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3" r:id="rId3"/>
    <p:sldId id="260" r:id="rId4"/>
    <p:sldId id="257" r:id="rId5"/>
    <p:sldId id="262" r:id="rId6"/>
    <p:sldId id="259" r:id="rId7"/>
    <p:sldId id="274" r:id="rId8"/>
    <p:sldId id="261" r:id="rId9"/>
    <p:sldId id="27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>
      <p:cViewPr varScale="1">
        <p:scale>
          <a:sx n="65" d="100"/>
          <a:sy n="65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0000"/>
            </a:gs>
            <a:gs pos="39999">
              <a:srgbClr val="C00000"/>
            </a:gs>
            <a:gs pos="70000">
              <a:srgbClr val="FF0000"/>
            </a:gs>
            <a:gs pos="100000">
              <a:srgbClr val="FF6600">
                <a:alpha val="67843"/>
              </a:srgbClr>
            </a:gs>
            <a:gs pos="100000">
              <a:schemeClr val="bg1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4FC79-EDC2-45FE-A432-CA4EE5C0D18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4FC43-03B8-4155-9667-14566EFE5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RBMK_en.sv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avrda.cz/cernobyl/img/ukraine.gif" TargetMode="External"/><Relationship Id="rId3" Type="http://schemas.openxmlformats.org/officeDocument/2006/relationships/hyperlink" Target="http://www.campus.de/sixcms/media.php/56/gorbatschow_michail.jpg" TargetMode="External"/><Relationship Id="rId7" Type="http://schemas.openxmlformats.org/officeDocument/2006/relationships/hyperlink" Target="http://upload.wikimedia.org/wikipedia/commons/2/28/Pripyat_-_Bumper_cars.jpg" TargetMode="External"/><Relationship Id="rId2" Type="http://schemas.openxmlformats.org/officeDocument/2006/relationships/hyperlink" Target="http://inapcache.boston.com/universal/site_graphics/blogs/bigpicture/chernobyl_25th_anniversary/bp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iscali.cz.imagebox.cz/press/2012/09/07/948-pripjat-cernobyl-653x367.jpg" TargetMode="External"/><Relationship Id="rId5" Type="http://schemas.openxmlformats.org/officeDocument/2006/relationships/hyperlink" Target="http://img12.rajce.idnes.cz/d1202/2/2993/2993498_5960691a30ac5b8d88cab5ba1ff8b220/images/DSC_5804.jpg" TargetMode="External"/><Relationship Id="rId4" Type="http://schemas.openxmlformats.org/officeDocument/2006/relationships/hyperlink" Target="http://one-europe.info/user/files/Briefs/chernobyl_001.pn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3723604"/>
              </p:ext>
            </p:extLst>
          </p:nvPr>
        </p:nvGraphicFramePr>
        <p:xfrm>
          <a:off x="428596" y="571481"/>
          <a:ext cx="8358217" cy="3469784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006416"/>
                <a:gridCol w="4351801"/>
              </a:tblGrid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ZŠ a MŠ Verneřice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Autor výukového materiálu: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Eduard Šram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CZ.1.07/1.4.00/21.1526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VY_32_INOVACE_V.NP20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Vytvořeno: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23. 4. 2013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Vzdělávací oblast: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Člověk a příroda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Vzdělávací obor: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Přírodopis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Tematický okruh: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Ekologie, průmyslové havárie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82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Určeno pro: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98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Černobylská havárie: </a:t>
                      </a:r>
                      <a:r>
                        <a:rPr lang="cs-CZ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příčiny a následky havárie jaderné elektrárny v Černobylu.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575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Metodický pokyn: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slouží k obeznámení žáků s jednou z vybraných havárií. 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 plnému využití učebního materiálu je třeba připojení k internetu, neboť prezentace obsahuje odkazy na videa</a:t>
                      </a:r>
                      <a:r>
                        <a:rPr lang="cs-CZ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37174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Autorem materiálu a všech jeho částí, není-li uvedeno jinak, je 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Eduard Šram.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4286256"/>
            <a:ext cx="5407660" cy="103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410399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50030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5400" b="1" u="sng" dirty="0" smtClean="0">
                <a:solidFill>
                  <a:srgbClr val="FFFF00"/>
                </a:solidFill>
              </a:rPr>
              <a:t>Průmyslové havárie: Černobyl</a:t>
            </a:r>
            <a:endParaRPr lang="cs-CZ" sz="5400" b="1" u="sng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u="sng" dirty="0" smtClean="0">
                <a:solidFill>
                  <a:srgbClr val="FFFF00"/>
                </a:solidFill>
              </a:rPr>
              <a:t>Černobylská havárie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3700" b="1" dirty="0" smtClean="0">
                <a:solidFill>
                  <a:srgbClr val="FFFF00"/>
                </a:solidFill>
              </a:rPr>
              <a:t>nejzávažnější havárie jaderné elektrárny spojená s únikem radioaktivního záření do okolí</a:t>
            </a:r>
          </a:p>
          <a:p>
            <a:r>
              <a:rPr lang="cs-CZ" sz="3700" b="1" dirty="0" smtClean="0">
                <a:solidFill>
                  <a:srgbClr val="FFFF00"/>
                </a:solidFill>
              </a:rPr>
              <a:t>Černobyl, </a:t>
            </a:r>
            <a:r>
              <a:rPr lang="cs-CZ" sz="3700" b="1" dirty="0" err="1" smtClean="0">
                <a:solidFill>
                  <a:srgbClr val="FFFF00"/>
                </a:solidFill>
              </a:rPr>
              <a:t>Pripjať</a:t>
            </a:r>
            <a:r>
              <a:rPr lang="cs-CZ" sz="3700" b="1" dirty="0" smtClean="0">
                <a:solidFill>
                  <a:srgbClr val="FFFF00"/>
                </a:solidFill>
              </a:rPr>
              <a:t> – města na severu Ukrajiny nedaleko hranic s Běloruskem (tehdy Sovětský svaz)</a:t>
            </a:r>
          </a:p>
          <a:p>
            <a:r>
              <a:rPr lang="cs-CZ" sz="3700" b="1" u="sng" dirty="0" smtClean="0">
                <a:solidFill>
                  <a:srgbClr val="FFFF00"/>
                </a:solidFill>
              </a:rPr>
              <a:t>elektrárna</a:t>
            </a:r>
            <a:r>
              <a:rPr lang="cs-CZ" sz="3700" b="1" dirty="0" smtClean="0">
                <a:solidFill>
                  <a:srgbClr val="FFFF00"/>
                </a:solidFill>
              </a:rPr>
              <a:t>: zhruba 2 km od </a:t>
            </a:r>
            <a:r>
              <a:rPr lang="cs-CZ" sz="3700" b="1" dirty="0" err="1" smtClean="0">
                <a:solidFill>
                  <a:srgbClr val="FFFF00"/>
                </a:solidFill>
              </a:rPr>
              <a:t>Pripjati</a:t>
            </a:r>
            <a:r>
              <a:rPr lang="cs-CZ" sz="3700" b="1" dirty="0" smtClean="0">
                <a:solidFill>
                  <a:srgbClr val="FFFF00"/>
                </a:solidFill>
              </a:rPr>
              <a:t>, 4 bloky, </a:t>
            </a:r>
            <a:r>
              <a:rPr lang="cs-CZ" sz="3700" b="1" dirty="0" smtClean="0">
                <a:solidFill>
                  <a:srgbClr val="FFFF00"/>
                </a:solidFill>
                <a:hlinkClick r:id="rId2"/>
              </a:rPr>
              <a:t>konstrukce</a:t>
            </a:r>
            <a:endParaRPr lang="cs-CZ" sz="3700" b="1" dirty="0" smtClean="0">
              <a:solidFill>
                <a:srgbClr val="FFFF00"/>
              </a:solidFill>
            </a:endParaRPr>
          </a:p>
          <a:p>
            <a:r>
              <a:rPr lang="cs-CZ" sz="3700" b="1" dirty="0" smtClean="0">
                <a:solidFill>
                  <a:srgbClr val="FFFF00"/>
                </a:solidFill>
              </a:rPr>
              <a:t>havárie: </a:t>
            </a:r>
            <a:r>
              <a:rPr lang="cs-CZ" sz="3700" b="1" u="sng" dirty="0" smtClean="0">
                <a:solidFill>
                  <a:srgbClr val="FFFF00"/>
                </a:solidFill>
              </a:rPr>
              <a:t>26. dubna 1986</a:t>
            </a:r>
            <a:r>
              <a:rPr lang="cs-CZ" sz="3700" b="1" dirty="0" smtClean="0">
                <a:solidFill>
                  <a:srgbClr val="FFFF00"/>
                </a:solidFill>
              </a:rPr>
              <a:t> v 1:23:58, v důsledku exploze reaktoru 4. bloku vznik požáru, odhalení jádra reaktoru a jeho roztavení, únik velkého množství radioaktivních částic do okolí</a:t>
            </a:r>
          </a:p>
          <a:p>
            <a:endParaRPr lang="cs-CZ" sz="3600" b="1" dirty="0" smtClean="0">
              <a:solidFill>
                <a:srgbClr val="FFFF00"/>
              </a:solidFill>
            </a:endParaRPr>
          </a:p>
          <a:p>
            <a:endParaRPr lang="cs-CZ" sz="3600" b="1" u="sng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u="sng" dirty="0" smtClean="0">
                <a:solidFill>
                  <a:srgbClr val="FFFF00"/>
                </a:solidFill>
              </a:rPr>
              <a:t>Černobylská havárie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cs-CZ" sz="3800" b="1" u="sng" dirty="0" smtClean="0">
                <a:solidFill>
                  <a:srgbClr val="FFFF00"/>
                </a:solidFill>
              </a:rPr>
              <a:t>PŘÍČINY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nevhodná konstrukce reaktoru (např. nestabilita reaktoru při nízkém výkonu, chování neodpovídající intuici)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dlouhodobé porušování a podceňování bezpečnostních předpisů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nedostatečné vycvičení provozního personálu vedoucí k podceňování pravidel bezpečného provozu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chyby v základech samotného sovětského systému – přeceňování vlastních schopností, nerespektování pravidel, neposkytování pravdivých informací, nevhodné šetření prostředků</a:t>
            </a:r>
          </a:p>
          <a:p>
            <a:r>
              <a:rPr lang="cs-CZ" b="1" u="sng" dirty="0" smtClean="0">
                <a:solidFill>
                  <a:srgbClr val="FFFF00"/>
                </a:solidFill>
              </a:rPr>
              <a:t>HAVÁRIE ELEKTRÁRNY NEBYLA POUHOU CHYBOU OPERÁTORŮ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FFFF00"/>
                </a:solidFill>
              </a:rPr>
              <a:t>Černobylská havárie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cs-CZ" b="1" u="sng" dirty="0" smtClean="0">
                <a:solidFill>
                  <a:srgbClr val="FFFF00"/>
                </a:solidFill>
              </a:rPr>
              <a:t>CHRONOLOGIE UDÁLOSTI ve stručnosti</a:t>
            </a:r>
          </a:p>
          <a:p>
            <a:r>
              <a:rPr lang="cs-CZ" sz="3500" b="1" dirty="0" smtClean="0">
                <a:solidFill>
                  <a:srgbClr val="FFFF00"/>
                </a:solidFill>
              </a:rPr>
              <a:t>25. 4. 1986 – naplánováno odstavení reaktoru kvůli údržbě</a:t>
            </a:r>
          </a:p>
          <a:p>
            <a:r>
              <a:rPr lang="cs-CZ" sz="3500" b="1" dirty="0" smtClean="0">
                <a:solidFill>
                  <a:srgbClr val="FFFF00"/>
                </a:solidFill>
              </a:rPr>
              <a:t>před odstavením naplánováno provedení bezpečnostního testu (přerušení přívodu páry do turbíny), který měla uskutečnit odpolední směna; kvůli prodlevám však byl experiment odsunut a prováděn nepřipravenou noční směnou</a:t>
            </a:r>
          </a:p>
          <a:p>
            <a:r>
              <a:rPr lang="cs-CZ" sz="3500" b="1" dirty="0" smtClean="0">
                <a:solidFill>
                  <a:srgbClr val="FFFF00"/>
                </a:solidFill>
              </a:rPr>
              <a:t>nevhodnou a z bezpečnostního hlediska nepovolenou manipulací byl před zahájením experimentu přiveden reaktor do velmi nestabilního stavu, regulační tyče byly z aktivní zóny vytaženy</a:t>
            </a:r>
          </a:p>
          <a:p>
            <a:r>
              <a:rPr lang="cs-CZ" sz="3500" b="1" dirty="0" smtClean="0">
                <a:solidFill>
                  <a:srgbClr val="FFFF00"/>
                </a:solidFill>
              </a:rPr>
              <a:t>po zahájení experimentu (krátce po 1: 23 ráno) nastal nekontrolovaný nárůst výkonu reaktoru, zdeformovalo se vedení regulačních tyčí (nebylo možné je zasunout), pára pod velkým tlakem odhodila víko (1000 t, 1:23:47), poškodila střechu a grafit po kontaktu s kyslíkem začal hořet</a:t>
            </a:r>
          </a:p>
          <a:p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u="sng" dirty="0" smtClean="0">
                <a:solidFill>
                  <a:srgbClr val="FFFF00"/>
                </a:solidFill>
              </a:rPr>
              <a:t>Černobylská havárie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cs-CZ" b="1" u="sng" dirty="0" smtClean="0">
                <a:solidFill>
                  <a:srgbClr val="FFFF00"/>
                </a:solidFill>
              </a:rPr>
              <a:t>NÁSLEDKY A ŘEŠENÍ SITUACE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většina řádně neinformovaných hasičů zemřela na následky ozáření, otevřené ohně zvládnuty do 5 hodin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odhalený reaktor zakrýván pískem shazovaným z vrtulníků (5000 t)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pravdivé informace o nebezpečí radioaktivního kouře nebyly poskytnuty ani ostatním záchranářům a obyvatelstvu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evakuace </a:t>
            </a:r>
            <a:r>
              <a:rPr lang="cs-CZ" b="1" dirty="0" err="1" smtClean="0">
                <a:solidFill>
                  <a:srgbClr val="FFFF00"/>
                </a:solidFill>
              </a:rPr>
              <a:t>Pripjati</a:t>
            </a:r>
            <a:r>
              <a:rPr lang="cs-CZ" b="1" dirty="0" smtClean="0">
                <a:solidFill>
                  <a:srgbClr val="FFFF00"/>
                </a:solidFill>
              </a:rPr>
              <a:t> (50 000 lidí) nařízena po více než 24 hodinách – důsledky sovětského systému, celkově evakuováno a přesídleno 350 000 osob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okamžitě hospitalizováno přes 200 lidí, 31 zemřelo, následky patrné </a:t>
            </a:r>
            <a:r>
              <a:rPr lang="cs-CZ" b="1" u="sng" dirty="0" smtClean="0">
                <a:solidFill>
                  <a:srgbClr val="FFFF00"/>
                </a:solidFill>
              </a:rPr>
              <a:t>dlouhodobě</a:t>
            </a:r>
            <a:r>
              <a:rPr lang="cs-CZ" b="1" dirty="0" smtClean="0">
                <a:solidFill>
                  <a:srgbClr val="FFFF00"/>
                </a:solidFill>
              </a:rPr>
              <a:t> (např. zvýšené riziko výskytu rakoviny, genetické odchylky)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akutní nemoc z ozáření nelze léčit, téměř vždy </a:t>
            </a:r>
            <a:r>
              <a:rPr lang="cs-CZ" b="1" smtClean="0">
                <a:solidFill>
                  <a:srgbClr val="FFFF00"/>
                </a:solidFill>
              </a:rPr>
              <a:t>končí smrtí </a:t>
            </a:r>
            <a:r>
              <a:rPr lang="cs-CZ" b="1" dirty="0" smtClean="0">
                <a:solidFill>
                  <a:srgbClr val="FFFF00"/>
                </a:solidFill>
              </a:rPr>
              <a:t>postiženého</a:t>
            </a:r>
          </a:p>
          <a:p>
            <a:endParaRPr lang="cs-CZ" b="1" u="sng" dirty="0" smtClean="0">
              <a:solidFill>
                <a:srgbClr val="FFFF00"/>
              </a:solidFill>
            </a:endParaRPr>
          </a:p>
          <a:p>
            <a:endParaRPr lang="cs-CZ" b="1" dirty="0" smtClean="0">
              <a:solidFill>
                <a:srgbClr val="FFFF00"/>
              </a:solidFill>
            </a:endParaRPr>
          </a:p>
          <a:p>
            <a:endParaRPr lang="cs-CZ" b="1" dirty="0" smtClean="0">
              <a:solidFill>
                <a:srgbClr val="FFFF00"/>
              </a:solidFill>
            </a:endParaRPr>
          </a:p>
          <a:p>
            <a:endParaRPr lang="cs-CZ" b="1" dirty="0" smtClean="0">
              <a:solidFill>
                <a:srgbClr val="FFFF00"/>
              </a:solidFill>
            </a:endParaRPr>
          </a:p>
          <a:p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FFFF00"/>
                </a:solidFill>
              </a:rPr>
              <a:t>Černobylská havárie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83113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upozorňuji, že videa i obrázky související s havárií Černobylu jsou často drastické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zničený 4. blok – </a:t>
            </a:r>
            <a:r>
              <a:rPr lang="cs-CZ" sz="2800" b="1" dirty="0" smtClean="0">
                <a:solidFill>
                  <a:srgbClr val="FFFF00"/>
                </a:solidFill>
                <a:hlinkClick r:id="rId2"/>
              </a:rPr>
              <a:t>obr. 1</a:t>
            </a:r>
            <a:endParaRPr lang="cs-CZ" sz="2800" b="1" dirty="0" smtClean="0">
              <a:solidFill>
                <a:srgbClr val="FFFF00"/>
              </a:solidFill>
            </a:endParaRPr>
          </a:p>
          <a:p>
            <a:r>
              <a:rPr lang="cs-CZ" sz="2800" b="1" dirty="0" smtClean="0">
                <a:solidFill>
                  <a:srgbClr val="FFFF00"/>
                </a:solidFill>
              </a:rPr>
              <a:t>M. </a:t>
            </a:r>
            <a:r>
              <a:rPr lang="cs-CZ" sz="2800" b="1" dirty="0" err="1" smtClean="0">
                <a:solidFill>
                  <a:srgbClr val="FFFF00"/>
                </a:solidFill>
              </a:rPr>
              <a:t>Gorbačov</a:t>
            </a:r>
            <a:r>
              <a:rPr lang="cs-CZ" sz="2800" b="1" dirty="0" smtClean="0">
                <a:solidFill>
                  <a:srgbClr val="FFFF00"/>
                </a:solidFill>
              </a:rPr>
              <a:t> – </a:t>
            </a:r>
            <a:r>
              <a:rPr lang="cs-CZ" sz="2800" b="1" dirty="0" smtClean="0">
                <a:solidFill>
                  <a:srgbClr val="FFFF00"/>
                </a:solidFill>
                <a:hlinkClick r:id="rId3"/>
              </a:rPr>
              <a:t>obr. 2</a:t>
            </a:r>
            <a:endParaRPr lang="cs-CZ" sz="2800" b="1" dirty="0" smtClean="0">
              <a:solidFill>
                <a:srgbClr val="FFFF00"/>
              </a:solidFill>
            </a:endParaRPr>
          </a:p>
          <a:p>
            <a:r>
              <a:rPr lang="cs-CZ" sz="2800" b="1" dirty="0" smtClean="0">
                <a:solidFill>
                  <a:srgbClr val="FFFF00"/>
                </a:solidFill>
              </a:rPr>
              <a:t>radioaktivní mrak – </a:t>
            </a:r>
            <a:r>
              <a:rPr lang="cs-CZ" sz="2800" b="1" dirty="0" smtClean="0">
                <a:solidFill>
                  <a:srgbClr val="FFFF00"/>
                </a:solidFill>
                <a:hlinkClick r:id="rId4"/>
              </a:rPr>
              <a:t>obr. 3</a:t>
            </a:r>
            <a:endParaRPr lang="cs-CZ" sz="2800" b="1" dirty="0" smtClean="0">
              <a:solidFill>
                <a:srgbClr val="FFFF00"/>
              </a:solidFill>
            </a:endParaRPr>
          </a:p>
          <a:p>
            <a:r>
              <a:rPr lang="cs-CZ" sz="2800" b="1" dirty="0" err="1" smtClean="0">
                <a:solidFill>
                  <a:srgbClr val="FFFF00"/>
                </a:solidFill>
              </a:rPr>
              <a:t>Pripjať</a:t>
            </a:r>
            <a:r>
              <a:rPr lang="cs-CZ" sz="2800" b="1" dirty="0" smtClean="0">
                <a:solidFill>
                  <a:srgbClr val="FFFF00"/>
                </a:solidFill>
              </a:rPr>
              <a:t> – </a:t>
            </a:r>
            <a:r>
              <a:rPr lang="cs-CZ" sz="2800" b="1" dirty="0" smtClean="0">
                <a:solidFill>
                  <a:srgbClr val="FFFF00"/>
                </a:solidFill>
                <a:hlinkClick r:id="rId5"/>
              </a:rPr>
              <a:t>obr. 4</a:t>
            </a:r>
            <a:r>
              <a:rPr lang="cs-CZ" sz="2800" b="1" dirty="0" smtClean="0">
                <a:solidFill>
                  <a:srgbClr val="FFFF00"/>
                </a:solidFill>
              </a:rPr>
              <a:t>, </a:t>
            </a:r>
            <a:r>
              <a:rPr lang="cs-CZ" sz="2800" b="1" dirty="0" smtClean="0">
                <a:solidFill>
                  <a:srgbClr val="FFFF00"/>
                </a:solidFill>
                <a:hlinkClick r:id="rId6"/>
              </a:rPr>
              <a:t>obr. 5</a:t>
            </a:r>
            <a:r>
              <a:rPr lang="cs-CZ" sz="2800" b="1" dirty="0" smtClean="0">
                <a:solidFill>
                  <a:srgbClr val="FFFF00"/>
                </a:solidFill>
              </a:rPr>
              <a:t>, </a:t>
            </a:r>
            <a:r>
              <a:rPr lang="cs-CZ" sz="2800" b="1" dirty="0" smtClean="0">
                <a:solidFill>
                  <a:srgbClr val="FFFF00"/>
                </a:solidFill>
                <a:hlinkClick r:id="rId7"/>
              </a:rPr>
              <a:t>obr. 6</a:t>
            </a:r>
            <a:endParaRPr lang="cs-CZ" sz="2800" b="1" dirty="0" smtClean="0">
              <a:solidFill>
                <a:srgbClr val="FFFF00"/>
              </a:solidFill>
            </a:endParaRPr>
          </a:p>
          <a:p>
            <a:r>
              <a:rPr lang="cs-CZ" sz="2800" b="1" dirty="0" smtClean="0">
                <a:solidFill>
                  <a:srgbClr val="FFFF00"/>
                </a:solidFill>
              </a:rPr>
              <a:t>mapa oblasti – </a:t>
            </a:r>
            <a:r>
              <a:rPr lang="cs-CZ" sz="2800" b="1" dirty="0" smtClean="0">
                <a:solidFill>
                  <a:srgbClr val="FFFF00"/>
                </a:solidFill>
                <a:hlinkClick r:id="rId8"/>
              </a:rPr>
              <a:t>obr. 7</a:t>
            </a:r>
            <a:endParaRPr lang="cs-CZ" sz="2800" b="1" dirty="0" smtClean="0">
              <a:solidFill>
                <a:srgbClr val="FFFF00"/>
              </a:solidFill>
            </a:endParaRPr>
          </a:p>
          <a:p>
            <a:r>
              <a:rPr lang="cs-CZ" sz="2800" b="1" dirty="0" smtClean="0">
                <a:solidFill>
                  <a:srgbClr val="FFFF00"/>
                </a:solidFill>
              </a:rPr>
              <a:t>řada filmových dokumentů na www.</a:t>
            </a:r>
            <a:r>
              <a:rPr lang="cs-CZ" sz="2800" b="1" dirty="0" err="1" smtClean="0">
                <a:solidFill>
                  <a:srgbClr val="FFFF00"/>
                </a:solidFill>
              </a:rPr>
              <a:t>youtube.com</a:t>
            </a:r>
            <a:endParaRPr lang="cs-CZ" sz="2800" b="1" dirty="0" smtClean="0">
              <a:solidFill>
                <a:srgbClr val="FFFF00"/>
              </a:solidFill>
            </a:endParaRPr>
          </a:p>
          <a:p>
            <a:r>
              <a:rPr lang="cs-CZ" sz="2800" b="1" dirty="0" smtClean="0">
                <a:solidFill>
                  <a:srgbClr val="FFFF00"/>
                </a:solidFill>
              </a:rPr>
              <a:t>ke shlédnutí dokumenty „Vteřiny před katastrofou“, „Nultá hodina“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7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FFFF00"/>
                </a:solidFill>
              </a:rPr>
              <a:t>Černobylská havárie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8311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3600" b="1" u="sng" dirty="0" smtClean="0">
                <a:solidFill>
                  <a:srgbClr val="FFFF00"/>
                </a:solidFill>
              </a:rPr>
              <a:t>K připomenutí:</a:t>
            </a:r>
          </a:p>
          <a:p>
            <a:r>
              <a:rPr lang="cs-CZ" sz="3600" b="1" dirty="0" smtClean="0">
                <a:solidFill>
                  <a:srgbClr val="FFFF00"/>
                </a:solidFill>
              </a:rPr>
              <a:t>radioaktivita?</a:t>
            </a:r>
          </a:p>
          <a:p>
            <a:r>
              <a:rPr lang="cs-CZ" sz="3600" b="1" dirty="0" smtClean="0">
                <a:solidFill>
                  <a:srgbClr val="FFFF00"/>
                </a:solidFill>
              </a:rPr>
              <a:t>radioaktivní prvky?</a:t>
            </a:r>
          </a:p>
          <a:p>
            <a:r>
              <a:rPr lang="cs-CZ" sz="3600" b="1" dirty="0" smtClean="0">
                <a:solidFill>
                  <a:srgbClr val="FFFF00"/>
                </a:solidFill>
              </a:rPr>
              <a:t>záření </a:t>
            </a:r>
            <a:r>
              <a:rPr lang="el-GR" sz="3600" b="1" dirty="0" smtClean="0">
                <a:solidFill>
                  <a:srgbClr val="FFFF00"/>
                </a:solidFill>
                <a:latin typeface="Calibri"/>
              </a:rPr>
              <a:t>α</a:t>
            </a:r>
            <a:r>
              <a:rPr lang="cs-CZ" sz="3600" b="1" dirty="0" smtClean="0">
                <a:solidFill>
                  <a:srgbClr val="FFFF00"/>
                </a:solidFill>
                <a:latin typeface="Calibri"/>
              </a:rPr>
              <a:t>, </a:t>
            </a:r>
            <a:r>
              <a:rPr lang="el-GR" sz="3600" b="1" dirty="0" smtClean="0">
                <a:solidFill>
                  <a:srgbClr val="FFFF00"/>
                </a:solidFill>
                <a:latin typeface="Calibri"/>
              </a:rPr>
              <a:t>β</a:t>
            </a:r>
            <a:r>
              <a:rPr lang="cs-CZ" sz="3600" b="1" dirty="0" smtClean="0">
                <a:solidFill>
                  <a:srgbClr val="FFFF00"/>
                </a:solidFill>
                <a:latin typeface="Calibri"/>
              </a:rPr>
              <a:t>, </a:t>
            </a:r>
            <a:r>
              <a:rPr lang="el-GR" sz="3600" b="1" dirty="0" smtClean="0">
                <a:solidFill>
                  <a:srgbClr val="FFFF00"/>
                </a:solidFill>
                <a:latin typeface="Calibri"/>
              </a:rPr>
              <a:t>γ</a:t>
            </a:r>
            <a:r>
              <a:rPr lang="cs-CZ" sz="3600" b="1" dirty="0" smtClean="0">
                <a:solidFill>
                  <a:srgbClr val="FFFF00"/>
                </a:solidFill>
                <a:latin typeface="Calibri"/>
              </a:rPr>
              <a:t>?</a:t>
            </a:r>
          </a:p>
          <a:p>
            <a:r>
              <a:rPr lang="cs-CZ" sz="3600" b="1" dirty="0" smtClean="0">
                <a:solidFill>
                  <a:srgbClr val="FFFF00"/>
                </a:solidFill>
                <a:latin typeface="Calibri"/>
              </a:rPr>
              <a:t>štěpná reakce?</a:t>
            </a:r>
            <a:endParaRPr lang="cs-CZ" sz="3600" b="1" dirty="0" smtClean="0">
              <a:solidFill>
                <a:srgbClr val="FFFF00"/>
              </a:solidFill>
            </a:endParaRPr>
          </a:p>
          <a:p>
            <a:r>
              <a:rPr lang="cs-CZ" sz="3600" b="1" dirty="0" smtClean="0">
                <a:solidFill>
                  <a:srgbClr val="FFFF00"/>
                </a:solidFill>
              </a:rPr>
              <a:t>výroba elektrické energie?</a:t>
            </a:r>
          </a:p>
          <a:p>
            <a:pPr>
              <a:buNone/>
            </a:pPr>
            <a:endParaRPr lang="cs-CZ" sz="2800" dirty="0" smtClean="0"/>
          </a:p>
          <a:p>
            <a:endParaRPr lang="cs-CZ" sz="27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643182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FFFF00"/>
                </a:solidFill>
              </a:rPr>
              <a:t>Za pozornost děkuji.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</TotalTime>
  <Words>579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Průmyslové havárie: Černobyl</vt:lpstr>
      <vt:lpstr>Černobylská havárie</vt:lpstr>
      <vt:lpstr>Černobylská havárie</vt:lpstr>
      <vt:lpstr>Černobylská havárie</vt:lpstr>
      <vt:lpstr>Černobylská havárie</vt:lpstr>
      <vt:lpstr>Černobylská havárie</vt:lpstr>
      <vt:lpstr>Černobylská havárie</vt:lpstr>
      <vt:lpstr>Za pozornost děkuji.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Černobylská havárie</dc:title>
  <dc:creator>User1</dc:creator>
  <cp:lastModifiedBy>bendji</cp:lastModifiedBy>
  <cp:revision>102</cp:revision>
  <dcterms:created xsi:type="dcterms:W3CDTF">2013-05-18T13:15:38Z</dcterms:created>
  <dcterms:modified xsi:type="dcterms:W3CDTF">2013-06-06T09:36:39Z</dcterms:modified>
</cp:coreProperties>
</file>