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5" r:id="rId4"/>
    <p:sldId id="263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99CFB-C005-4CB6-8313-9F64922381A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5B404-7105-466E-A79D-FCBEEB570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39306-D20B-45E6-87F2-0A0C78074C5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A9088-9F78-4226-8376-D6875860B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9962C-EECE-44A8-9043-03D1EDEA032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48A5D-627E-45FC-BF79-D115A3B2D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8B3A1-905C-4B71-BECD-94AE68B7FA07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31509-FE8A-4B89-8EAD-9D114A6E8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73FC6-C279-4B36-BD19-A2741F040826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1E43F-CECB-4AC4-B4A1-CB6A94C35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CFE91-E5AA-4FB0-B53B-F6434FC5C6B6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EA3F4-40C5-45E5-9867-81418D8E0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3662B-05B2-46F1-8936-CAA01AFF8203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99251-7AFB-47FE-AA48-F252D8BEB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77B90-E2A5-4161-AB3C-A32800139116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9B785-412D-43D5-ACA0-0F62149A9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28E31-F3DE-4533-9CB6-DF912DE56A88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D2ECD-5B1A-4924-A83D-C5BD4ECBE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028FA-DB49-4B6A-9E99-A824B04C8BBA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03B38-13D4-422C-8A7D-EBEBAB7D4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FEFF2-0033-43DD-96B5-2E3D60BF8B9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D1B1B-62CC-4BF6-8EE5-D8B5383DF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B4429F-5C7B-4EF7-AC5A-A9E1F3EA4881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5B5727-00E1-487A-886F-66D792D38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5175"/>
          <a:ext cx="9029700" cy="506095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rýmy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VY_12_INOVACE_24_RÝMY_2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1O. 1. 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jazykolam, rým, vnuk, kluk, malíček, jazýček, Sněžka, zmešká, řeka, seká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13346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755650" y="1916113"/>
            <a:ext cx="756126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Calibri" pitchFamily="34" charset="0"/>
              </a:rPr>
              <a:t>Prezentace je určena pro čtení ve 3. a 5. ročníku. Cílem této prezentace je opět přimět žáky k tomu, aby přemýšleli nad svou odpovědí tak, aby zapadla do vzorce rýmů a navíc byla pravdivá. Za úkol mohou vymýšlet další rýmy. </a:t>
            </a:r>
            <a:r>
              <a:rPr lang="cs-CZ"/>
              <a:t>                     </a:t>
            </a:r>
            <a:r>
              <a:rPr lang="cs-CZ">
                <a:latin typeface="Calibri" pitchFamily="34" charset="0"/>
              </a:rPr>
              <a:t>V úvodní části si mohou procvičit svůj jazyk na jazykolamech.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 úvod přečti a zopakuj nahlas </a:t>
            </a:r>
            <a:r>
              <a:rPr lang="cs-CZ" dirty="0"/>
              <a:t>j</a:t>
            </a:r>
            <a:r>
              <a:rPr lang="cs-CZ" dirty="0" smtClean="0"/>
              <a:t>azykolamy: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650" y="2420938"/>
            <a:ext cx="3024188" cy="584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Dřeš dřez a jazz.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9913" y="3933825"/>
            <a:ext cx="3879850" cy="584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Drbu vrbu, drbu, vrbu.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32275" y="5449888"/>
            <a:ext cx="4176713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Cinky linky - konvalinky.</a:t>
            </a: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700"/>
          </a:xfrm>
          <a:solidFill>
            <a:schemeClr val="accent4">
              <a:lumMod val="40000"/>
              <a:lumOff val="6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Hra na rýmy_2</a:t>
            </a:r>
            <a:br>
              <a:rPr lang="cs-CZ" dirty="0" smtClean="0"/>
            </a:br>
            <a:r>
              <a:rPr lang="cs-CZ" sz="2700" dirty="0" smtClean="0"/>
              <a:t>Co máš dělat? Poradím: </a:t>
            </a:r>
            <a:br>
              <a:rPr lang="cs-CZ" sz="2700" dirty="0" smtClean="0"/>
            </a:br>
            <a:r>
              <a:rPr lang="cs-CZ" sz="2700" dirty="0" smtClean="0"/>
              <a:t>přečti verš a dopiš rým.</a:t>
            </a:r>
            <a:endParaRPr lang="cs-CZ" sz="2700" dirty="0"/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468313" y="1916113"/>
            <a:ext cx="4075112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Syn tatínka je dědův _ _ _ _,</a:t>
            </a:r>
          </a:p>
          <a:p>
            <a:r>
              <a:rPr lang="cs-CZ" sz="2000">
                <a:latin typeface="Calibri" pitchFamily="34" charset="0"/>
              </a:rPr>
              <a:t>není to holka, ale _ _ _ _.</a:t>
            </a:r>
          </a:p>
          <a:p>
            <a:r>
              <a:rPr lang="cs-CZ" sz="2000">
                <a:latin typeface="Calibri" pitchFamily="34" charset="0"/>
              </a:rPr>
              <a:t>Čtyřnohý přítel člověka je _ _ _,</a:t>
            </a:r>
          </a:p>
          <a:p>
            <a:r>
              <a:rPr lang="cs-CZ" sz="2000">
                <a:latin typeface="Calibri" pitchFamily="34" charset="0"/>
              </a:rPr>
              <a:t>a šeříku se také říká _ _ _.</a:t>
            </a:r>
          </a:p>
          <a:p>
            <a:r>
              <a:rPr lang="cs-CZ" sz="2000">
                <a:latin typeface="Calibri" pitchFamily="34" charset="0"/>
              </a:rPr>
              <a:t>Nejmenší prst má jméno _ _ _ _ _ _ _,</a:t>
            </a:r>
          </a:p>
          <a:p>
            <a:r>
              <a:rPr lang="cs-CZ" sz="2000">
                <a:latin typeface="Calibri" pitchFamily="34" charset="0"/>
              </a:rPr>
              <a:t>kdo mlsá, ten má mlsný  _ _ _ _ _ _ _.</a:t>
            </a:r>
          </a:p>
          <a:p>
            <a:r>
              <a:rPr lang="cs-CZ" sz="2000">
                <a:latin typeface="Calibri" pitchFamily="34" charset="0"/>
              </a:rPr>
              <a:t>Nejvyšší hora Čech je _ _ _ _ _ _ ,</a:t>
            </a:r>
          </a:p>
          <a:p>
            <a:r>
              <a:rPr lang="cs-CZ" sz="2000">
                <a:latin typeface="Calibri" pitchFamily="34" charset="0"/>
              </a:rPr>
              <a:t>kdo chodí pozdě, něco _ _ _ _ _ _. </a:t>
            </a:r>
          </a:p>
          <a:p>
            <a:r>
              <a:rPr lang="cs-CZ" sz="2000">
                <a:latin typeface="Calibri" pitchFamily="34" charset="0"/>
              </a:rPr>
              <a:t>Je Labe hora? Kdepak, je to _ _ _ _,</a:t>
            </a:r>
          </a:p>
          <a:p>
            <a:r>
              <a:rPr lang="cs-CZ" sz="2000">
                <a:latin typeface="Calibri" pitchFamily="34" charset="0"/>
              </a:rPr>
              <a:t>kosou se kosí, sekerou se _ _ _ _.</a:t>
            </a:r>
          </a:p>
          <a:p>
            <a:r>
              <a:rPr lang="cs-CZ" sz="2000">
                <a:latin typeface="Calibri" pitchFamily="34" charset="0"/>
              </a:rPr>
              <a:t>Drak z pohádek mívá sedm_ _ _ _,</a:t>
            </a:r>
          </a:p>
          <a:p>
            <a:r>
              <a:rPr lang="cs-CZ" sz="2000">
                <a:latin typeface="Calibri" pitchFamily="34" charset="0"/>
              </a:rPr>
              <a:t>a kdo je pyšný, chodí jako _ _ _.</a:t>
            </a:r>
          </a:p>
          <a:p>
            <a:r>
              <a:rPr lang="cs-CZ" sz="2000">
                <a:latin typeface="Calibri" pitchFamily="34" charset="0"/>
              </a:rPr>
              <a:t>Dědova sestra je má _ _ _ _ _ _ _,</a:t>
            </a:r>
          </a:p>
          <a:p>
            <a:r>
              <a:rPr lang="cs-CZ" sz="2000">
                <a:latin typeface="Calibri" pitchFamily="34" charset="0"/>
              </a:rPr>
              <a:t>a zeměkoule modrá  _ _ _ _ _ _ _.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4543425" y="1916113"/>
            <a:ext cx="403225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Paletu s barvami má _ _ _ _ _,</a:t>
            </a:r>
          </a:p>
          <a:p>
            <a:r>
              <a:rPr lang="cs-CZ" sz="2000">
                <a:latin typeface="Calibri" pitchFamily="34" charset="0"/>
              </a:rPr>
              <a:t>A každá kuchařka má _ _ _ _ _.</a:t>
            </a:r>
          </a:p>
          <a:p>
            <a:r>
              <a:rPr lang="cs-CZ" sz="2000">
                <a:latin typeface="Calibri" pitchFamily="34" charset="0"/>
              </a:rPr>
              <a:t>Dva břehy řeky spojí vždycky _ _ _ _,</a:t>
            </a:r>
          </a:p>
          <a:p>
            <a:r>
              <a:rPr lang="cs-CZ" sz="2000">
                <a:latin typeface="Calibri" pitchFamily="34" charset="0"/>
              </a:rPr>
              <a:t>A tím to končí. Už je toho _ _ _ _!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Nebo snad není? Chceš si ještě hrát? Tak můžeš zkusit sám verše _ _ _ _.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3438" y="4292600"/>
            <a:ext cx="4032250" cy="2032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Pracuj s rýmy jako v minulé hodině. Nejprve si vše přečti potichu, připrav si své odpovědi (můžeš si odpovědi napsat i do sešitu). Počet čárek opět odpovídá počtu písmen v odpovědi.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Na dalším snímku si své odpovědi porovnej s originálem.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4802188" y="6318250"/>
            <a:ext cx="3514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i="1">
                <a:latin typeface="Calibri" pitchFamily="34" charset="0"/>
              </a:rPr>
              <a:t>(Jiří Havel: Ať se mračí jenom mrak)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700"/>
          </a:xfrm>
          <a:solidFill>
            <a:schemeClr val="accent4">
              <a:lumMod val="40000"/>
              <a:lumOff val="6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Hra na rýmy_2</a:t>
            </a:r>
            <a:br>
              <a:rPr lang="cs-CZ" dirty="0" smtClean="0"/>
            </a:br>
            <a:r>
              <a:rPr lang="cs-CZ" sz="2700" dirty="0" smtClean="0"/>
              <a:t>Co máš dělat? Poradím: </a:t>
            </a:r>
            <a:br>
              <a:rPr lang="cs-CZ" sz="2700" dirty="0" smtClean="0"/>
            </a:br>
            <a:r>
              <a:rPr lang="cs-CZ" sz="2700" dirty="0" smtClean="0"/>
              <a:t>přečti verš a dopiš rým.</a:t>
            </a:r>
            <a:endParaRPr lang="cs-CZ" sz="2700" dirty="0"/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68313" y="1916113"/>
            <a:ext cx="4075112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Syn tatínka je dědův </a:t>
            </a:r>
            <a:r>
              <a:rPr lang="cs-CZ" sz="2000" b="1">
                <a:latin typeface="Calibri" pitchFamily="34" charset="0"/>
              </a:rPr>
              <a:t>vnuk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není to holka, ale </a:t>
            </a:r>
            <a:r>
              <a:rPr lang="cs-CZ" sz="2000" b="1">
                <a:latin typeface="Calibri" pitchFamily="34" charset="0"/>
              </a:rPr>
              <a:t>kluk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Čtyřnohý přítel člověka je </a:t>
            </a:r>
            <a:r>
              <a:rPr lang="cs-CZ" sz="2000" b="1">
                <a:latin typeface="Calibri" pitchFamily="34" charset="0"/>
              </a:rPr>
              <a:t>pes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a šeříku se také říká </a:t>
            </a:r>
            <a:r>
              <a:rPr lang="cs-CZ" sz="2000" b="1">
                <a:latin typeface="Calibri" pitchFamily="34" charset="0"/>
              </a:rPr>
              <a:t>bez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Nejmenší prst má jméno </a:t>
            </a:r>
            <a:r>
              <a:rPr lang="cs-CZ" sz="2000" b="1">
                <a:latin typeface="Calibri" pitchFamily="34" charset="0"/>
              </a:rPr>
              <a:t>malíček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kdo mlsá, ten má mlsný  </a:t>
            </a:r>
            <a:r>
              <a:rPr lang="cs-CZ" sz="2000" b="1">
                <a:latin typeface="Calibri" pitchFamily="34" charset="0"/>
              </a:rPr>
              <a:t>jazýček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Nejvyšší hora Čech je </a:t>
            </a:r>
            <a:r>
              <a:rPr lang="cs-CZ" sz="2000" b="1">
                <a:latin typeface="Calibri" pitchFamily="34" charset="0"/>
              </a:rPr>
              <a:t>Sněžka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kdo chodí pozdě, něco </a:t>
            </a:r>
            <a:r>
              <a:rPr lang="cs-CZ" sz="2000" b="1">
                <a:latin typeface="Calibri" pitchFamily="34" charset="0"/>
              </a:rPr>
              <a:t>zmešká</a:t>
            </a:r>
            <a:r>
              <a:rPr lang="cs-CZ" sz="2000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Je Labe hora? Kdepak, je to </a:t>
            </a:r>
            <a:r>
              <a:rPr lang="cs-CZ" sz="2000" b="1">
                <a:latin typeface="Calibri" pitchFamily="34" charset="0"/>
              </a:rPr>
              <a:t>řeka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kosou se kosí, sekerou se </a:t>
            </a:r>
            <a:r>
              <a:rPr lang="cs-CZ" sz="2000" b="1">
                <a:latin typeface="Calibri" pitchFamily="34" charset="0"/>
              </a:rPr>
              <a:t>seká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Drak z pohádek mívá sedm </a:t>
            </a:r>
            <a:r>
              <a:rPr lang="cs-CZ" sz="2000" b="1">
                <a:latin typeface="Calibri" pitchFamily="34" charset="0"/>
              </a:rPr>
              <a:t>hlav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a kdo je pyšný, chodí jako </a:t>
            </a:r>
            <a:r>
              <a:rPr lang="cs-CZ" sz="2000" b="1">
                <a:latin typeface="Calibri" pitchFamily="34" charset="0"/>
              </a:rPr>
              <a:t>páv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Dědova sestra je má </a:t>
            </a:r>
            <a:r>
              <a:rPr lang="cs-CZ" sz="2000" b="1">
                <a:latin typeface="Calibri" pitchFamily="34" charset="0"/>
              </a:rPr>
              <a:t>prateta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a zeměkoule modrá  </a:t>
            </a:r>
            <a:r>
              <a:rPr lang="cs-CZ" sz="2000" b="1">
                <a:latin typeface="Calibri" pitchFamily="34" charset="0"/>
              </a:rPr>
              <a:t>planeta</a:t>
            </a:r>
            <a:r>
              <a:rPr lang="cs-CZ" sz="2000">
                <a:latin typeface="Calibri" pitchFamily="34" charset="0"/>
              </a:rPr>
              <a:t>.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4543425" y="1916113"/>
            <a:ext cx="403225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Paletu s barvami má </a:t>
            </a:r>
            <a:r>
              <a:rPr lang="cs-CZ" sz="2000" b="1">
                <a:latin typeface="Calibri" pitchFamily="34" charset="0"/>
              </a:rPr>
              <a:t>malíř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A každá kuchařka má </a:t>
            </a:r>
            <a:r>
              <a:rPr lang="cs-CZ" sz="2000" b="1">
                <a:latin typeface="Calibri" pitchFamily="34" charset="0"/>
              </a:rPr>
              <a:t>talíř</a:t>
            </a:r>
            <a:r>
              <a:rPr lang="cs-CZ" sz="2000">
                <a:latin typeface="Calibri" pitchFamily="34" charset="0"/>
              </a:rPr>
              <a:t>.</a:t>
            </a:r>
          </a:p>
          <a:p>
            <a:r>
              <a:rPr lang="cs-CZ" sz="2000">
                <a:latin typeface="Calibri" pitchFamily="34" charset="0"/>
              </a:rPr>
              <a:t>Dva břehy řeky spojí vždycky </a:t>
            </a:r>
            <a:r>
              <a:rPr lang="cs-CZ" sz="2000" b="1">
                <a:latin typeface="Calibri" pitchFamily="34" charset="0"/>
              </a:rPr>
              <a:t>most</a:t>
            </a:r>
            <a:r>
              <a:rPr lang="cs-CZ" sz="2000">
                <a:latin typeface="Calibri" pitchFamily="34" charset="0"/>
              </a:rPr>
              <a:t>,</a:t>
            </a:r>
          </a:p>
          <a:p>
            <a:r>
              <a:rPr lang="cs-CZ" sz="2000">
                <a:latin typeface="Calibri" pitchFamily="34" charset="0"/>
              </a:rPr>
              <a:t>A tím to končí. Už je toho </a:t>
            </a:r>
            <a:r>
              <a:rPr lang="cs-CZ" sz="2000" b="1">
                <a:latin typeface="Calibri" pitchFamily="34" charset="0"/>
              </a:rPr>
              <a:t>dost</a:t>
            </a:r>
            <a:r>
              <a:rPr lang="cs-CZ" sz="2000">
                <a:latin typeface="Calibri" pitchFamily="34" charset="0"/>
              </a:rPr>
              <a:t>!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Nebo snad není? Chceš si ještě hrát? Tak můžeš zkusit sám verše </a:t>
            </a:r>
            <a:r>
              <a:rPr lang="cs-CZ" sz="2000" b="1">
                <a:latin typeface="Calibri" pitchFamily="34" charset="0"/>
              </a:rPr>
              <a:t>psát</a:t>
            </a:r>
            <a:r>
              <a:rPr lang="cs-CZ" sz="2000">
                <a:latin typeface="Calibri" pitchFamily="34" charset="0"/>
              </a:rPr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3438" y="4292600"/>
            <a:ext cx="4032250" cy="1200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Co máš dělat dále, ti napověděl básník sám. Zkus opět vymyslet pár pravdivých rýmů, ale počet čárek již nemusí odpovídat počtu písmen v odpovědi.  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4802188" y="6318250"/>
            <a:ext cx="3514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i="1">
                <a:latin typeface="Calibri" pitchFamily="34" charset="0"/>
              </a:rPr>
              <a:t>(Jiří Havel: Ať se mračí jenom mrak)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684213" y="1989138"/>
            <a:ext cx="77041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ULRYCHOVÁ, Irina. </a:t>
            </a:r>
            <a:r>
              <a:rPr lang="cs-CZ" i="1">
                <a:latin typeface="Calibri" pitchFamily="34" charset="0"/>
              </a:rPr>
              <a:t>Čteme si a hrajeme si</a:t>
            </a:r>
            <a:r>
              <a:rPr lang="cs-CZ">
                <a:latin typeface="Calibri" pitchFamily="34" charset="0"/>
              </a:rPr>
              <a:t>. Vyd. 1. Praha: Pansofia, 1996, s. 5. ISBN 808580476x.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446</Words>
  <Application>Microsoft Office PowerPoint</Application>
  <PresentationFormat>On-screen Show (4:3)</PresentationFormat>
  <Paragraphs>74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systému Office</vt:lpstr>
      <vt:lpstr>Snímek 1</vt:lpstr>
      <vt:lpstr>Anotace </vt:lpstr>
      <vt:lpstr>Na úvod přečti a zopakuj nahlas jazykolamy:</vt:lpstr>
      <vt:lpstr>Hra na rýmy_2 Co máš dělat? Poradím:  přečti verš a dopiš rým.</vt:lpstr>
      <vt:lpstr>Hra na rýmy_2 Co máš dělat? Poradím:  přečti verš a dopiš rým.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65</cp:revision>
  <dcterms:created xsi:type="dcterms:W3CDTF">2013-04-08T11:36:48Z</dcterms:created>
  <dcterms:modified xsi:type="dcterms:W3CDTF">2013-06-06T18:48:30Z</dcterms:modified>
</cp:coreProperties>
</file>