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63" r:id="rId4"/>
    <p:sldId id="264" r:id="rId5"/>
    <p:sldId id="265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B08C9-F285-498D-91BE-911FEAE6CB40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583D6-D2A8-4F41-823B-678C63BC7B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2F623-6C18-4976-B79A-5488A323B22D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C8BF6-6E6A-437F-BEBA-ECDF581281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B4B9A-5B67-4E14-9A5B-EAACBE260372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32874-BE17-4A2F-994A-27E08EBDAD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D2B24-1DBA-438F-ACA4-434E792AC65D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C9172-7DAF-4BD6-871D-D410FE18A0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369A5-0E9D-4414-929A-BE22A35D7475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02E56-8FCA-400A-AEB3-8EC9CDC8C2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AD25C-BE67-42C2-B148-7B8826481287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90870-5BDB-4E00-BFF1-809B618D1F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35C46-F807-4F35-8F6E-C1C2A25D4B8D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53947-AE92-4E24-AF5B-A072332984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ED06-FC66-4511-B954-925ABD2ECAB9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B6B1B-23EC-4CE6-9BC6-C0E3507C86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FAC22-951B-4BD6-A65C-28CA830FB17D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3CE49-5306-4F3E-AEEE-7B4AC67ED8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44393-0DFB-45B8-A2EE-6FAFCC5ED7B3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3752B-D99D-480D-BBA1-0DED6524E5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9517C-7F45-468B-88F5-D2A6C821A17C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0F094-EBA9-4047-9FED-D2436E5FC7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90D368-DA01-40B4-AC05-6A4F27515B38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B6FF31-70B1-4CE4-81C1-E37422F0E6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14300" y="765175"/>
          <a:ext cx="9029700" cy="5060950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Práce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naučným textem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VY_12_INOVACE_27_UŽ_VÍM_PROČ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Český jazyk a literatura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 a 5.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4. 2. 2013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pracovní postup, vyhledávání a doplňování chybějících slov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13346" name="obrázek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1052513"/>
            <a:ext cx="626586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755650" y="1916113"/>
            <a:ext cx="75612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>
                <a:latin typeface="Calibri" pitchFamily="34" charset="0"/>
              </a:rPr>
              <a:t>Prezentace je určena pro čtení ve 3. a 5. ročníku. Cílem je sestavení pracovního postupu Johanna Gutenberga při tisku knihy. Práce s textem, vyhledávání  a doplňování chybějících slov z textu. Sestavení vlastní osnovy pro převyprávění příběhu.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4000" smtClean="0"/>
              <a:t>Už vím</a:t>
            </a:r>
            <a:r>
              <a:rPr lang="cs-CZ" sz="4000" smtClean="0">
                <a:latin typeface="Arial" charset="0"/>
              </a:rPr>
              <a:t>,</a:t>
            </a:r>
            <a:r>
              <a:rPr lang="cs-CZ" sz="4000" smtClean="0"/>
              <a:t> proč písaři neopisují knihy </a:t>
            </a:r>
            <a:r>
              <a:rPr lang="cs-CZ" sz="2800" smtClean="0"/>
              <a:t>(zkráceno)</a:t>
            </a:r>
          </a:p>
        </p:txBody>
      </p:sp>
      <p:sp>
        <p:nvSpPr>
          <p:cNvPr id="15362" name="TextovéPole 2"/>
          <p:cNvSpPr txBox="1">
            <a:spLocks noChangeArrowheads="1"/>
          </p:cNvSpPr>
          <p:nvPr/>
        </p:nvSpPr>
        <p:spPr bwMode="auto">
          <a:xfrm flipH="1">
            <a:off x="757238" y="1700213"/>
            <a:ext cx="7561262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 sz="2400">
                <a:latin typeface="Calibri" pitchFamily="34" charset="0"/>
              </a:rPr>
              <a:t>Před pěti sty lety přišel Johann Gutenberg na nápad vyrobit formičky na písmenka. Vyléval je roztaveným olovem            a vyklápěl je stejně, jako když maminka dělá vánoční cukroví. Ze získaných písmenek sestavoval celé řádky            a stránky. K přetiskování na papír používal lis. Sestavenou stránku natřel barvou, přiložil na ni navlhčený papír, lis utáhl, a když se stránka otiskla, šroub lisu zase povolil          a vložil nový čistý papír. Z prvních tiskáren vycházelo několik výtisků knihy. Výroba se zrychlila. Technika však šla dál, až  k dnešním moderním strojům, které dokáží vyrobit třeba 100 00 stejných knih najednou. A někdy i víc.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580063" y="6308725"/>
            <a:ext cx="2724150" cy="3698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latin typeface="+mn-lt"/>
                <a:cs typeface="+mn-cs"/>
              </a:rPr>
              <a:t>(Z knihy H. a E. Škodových)</a:t>
            </a:r>
            <a:endParaRPr lang="cs-CZ" i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Pokyny k práci s textem: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3238" y="1665288"/>
            <a:ext cx="8137525" cy="641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1. Nejprve si článek přečti sám. Zapamatuj si nebo napiš slova, kterým nerozumíš nebo se ti špatně vyslovují.</a:t>
            </a:r>
            <a:endParaRPr lang="cs-CZ" dirty="0"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750" y="2565400"/>
            <a:ext cx="8064500" cy="20145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2. Slova k procvičení:</a:t>
            </a:r>
          </a:p>
          <a:p>
            <a:r>
              <a:rPr lang="cs-CZ">
                <a:latin typeface="Calibri" pitchFamily="34" charset="0"/>
              </a:rPr>
              <a:t>Johan</a:t>
            </a:r>
            <a:r>
              <a:rPr lang="cs-CZ"/>
              <a:t>n</a:t>
            </a:r>
            <a:r>
              <a:rPr lang="cs-CZ">
                <a:latin typeface="Calibri" pitchFamily="34" charset="0"/>
              </a:rPr>
              <a:t> Gutenberg (čteme tak, jak je napsané, můžeme i slabikovat Gu-ten-berg)</a:t>
            </a:r>
          </a:p>
          <a:p>
            <a:r>
              <a:rPr lang="cs-CZ">
                <a:latin typeface="Calibri" pitchFamily="34" charset="0"/>
              </a:rPr>
              <a:t>před pěti sty lety</a:t>
            </a:r>
          </a:p>
          <a:p>
            <a:r>
              <a:rPr lang="cs-CZ">
                <a:latin typeface="Calibri" pitchFamily="34" charset="0"/>
              </a:rPr>
              <a:t>ze získaných písmenek</a:t>
            </a:r>
          </a:p>
          <a:p>
            <a:r>
              <a:rPr lang="cs-CZ">
                <a:latin typeface="Calibri" pitchFamily="34" charset="0"/>
              </a:rPr>
              <a:t>navlhčený papír</a:t>
            </a:r>
          </a:p>
          <a:p>
            <a:r>
              <a:rPr lang="cs-CZ">
                <a:latin typeface="Calibri" pitchFamily="34" charset="0"/>
              </a:rPr>
              <a:t>z prvních tiskáren vycházelo</a:t>
            </a:r>
          </a:p>
          <a:p>
            <a:r>
              <a:rPr lang="cs-CZ">
                <a:latin typeface="Calibri" pitchFamily="34" charset="0"/>
              </a:rPr>
              <a:t>k dnešním moderním strojům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6263" y="4832350"/>
            <a:ext cx="8064500" cy="17541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3. Pokus se seřadit části pracovního postupu při tisku knihy. Zde je malý návod: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latin typeface="+mn-lt"/>
                <a:cs typeface="+mn-cs"/>
              </a:rPr>
              <a:t>n</a:t>
            </a:r>
            <a:r>
              <a:rPr lang="cs-CZ" dirty="0">
                <a:latin typeface="+mn-lt"/>
                <a:cs typeface="+mn-cs"/>
              </a:rPr>
              <a:t>átěr písmenek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latin typeface="+mn-lt"/>
                <a:cs typeface="+mn-cs"/>
              </a:rPr>
              <a:t>v</a:t>
            </a:r>
            <a:r>
              <a:rPr lang="cs-CZ" dirty="0">
                <a:latin typeface="+mn-lt"/>
                <a:cs typeface="+mn-cs"/>
              </a:rPr>
              <a:t>ýroba formiček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latin typeface="+mn-lt"/>
                <a:cs typeface="+mn-cs"/>
              </a:rPr>
              <a:t>s</a:t>
            </a:r>
            <a:r>
              <a:rPr lang="cs-CZ" dirty="0">
                <a:latin typeface="+mn-lt"/>
                <a:cs typeface="+mn-cs"/>
              </a:rPr>
              <a:t>estavení slov, řádků, stránky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latin typeface="+mn-lt"/>
                <a:cs typeface="+mn-cs"/>
              </a:rPr>
              <a:t>v</a:t>
            </a:r>
            <a:r>
              <a:rPr lang="cs-CZ" dirty="0">
                <a:latin typeface="+mn-lt"/>
                <a:cs typeface="+mn-cs"/>
              </a:rPr>
              <a:t>ylévání roztaveným olovem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latin typeface="+mn-lt"/>
                <a:cs typeface="+mn-cs"/>
              </a:rPr>
              <a:t>___________________________________ </a:t>
            </a:r>
            <a:endParaRPr lang="cs-CZ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750" y="692150"/>
            <a:ext cx="8064500" cy="12001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4. Doplň: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z</a:t>
            </a:r>
            <a:r>
              <a:rPr lang="cs-CZ" dirty="0">
                <a:latin typeface="+mn-lt"/>
                <a:cs typeface="+mn-cs"/>
              </a:rPr>
              <a:t> prvních tiskáren vycházelo …………..výtisků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z</a:t>
            </a:r>
            <a:r>
              <a:rPr lang="cs-CZ" dirty="0">
                <a:latin typeface="+mn-lt"/>
                <a:cs typeface="+mn-cs"/>
              </a:rPr>
              <a:t> dnešních moderních tiskáren ……………… výtisků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atin typeface="+mn-lt"/>
                <a:cs typeface="+mn-cs"/>
              </a:rPr>
              <a:t>Čím je tento rozdíl způsoben?</a:t>
            </a:r>
            <a:endParaRPr lang="cs-CZ" b="1" dirty="0"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750" y="2205038"/>
            <a:ext cx="8064500" cy="6461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5. Přečti celý článek nahlas a pak podle své osnovy ústně zopakuj postup Johanna </a:t>
            </a:r>
            <a:r>
              <a:rPr lang="cs-CZ" dirty="0" err="1">
                <a:latin typeface="+mn-lt"/>
                <a:cs typeface="+mn-cs"/>
              </a:rPr>
              <a:t>Gutenberga</a:t>
            </a:r>
            <a:r>
              <a:rPr lang="cs-CZ" dirty="0">
                <a:latin typeface="+mn-lt"/>
                <a:cs typeface="+mn-cs"/>
              </a:rPr>
              <a:t>.</a:t>
            </a:r>
            <a:endParaRPr lang="cs-CZ" dirty="0">
              <a:latin typeface="+mn-lt"/>
              <a:cs typeface="+mn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750" y="3213100"/>
            <a:ext cx="8064500" cy="915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6. Tento článek je zkrácen, najdi originál v knize H. a E. Škodových „Už vím proč“, přečti si jej, prohlédni si obrázky a sděl nám</a:t>
            </a:r>
            <a:r>
              <a:rPr lang="cs-CZ"/>
              <a:t>,</a:t>
            </a:r>
            <a:r>
              <a:rPr lang="cs-CZ">
                <a:latin typeface="Calibri" pitchFamily="34" charset="0"/>
              </a:rPr>
              <a:t> o  co byl tento článek zkrácen. Byl zkrácen o důležité informace? Informuj nás o tom příští hodinu.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18435" name="TextovéPole 2"/>
          <p:cNvSpPr txBox="1">
            <a:spLocks noChangeArrowheads="1"/>
          </p:cNvSpPr>
          <p:nvPr/>
        </p:nvSpPr>
        <p:spPr bwMode="auto">
          <a:xfrm>
            <a:off x="684213" y="1989138"/>
            <a:ext cx="77041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VYKOPAL, Zdeněk. </a:t>
            </a:r>
            <a:r>
              <a:rPr lang="cs-CZ" i="1">
                <a:latin typeface="Calibri" pitchFamily="34" charset="0"/>
              </a:rPr>
              <a:t>Docvičujeme čtení: pro zábavu a poučení</a:t>
            </a:r>
            <a:r>
              <a:rPr lang="cs-CZ">
                <a:latin typeface="Calibri" pitchFamily="34" charset="0"/>
              </a:rPr>
              <a:t>. 1. vyd. Praha: fi Blug, 1993. ISBN 80-85635-25-9.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366</Words>
  <Application>Microsoft Office PowerPoint</Application>
  <PresentationFormat>On-screen Show (4:3)</PresentationFormat>
  <Paragraphs>47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Calibri</vt:lpstr>
      <vt:lpstr>Arial</vt:lpstr>
      <vt:lpstr>Times New Roman</vt:lpstr>
      <vt:lpstr>Motiv systému Office</vt:lpstr>
      <vt:lpstr>Snímek 1</vt:lpstr>
      <vt:lpstr>Anotace </vt:lpstr>
      <vt:lpstr>Už vím, proč písaři neopisují knihy (zkráceno)</vt:lpstr>
      <vt:lpstr>Pokyny k práci s textem:</vt:lpstr>
      <vt:lpstr>Snímek 5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Čj-lit.</dc:title>
  <dc:creator>Zbyněk Jícha</dc:creator>
  <cp:lastModifiedBy>DUM</cp:lastModifiedBy>
  <cp:revision>60</cp:revision>
  <dcterms:created xsi:type="dcterms:W3CDTF">2013-04-08T11:36:48Z</dcterms:created>
  <dcterms:modified xsi:type="dcterms:W3CDTF">2013-06-06T18:56:57Z</dcterms:modified>
</cp:coreProperties>
</file>