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06629-8C8A-424B-9A15-D88969EB5730}" type="datetimeFigureOut">
              <a:rPr lang="cs-CZ" smtClean="0"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61075-F3BF-442C-A1F5-CA0811B88D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27286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06629-8C8A-424B-9A15-D88969EB5730}" type="datetimeFigureOut">
              <a:rPr lang="cs-CZ" smtClean="0"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61075-F3BF-442C-A1F5-CA0811B88D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64119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06629-8C8A-424B-9A15-D88969EB5730}" type="datetimeFigureOut">
              <a:rPr lang="cs-CZ" smtClean="0"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61075-F3BF-442C-A1F5-CA0811B88D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88384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06629-8C8A-424B-9A15-D88969EB5730}" type="datetimeFigureOut">
              <a:rPr lang="cs-CZ" smtClean="0"/>
              <a:t>21.3.2013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61075-F3BF-442C-A1F5-CA0811B88D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21998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06629-8C8A-424B-9A15-D88969EB5730}" type="datetimeFigureOut">
              <a:rPr lang="cs-CZ" smtClean="0"/>
              <a:t>21.3.2013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61075-F3BF-442C-A1F5-CA0811B88D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60479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06629-8C8A-424B-9A15-D88969EB5730}" type="datetimeFigureOut">
              <a:rPr lang="cs-CZ" smtClean="0"/>
              <a:t>21.3.2013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61075-F3BF-442C-A1F5-CA0811B88D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26533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06629-8C8A-424B-9A15-D88969EB5730}" type="datetimeFigureOut">
              <a:rPr lang="cs-CZ" smtClean="0"/>
              <a:t>21.3.2013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61075-F3BF-442C-A1F5-CA0811B88D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67065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06629-8C8A-424B-9A15-D88969EB5730}" type="datetimeFigureOut">
              <a:rPr lang="cs-CZ" smtClean="0"/>
              <a:t>21.3.2013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61075-F3BF-442C-A1F5-CA0811B88D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22094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06629-8C8A-424B-9A15-D88969EB5730}" type="datetimeFigureOut">
              <a:rPr lang="cs-CZ" smtClean="0"/>
              <a:t>21.3.2013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61075-F3BF-442C-A1F5-CA0811B88D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42561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06629-8C8A-424B-9A15-D88969EB5730}" type="datetimeFigureOut">
              <a:rPr lang="cs-CZ" smtClean="0"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61075-F3BF-442C-A1F5-CA0811B88D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15916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06629-8C8A-424B-9A15-D88969EB5730}" type="datetimeFigureOut">
              <a:rPr lang="cs-CZ" smtClean="0"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61075-F3BF-442C-A1F5-CA0811B88D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57022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106629-8C8A-424B-9A15-D88969EB5730}" type="datetimeFigureOut">
              <a:rPr lang="cs-CZ" smtClean="0"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661075-F3BF-442C-A1F5-CA0811B88D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4528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414" y="4869160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83780657"/>
              </p:ext>
            </p:extLst>
          </p:nvPr>
        </p:nvGraphicFramePr>
        <p:xfrm>
          <a:off x="1524000" y="1397000"/>
          <a:ext cx="6720408" cy="24942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37024"/>
                <a:gridCol w="508338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Michaela Blažková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 DUM: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VY_32_Inovace_10.2.3.</a:t>
                      </a:r>
                      <a:r>
                        <a:rPr lang="cs-CZ" baseline="0" dirty="0" smtClean="0"/>
                        <a:t> Slovní druhy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Název sady:</a:t>
                      </a:r>
                      <a:endParaRPr lang="cs-CZ" sz="1200" b="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Český jazyk 9. ročník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Prezentace je určena žákům 9. ročníku a slouží k zopakování</a:t>
                      </a:r>
                      <a:r>
                        <a:rPr lang="cs-CZ" baseline="0" dirty="0" smtClean="0"/>
                        <a:t> a procvičení slovních druhů.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1196752"/>
            <a:ext cx="1043608" cy="1440327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1443057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b="1" i="1" dirty="0" smtClean="0"/>
              <a:t>Slovní druhy</a:t>
            </a:r>
            <a:endParaRPr lang="cs-CZ" sz="6600" b="1" i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1505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  <a:solidFill>
            <a:schemeClr val="accent2"/>
          </a:solidFill>
        </p:spPr>
        <p:txBody>
          <a:bodyPr>
            <a:noAutofit/>
          </a:bodyPr>
          <a:lstStyle/>
          <a:p>
            <a:r>
              <a:rPr lang="cs-CZ" sz="5400" b="1" dirty="0" smtClean="0"/>
              <a:t>Slova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12493"/>
            <a:ext cx="8229600" cy="5073427"/>
          </a:xfrm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</a:t>
            </a:r>
            <a:r>
              <a:rPr lang="cs-CZ" sz="3600" b="1" i="1" u="sng" dirty="0" smtClean="0"/>
              <a:t>ohebná</a:t>
            </a:r>
            <a:r>
              <a:rPr lang="cs-CZ" dirty="0" smtClean="0"/>
              <a:t>			        </a:t>
            </a:r>
            <a:r>
              <a:rPr lang="cs-CZ" sz="3600" b="1" i="1" u="sng" dirty="0" smtClean="0"/>
              <a:t>neohebná</a:t>
            </a:r>
            <a:endParaRPr lang="cs-CZ" b="1" i="1" u="sng" dirty="0"/>
          </a:p>
        </p:txBody>
      </p:sp>
      <p:cxnSp>
        <p:nvCxnSpPr>
          <p:cNvPr id="5" name="Přímá spojnice 4"/>
          <p:cNvCxnSpPr>
            <a:stCxn id="3" idx="0"/>
            <a:endCxn id="3" idx="2"/>
          </p:cNvCxnSpPr>
          <p:nvPr/>
        </p:nvCxnSpPr>
        <p:spPr>
          <a:xfrm>
            <a:off x="4582344" y="1312493"/>
            <a:ext cx="0" cy="507342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Zahnutá šipka dolů 12"/>
          <p:cNvSpPr/>
          <p:nvPr/>
        </p:nvSpPr>
        <p:spPr>
          <a:xfrm>
            <a:off x="682525" y="2029749"/>
            <a:ext cx="1080120" cy="504056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Zahnutá šipka dolů 15"/>
          <p:cNvSpPr/>
          <p:nvPr/>
        </p:nvSpPr>
        <p:spPr>
          <a:xfrm>
            <a:off x="682525" y="2924944"/>
            <a:ext cx="1080120" cy="504056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Zahnutá šipka dolů 16"/>
          <p:cNvSpPr/>
          <p:nvPr/>
        </p:nvSpPr>
        <p:spPr>
          <a:xfrm>
            <a:off x="682525" y="3814628"/>
            <a:ext cx="1080120" cy="504056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Zahnutá šipka dolů 18"/>
          <p:cNvSpPr/>
          <p:nvPr/>
        </p:nvSpPr>
        <p:spPr>
          <a:xfrm>
            <a:off x="682525" y="4725144"/>
            <a:ext cx="1080120" cy="504056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961442" y="2097111"/>
            <a:ext cx="26399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PODSTATNÁ JMÉNA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961442" y="2992306"/>
            <a:ext cx="24446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PŘÍDAVNÁ JMÉNA</a:t>
            </a:r>
            <a:endParaRPr lang="cs-CZ" sz="2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961442" y="3881990"/>
            <a:ext cx="13967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ZÁJMENA</a:t>
            </a:r>
            <a:endParaRPr lang="cs-CZ" sz="2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1971412" y="4777117"/>
            <a:ext cx="13748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ČÍSLOVKY</a:t>
            </a:r>
            <a:endParaRPr lang="cs-CZ" sz="20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006454" y="5656602"/>
            <a:ext cx="12877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SLOVESA</a:t>
            </a:r>
            <a:endParaRPr lang="cs-CZ" sz="2000" dirty="0"/>
          </a:p>
        </p:txBody>
      </p:sp>
      <p:sp>
        <p:nvSpPr>
          <p:cNvPr id="30" name="Šipka doprava 29"/>
          <p:cNvSpPr/>
          <p:nvPr/>
        </p:nvSpPr>
        <p:spPr>
          <a:xfrm>
            <a:off x="4829231" y="2097111"/>
            <a:ext cx="1008112" cy="42714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Šipka doprava 30"/>
          <p:cNvSpPr/>
          <p:nvPr/>
        </p:nvSpPr>
        <p:spPr>
          <a:xfrm>
            <a:off x="4829231" y="2949177"/>
            <a:ext cx="1008112" cy="42714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Šipka doprava 31"/>
          <p:cNvSpPr/>
          <p:nvPr/>
        </p:nvSpPr>
        <p:spPr>
          <a:xfrm>
            <a:off x="4829231" y="3853084"/>
            <a:ext cx="1008112" cy="42714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Šipka doprava 32"/>
          <p:cNvSpPr/>
          <p:nvPr/>
        </p:nvSpPr>
        <p:spPr>
          <a:xfrm>
            <a:off x="4829231" y="4763600"/>
            <a:ext cx="1008112" cy="42714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Šipka doprava 33"/>
          <p:cNvSpPr/>
          <p:nvPr/>
        </p:nvSpPr>
        <p:spPr>
          <a:xfrm>
            <a:off x="4829231" y="5673862"/>
            <a:ext cx="1008112" cy="42714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TextovéPole 34"/>
          <p:cNvSpPr txBox="1"/>
          <p:nvPr/>
        </p:nvSpPr>
        <p:spPr>
          <a:xfrm>
            <a:off x="6078610" y="2097111"/>
            <a:ext cx="15372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PŘÍSLOVCE</a:t>
            </a:r>
            <a:endParaRPr lang="cs-CZ" sz="24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6078610" y="2961190"/>
            <a:ext cx="16261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PŘEDLOŽKY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6078610" y="3814628"/>
            <a:ext cx="10927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SPOJKY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6078610" y="4737125"/>
            <a:ext cx="12068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ČÁSTICE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6078610" y="5610435"/>
            <a:ext cx="17208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CITOSLOVCE</a:t>
            </a:r>
            <a:endParaRPr lang="cs-CZ" dirty="0"/>
          </a:p>
        </p:txBody>
      </p:sp>
      <p:pic>
        <p:nvPicPr>
          <p:cNvPr id="1026" name="Picture 2" descr="C:\Program Files (x86)\Microsoft Office\MEDIA\CAGCAT10\j0234131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525" y="5238782"/>
            <a:ext cx="983976" cy="1046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3492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6" grpId="0" animBg="1"/>
      <p:bldP spid="17" grpId="0" animBg="1"/>
      <p:bldP spid="19" grpId="0" animBg="1"/>
      <p:bldP spid="24" grpId="0"/>
      <p:bldP spid="25" grpId="0"/>
      <p:bldP spid="27" grpId="0"/>
      <p:bldP spid="28" grpId="0"/>
      <p:bldP spid="29" grpId="0"/>
      <p:bldP spid="30" grpId="0" animBg="1"/>
      <p:bldP spid="31" grpId="0" animBg="1"/>
      <p:bldP spid="32" grpId="0" animBg="1"/>
      <p:bldP spid="33" grpId="0" animBg="1"/>
      <p:bldP spid="34" grpId="0" animBg="1"/>
      <p:bldP spid="35" grpId="0"/>
      <p:bldP spid="36" grpId="0"/>
      <p:bldP spid="37" grpId="0"/>
      <p:bldP spid="38" grpId="0"/>
      <p:bldP spid="3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712968" cy="1080120"/>
          </a:xfrm>
          <a:solidFill>
            <a:schemeClr val="accent2"/>
          </a:solidFill>
        </p:spPr>
        <p:txBody>
          <a:bodyPr>
            <a:normAutofit/>
          </a:bodyPr>
          <a:lstStyle/>
          <a:p>
            <a:r>
              <a:rPr lang="cs-CZ" sz="3200" dirty="0" smtClean="0"/>
              <a:t>Zjistěte, který slovní druh není v textu zastoupen a určete slovní druhy u podtržených slov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8856984" cy="57606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 </a:t>
            </a:r>
            <a:endParaRPr lang="cs-CZ" sz="2800" b="1" dirty="0" smtClean="0"/>
          </a:p>
          <a:p>
            <a:pPr marL="0" indent="0" algn="just">
              <a:buNone/>
            </a:pPr>
            <a:r>
              <a:rPr lang="cs-CZ" sz="2800" dirty="0" smtClean="0"/>
              <a:t>	ROBOT, slovo, </a:t>
            </a:r>
            <a:r>
              <a:rPr lang="cs-CZ" sz="2800" u="sng" dirty="0" smtClean="0"/>
              <a:t>které</a:t>
            </a:r>
            <a:r>
              <a:rPr lang="cs-CZ" sz="2800" dirty="0" smtClean="0"/>
              <a:t> </a:t>
            </a:r>
            <a:r>
              <a:rPr lang="cs-CZ" sz="2800" dirty="0" err="1" smtClean="0"/>
              <a:t>zmezinárodnělo</a:t>
            </a:r>
            <a:r>
              <a:rPr lang="cs-CZ" sz="2800" dirty="0" smtClean="0"/>
              <a:t> ve </a:t>
            </a:r>
            <a:r>
              <a:rPr lang="cs-CZ" sz="2800" u="sng" dirty="0" smtClean="0"/>
              <a:t>všech</a:t>
            </a:r>
            <a:r>
              <a:rPr lang="cs-CZ" sz="2800" dirty="0" smtClean="0"/>
              <a:t> jazycích, bylo sice </a:t>
            </a:r>
            <a:r>
              <a:rPr lang="cs-CZ" sz="2800" u="sng" dirty="0" smtClean="0"/>
              <a:t>poprvé</a:t>
            </a:r>
            <a:r>
              <a:rPr lang="cs-CZ" sz="2800" dirty="0" smtClean="0"/>
              <a:t> použito v divadelní hře Karla Čapka R.U.R. (1920), a </a:t>
            </a:r>
            <a:r>
              <a:rPr lang="cs-CZ" sz="2800" u="sng" dirty="0" smtClean="0"/>
              <a:t>odtud</a:t>
            </a:r>
            <a:r>
              <a:rPr lang="cs-CZ" sz="2800" dirty="0" smtClean="0"/>
              <a:t> </a:t>
            </a:r>
            <a:r>
              <a:rPr lang="cs-CZ" sz="2800" u="sng" dirty="0" smtClean="0"/>
              <a:t>si</a:t>
            </a:r>
            <a:r>
              <a:rPr lang="cs-CZ" sz="2800" dirty="0" smtClean="0"/>
              <a:t> našlo cestu do světa, nepochází však – </a:t>
            </a:r>
            <a:r>
              <a:rPr lang="cs-CZ" sz="2800" u="sng" dirty="0" smtClean="0"/>
              <a:t>navzdory</a:t>
            </a:r>
            <a:r>
              <a:rPr lang="cs-CZ" sz="2800" dirty="0" smtClean="0"/>
              <a:t> obecnému tvrzení – z jazykové dílny </a:t>
            </a:r>
            <a:r>
              <a:rPr lang="cs-CZ" sz="2800" u="sng" dirty="0" smtClean="0"/>
              <a:t>samotného</a:t>
            </a:r>
            <a:r>
              <a:rPr lang="cs-CZ" sz="2800" dirty="0" smtClean="0"/>
              <a:t> Karla Čapka. Podle jeho vlastního svědectví byl původcem bratr Josef, na kterého se autor R.U.R. obrátil o radu, jak </a:t>
            </a:r>
            <a:r>
              <a:rPr lang="cs-CZ" sz="2800" u="sng" dirty="0" smtClean="0"/>
              <a:t>nazvat</a:t>
            </a:r>
            <a:r>
              <a:rPr lang="cs-CZ" sz="2800" dirty="0" smtClean="0"/>
              <a:t> umělé lidi vystupující v dramatu. Měl pro ně už sice název – </a:t>
            </a:r>
            <a:r>
              <a:rPr lang="cs-CZ" sz="2800" dirty="0" err="1" smtClean="0"/>
              <a:t>laboři</a:t>
            </a:r>
            <a:r>
              <a:rPr lang="cs-CZ" sz="2800" dirty="0" smtClean="0"/>
              <a:t> – ten se mu však zdál </a:t>
            </a:r>
            <a:r>
              <a:rPr lang="cs-CZ" sz="2800" u="sng" dirty="0" smtClean="0"/>
              <a:t>příliš</a:t>
            </a:r>
            <a:r>
              <a:rPr lang="cs-CZ" sz="2800" dirty="0" smtClean="0"/>
              <a:t> vyumělkovaný. </a:t>
            </a:r>
            <a:r>
              <a:rPr lang="cs-CZ" sz="2800" u="sng" dirty="0" smtClean="0"/>
              <a:t>Aniž</a:t>
            </a:r>
            <a:r>
              <a:rPr lang="cs-CZ" sz="2800" dirty="0" smtClean="0"/>
              <a:t> přerušil </a:t>
            </a:r>
            <a:r>
              <a:rPr lang="cs-CZ" sz="2800" u="sng" dirty="0" smtClean="0"/>
              <a:t>malování</a:t>
            </a:r>
            <a:r>
              <a:rPr lang="cs-CZ" sz="2800" dirty="0" smtClean="0"/>
              <a:t>, zabručel Josef, sedící za štaflemi s rozpracovaným plátnem: „Tak jim říkej roboti…“ A nové slovo bylo na světě.</a:t>
            </a:r>
          </a:p>
          <a:p>
            <a:pPr marL="0" indent="0" algn="r">
              <a:buNone/>
            </a:pPr>
            <a:r>
              <a:rPr lang="cs-CZ" sz="2200" dirty="0" smtClean="0"/>
              <a:t>(Souček, L.: Obrazový </a:t>
            </a:r>
            <a:r>
              <a:rPr lang="cs-CZ" sz="2200" dirty="0" err="1" smtClean="0"/>
              <a:t>Opravník</a:t>
            </a:r>
            <a:r>
              <a:rPr lang="cs-CZ" sz="2200" dirty="0" smtClean="0"/>
              <a:t> Obecně Oblíbených Omylů, Praha 1981)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851920" y="1124744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3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54252" y="1577330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C00000"/>
                </a:solidFill>
              </a:rPr>
              <a:t>4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237581" y="1102630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C00000"/>
                </a:solidFill>
              </a:rPr>
              <a:t>3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107224" y="1993626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C00000"/>
                </a:solidFill>
              </a:rPr>
              <a:t>6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04048" y="2024404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C00000"/>
                </a:solidFill>
              </a:rPr>
              <a:t>3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354252" y="2424514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C00000"/>
                </a:solidFill>
              </a:rPr>
              <a:t>7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835696" y="2855187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C00000"/>
                </a:solidFill>
              </a:rPr>
              <a:t>2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187624" y="4525384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C00000"/>
                </a:solidFill>
              </a:rPr>
              <a:t>9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209417" y="4583376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C00000"/>
                </a:solidFill>
              </a:rPr>
              <a:t>8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660232" y="4598765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C00000"/>
                </a:solidFill>
              </a:rPr>
              <a:t>1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644008" y="3767724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5</a:t>
            </a:r>
            <a:endParaRPr lang="cs-CZ" sz="2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148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3671" y="116632"/>
            <a:ext cx="8712968" cy="864096"/>
          </a:xfrm>
          <a:solidFill>
            <a:schemeClr val="accent2"/>
          </a:solidFill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Užijte každé slovo ve dvou větách tak, aby bylo pokaždé jiným slovním druhem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6752"/>
            <a:ext cx="8784976" cy="532859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1520" y="1340768"/>
            <a:ext cx="1224136" cy="576064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>
                <a:solidFill>
                  <a:schemeClr val="tx1"/>
                </a:solidFill>
              </a:rPr>
              <a:t>buší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51520" y="2420888"/>
            <a:ext cx="1224136" cy="576064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>
                <a:solidFill>
                  <a:schemeClr val="tx1"/>
                </a:solidFill>
              </a:rPr>
              <a:t>bílí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51520" y="3501008"/>
            <a:ext cx="1224136" cy="576064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>
                <a:solidFill>
                  <a:schemeClr val="tx1"/>
                </a:solidFill>
              </a:rPr>
              <a:t>mezi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51520" y="4581128"/>
            <a:ext cx="1224136" cy="576064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>
                <a:solidFill>
                  <a:schemeClr val="tx1"/>
                </a:solidFill>
              </a:rPr>
              <a:t>bez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51520" y="5661248"/>
            <a:ext cx="1224136" cy="576064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>
                <a:solidFill>
                  <a:schemeClr val="tx1"/>
                </a:solidFill>
              </a:rPr>
              <a:t>suší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845162" y="1340768"/>
            <a:ext cx="672812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1. 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Mým snem je seznámit se s africkou </a:t>
            </a:r>
            <a:r>
              <a:rPr lang="cs-CZ" sz="2400" b="1" dirty="0" smtClean="0"/>
              <a:t>buší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 (1)</a:t>
            </a:r>
          </a:p>
          <a:p>
            <a:r>
              <a:rPr lang="cs-CZ" sz="2400" dirty="0" smtClean="0"/>
              <a:t>2. 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Náš mladý soused celý den jen </a:t>
            </a:r>
            <a:r>
              <a:rPr lang="cs-CZ" sz="2400" b="1" dirty="0" smtClean="0"/>
              <a:t>buší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do bubnů. (5) </a:t>
            </a:r>
          </a:p>
          <a:p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845162" y="2420888"/>
            <a:ext cx="553664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1. 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Kolem pláže poletovali samí </a:t>
            </a:r>
            <a:r>
              <a:rPr lang="cs-CZ" sz="2400" b="1" dirty="0" smtClean="0"/>
              <a:t>bílí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racci. (2)</a:t>
            </a:r>
          </a:p>
          <a:p>
            <a:r>
              <a:rPr lang="cs-CZ" sz="2400" dirty="0" smtClean="0"/>
              <a:t>2. 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Školník celý den </a:t>
            </a:r>
            <a:r>
              <a:rPr lang="cs-CZ" sz="2400" b="1" dirty="0" smtClean="0"/>
              <a:t>bílí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odřenou zeď. (5)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844337" y="3501008"/>
            <a:ext cx="685456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1. 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Rostliny do herbáře hledejte například na </a:t>
            </a:r>
            <a:r>
              <a:rPr lang="cs-CZ" sz="2400" b="1" dirty="0" smtClean="0"/>
              <a:t>mezi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 (1) </a:t>
            </a:r>
          </a:p>
          <a:p>
            <a:r>
              <a:rPr lang="cs-CZ" sz="2400" dirty="0" smtClean="0"/>
              <a:t>2. </a:t>
            </a:r>
            <a:r>
              <a:rPr lang="cs-CZ" sz="2400" b="1" dirty="0" smtClean="0"/>
              <a:t>Mezi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otcem a synem se rozhořel ostrý spor. (7)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844337" y="4581128"/>
            <a:ext cx="640803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1.  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Černý </a:t>
            </a:r>
            <a:r>
              <a:rPr lang="cs-CZ" sz="2400" b="1" dirty="0" smtClean="0"/>
              <a:t>bez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pomáhá při zdravotních potížích. (1)</a:t>
            </a:r>
          </a:p>
          <a:p>
            <a:r>
              <a:rPr lang="cs-CZ" sz="2400" dirty="0" smtClean="0"/>
              <a:t>2. </a:t>
            </a:r>
            <a:r>
              <a:rPr lang="cs-CZ" sz="2400" dirty="0"/>
              <a:t> </a:t>
            </a:r>
            <a:r>
              <a:rPr lang="cs-CZ" sz="2400" b="1" dirty="0" smtClean="0"/>
              <a:t>Bez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zdraví se člověk neobejde. (7)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844337" y="5661248"/>
            <a:ext cx="706174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1. 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Přestože pršelo, chlapci se vrátili domů úplně </a:t>
            </a:r>
            <a:r>
              <a:rPr lang="cs-CZ" sz="2400" b="1" dirty="0" smtClean="0"/>
              <a:t>suší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 (2)</a:t>
            </a:r>
          </a:p>
          <a:p>
            <a:r>
              <a:rPr lang="cs-CZ" sz="2400" dirty="0" smtClean="0"/>
              <a:t>2. 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Prádlo se nejlépe </a:t>
            </a:r>
            <a:r>
              <a:rPr lang="cs-CZ" sz="2400" b="1" dirty="0" smtClean="0"/>
              <a:t>suší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 venku na slunci. (5)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871205" y="879103"/>
            <a:ext cx="20946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u="sng" dirty="0" smtClean="0"/>
              <a:t>Příklady řešení:</a:t>
            </a:r>
            <a:endParaRPr lang="cs-CZ" sz="2400" u="sng" dirty="0"/>
          </a:p>
        </p:txBody>
      </p:sp>
    </p:spTree>
    <p:extLst>
      <p:ext uri="{BB962C8B-B14F-4D97-AF65-F5344CB8AC3E}">
        <p14:creationId xmlns:p14="http://schemas.microsoft.com/office/powerpoint/2010/main" val="2776196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12968" cy="778098"/>
          </a:xfrm>
          <a:solidFill>
            <a:schemeClr val="accent2"/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Které slovo nepatří do řádky?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712968" cy="5073427"/>
          </a:xfrm>
        </p:spPr>
        <p:txBody>
          <a:bodyPr/>
          <a:lstStyle/>
          <a:p>
            <a:pPr marL="514350" indent="-514350">
              <a:buAutoNum type="alphaLcParenR"/>
            </a:pPr>
            <a:r>
              <a:rPr lang="cs-CZ" dirty="0" smtClean="0"/>
              <a:t>malíř, ta, nechť, šestý, někdo, co, hotov, snědený</a:t>
            </a:r>
          </a:p>
          <a:p>
            <a:pPr marL="514350" indent="-514350">
              <a:buAutoNum type="alphaLcParenR"/>
            </a:pPr>
            <a:r>
              <a:rPr lang="cs-CZ" dirty="0"/>
              <a:t>d</a:t>
            </a:r>
            <a:r>
              <a:rPr lang="cs-CZ" dirty="0" smtClean="0"/>
              <a:t>obře, okolo, pokud, ať, brzy, kolo, proto, dole</a:t>
            </a:r>
          </a:p>
          <a:p>
            <a:pPr marL="514350" indent="-514350">
              <a:buAutoNum type="alphaLcParenR"/>
            </a:pPr>
            <a:r>
              <a:rPr lang="cs-CZ" dirty="0"/>
              <a:t>k</a:t>
            </a:r>
            <a:r>
              <a:rPr lang="cs-CZ" dirty="0" smtClean="0"/>
              <a:t>niha, číst, sešit, psát, napsaný, dříve, jenž, mnoho</a:t>
            </a:r>
          </a:p>
          <a:p>
            <a:pPr marL="514350" indent="-514350">
              <a:buAutoNum type="alphaLcParenR"/>
            </a:pPr>
            <a:r>
              <a:rPr lang="cs-CZ" dirty="0"/>
              <a:t>m</a:t>
            </a:r>
            <a:r>
              <a:rPr lang="cs-CZ" dirty="0" smtClean="0"/>
              <a:t>ňam, poněvadž, pozdě, neboť, čí, proti, cvak, ačkoliv</a:t>
            </a:r>
          </a:p>
          <a:p>
            <a:pPr marL="0" indent="0">
              <a:buNone/>
            </a:pPr>
            <a:r>
              <a:rPr lang="cs-CZ" b="1" i="1" dirty="0" smtClean="0">
                <a:solidFill>
                  <a:srgbClr val="C00000"/>
                </a:solidFill>
              </a:rPr>
              <a:t>+ bonusový řádek !!!</a:t>
            </a:r>
          </a:p>
          <a:p>
            <a:pPr marL="0" indent="0">
              <a:buNone/>
            </a:pPr>
            <a:r>
              <a:rPr lang="cs-CZ" dirty="0" smtClean="0"/>
              <a:t>e) srazit, narazit, porazit, parazit, vyrazit, urazit, přerazit, přirazit, zarazit, vrazit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2195736" y="1124744"/>
            <a:ext cx="1152128" cy="50405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5510127" y="1700808"/>
            <a:ext cx="936104" cy="50405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5978179" y="2276872"/>
            <a:ext cx="898077" cy="50405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6060448" y="3380509"/>
            <a:ext cx="554297" cy="50405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4283968" y="5013176"/>
            <a:ext cx="1365239" cy="57606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4659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8949" y="116632"/>
            <a:ext cx="8928992" cy="864096"/>
          </a:xfrm>
          <a:solidFill>
            <a:schemeClr val="accent2"/>
          </a:solidFill>
        </p:spPr>
        <p:txBody>
          <a:bodyPr>
            <a:noAutofit/>
          </a:bodyPr>
          <a:lstStyle/>
          <a:p>
            <a:pPr algn="l"/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Vyluštěte tajenku tak, že ke každému číslu </a:t>
            </a:r>
            <a:r>
              <a:rPr lang="cs-CZ" sz="2400" smtClean="0"/>
              <a:t>do tabulky napíšete </a:t>
            </a:r>
            <a:r>
              <a:rPr lang="cs-CZ" sz="2400" dirty="0" smtClean="0"/>
              <a:t>písmeno, které je u správné odpovědi.</a:t>
            </a:r>
            <a:br>
              <a:rPr lang="cs-CZ" sz="2400" dirty="0" smtClean="0"/>
            </a:b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8949" y="980728"/>
            <a:ext cx="474730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/>
              <a:t>1. Ve kterém řádku jsou samé předložky?</a:t>
            </a:r>
          </a:p>
          <a:p>
            <a:r>
              <a:rPr lang="cs-CZ" sz="2000" dirty="0" smtClean="0"/>
              <a:t>l) ne, bez, kromě, v, za</a:t>
            </a:r>
          </a:p>
          <a:p>
            <a:r>
              <a:rPr lang="cs-CZ" sz="2000" dirty="0" smtClean="0"/>
              <a:t>b) se, je, na, v, ke, do</a:t>
            </a:r>
          </a:p>
          <a:p>
            <a:r>
              <a:rPr lang="cs-CZ" sz="2000" dirty="0" smtClean="0"/>
              <a:t>s) k, z, před, pod, na, od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38949" y="2304167"/>
            <a:ext cx="454513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2. </a:t>
            </a:r>
            <a:r>
              <a:rPr lang="cs-CZ" sz="2000" b="1" i="1" dirty="0" smtClean="0"/>
              <a:t>Ve větě </a:t>
            </a:r>
            <a:r>
              <a:rPr lang="cs-CZ" sz="2000" b="1" u="sng" dirty="0" smtClean="0"/>
              <a:t>Během</a:t>
            </a:r>
            <a:r>
              <a:rPr lang="cs-CZ" sz="2000" b="1" dirty="0" smtClean="0"/>
              <a:t> prázdnin si odpočinul</a:t>
            </a:r>
            <a:r>
              <a:rPr lang="cs-CZ" sz="2000" b="1" i="1" dirty="0" smtClean="0"/>
              <a:t>. je podtržené slovo</a:t>
            </a:r>
            <a:r>
              <a:rPr lang="cs-CZ" sz="2000" b="1" dirty="0" smtClean="0"/>
              <a:t>:</a:t>
            </a:r>
          </a:p>
          <a:p>
            <a:r>
              <a:rPr lang="cs-CZ" sz="2000" dirty="0" smtClean="0"/>
              <a:t>o) podstatným jménem</a:t>
            </a:r>
          </a:p>
          <a:p>
            <a:r>
              <a:rPr lang="cs-CZ" sz="2000" dirty="0" smtClean="0"/>
              <a:t>p) předložkou</a:t>
            </a:r>
          </a:p>
          <a:p>
            <a:r>
              <a:rPr lang="cs-CZ" sz="2000" dirty="0" smtClean="0"/>
              <a:t>t) příslovcem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38949" y="3935383"/>
            <a:ext cx="443326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i="1" dirty="0" smtClean="0"/>
              <a:t>3. Ve kterém řádku jsou samá příslovce?</a:t>
            </a:r>
          </a:p>
          <a:p>
            <a:r>
              <a:rPr lang="cs-CZ" sz="2000" dirty="0" smtClean="0"/>
              <a:t>d) rychle, bystře, nějaký</a:t>
            </a:r>
          </a:p>
          <a:p>
            <a:r>
              <a:rPr lang="cs-CZ" sz="2000" dirty="0" smtClean="0"/>
              <a:t>o) hravě, slepě, dlouze</a:t>
            </a:r>
          </a:p>
          <a:p>
            <a:r>
              <a:rPr lang="cs-CZ" sz="2000" dirty="0" smtClean="0"/>
              <a:t>u) marný, věrně, lehce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42692" y="980728"/>
            <a:ext cx="357065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i="1" dirty="0" smtClean="0"/>
              <a:t>4. Slovo NOS je:</a:t>
            </a:r>
          </a:p>
          <a:p>
            <a:r>
              <a:rPr lang="cs-CZ" sz="2000" dirty="0" smtClean="0"/>
              <a:t>m) podstatné jméno</a:t>
            </a:r>
          </a:p>
          <a:p>
            <a:r>
              <a:rPr lang="cs-CZ" sz="2000" dirty="0" smtClean="0"/>
              <a:t>n) sloveso</a:t>
            </a:r>
          </a:p>
          <a:p>
            <a:r>
              <a:rPr lang="cs-CZ" sz="2000" dirty="0" smtClean="0"/>
              <a:t>j) podstatné jméno nebo sloveso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42692" y="2304167"/>
            <a:ext cx="439210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i="1" dirty="0" smtClean="0"/>
              <a:t>5. Ve kterém řádku jsou samá zájmena?</a:t>
            </a:r>
          </a:p>
          <a:p>
            <a:r>
              <a:rPr lang="cs-CZ" sz="2000" dirty="0" smtClean="0"/>
              <a:t>k) každý, co, nikdo, můj, čí</a:t>
            </a:r>
          </a:p>
          <a:p>
            <a:r>
              <a:rPr lang="cs-CZ" sz="2000" dirty="0" smtClean="0"/>
              <a:t>r) ono, kdy, něco, jeho, jenž</a:t>
            </a:r>
          </a:p>
          <a:p>
            <a:r>
              <a:rPr lang="cs-CZ" sz="2000" dirty="0" smtClean="0"/>
              <a:t>z) tenhle, my, který, kudy, onen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755992" y="3627606"/>
            <a:ext cx="4373619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6</a:t>
            </a:r>
            <a:r>
              <a:rPr lang="cs-CZ" sz="2000" b="1" i="1" dirty="0" smtClean="0"/>
              <a:t>. Ve větě </a:t>
            </a:r>
            <a:r>
              <a:rPr lang="cs-CZ" sz="2000" b="1" dirty="0" smtClean="0"/>
              <a:t>Všude </a:t>
            </a:r>
            <a:r>
              <a:rPr lang="cs-CZ" sz="2000" b="1" u="sng" dirty="0" smtClean="0"/>
              <a:t>kolem</a:t>
            </a:r>
            <a:r>
              <a:rPr lang="cs-CZ" sz="2000" b="1" dirty="0" smtClean="0"/>
              <a:t> bylo pusto</a:t>
            </a:r>
            <a:r>
              <a:rPr lang="cs-CZ" sz="2000" b="1" i="1" dirty="0" smtClean="0"/>
              <a:t>. Je podtržené slovo:</a:t>
            </a:r>
          </a:p>
          <a:p>
            <a:r>
              <a:rPr lang="cs-CZ" sz="2000" dirty="0" smtClean="0"/>
              <a:t>p) podstatným jménem</a:t>
            </a:r>
          </a:p>
          <a:p>
            <a:r>
              <a:rPr lang="cs-CZ" sz="2000" dirty="0" smtClean="0"/>
              <a:t>a) příslovcem</a:t>
            </a:r>
          </a:p>
          <a:p>
            <a:r>
              <a:rPr lang="cs-CZ" sz="2000" dirty="0" smtClean="0"/>
              <a:t>i) předložkou </a:t>
            </a:r>
            <a:endParaRPr lang="cs-CZ" sz="2000" dirty="0"/>
          </a:p>
        </p:txBody>
      </p:sp>
      <p:graphicFrame>
        <p:nvGraphicFramePr>
          <p:cNvPr id="11" name="Zástupný symbol pro obsah 10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62925218"/>
              </p:ext>
            </p:extLst>
          </p:nvPr>
        </p:nvGraphicFramePr>
        <p:xfrm>
          <a:off x="323528" y="5266771"/>
          <a:ext cx="8229600" cy="828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71600"/>
                <a:gridCol w="1371600"/>
                <a:gridCol w="1371600"/>
                <a:gridCol w="1371600"/>
                <a:gridCol w="1371600"/>
                <a:gridCol w="13716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4.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5.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6.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295210" y="6119679"/>
            <a:ext cx="85540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/>
              <a:t>Vymysli věty, kde bude slovo spojka použito v různých významech.</a:t>
            </a:r>
            <a:endParaRPr lang="cs-CZ" sz="2400" b="1" i="1" dirty="0"/>
          </a:p>
        </p:txBody>
      </p:sp>
      <p:sp>
        <p:nvSpPr>
          <p:cNvPr id="13" name="Obdélník 12"/>
          <p:cNvSpPr/>
          <p:nvPr/>
        </p:nvSpPr>
        <p:spPr>
          <a:xfrm>
            <a:off x="611560" y="5683607"/>
            <a:ext cx="720080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S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995541" y="5683607"/>
            <a:ext cx="720080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P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347864" y="5683607"/>
            <a:ext cx="720080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C00000"/>
                </a:solidFill>
              </a:rPr>
              <a:t>O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4755992" y="5683607"/>
            <a:ext cx="720080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C00000"/>
                </a:solidFill>
              </a:rPr>
              <a:t>J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6084168" y="5683607"/>
            <a:ext cx="720080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C00000"/>
                </a:solidFill>
              </a:rPr>
              <a:t>K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7452320" y="5683607"/>
            <a:ext cx="720080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C00000"/>
                </a:solidFill>
              </a:rPr>
              <a:t>A</a:t>
            </a:r>
          </a:p>
        </p:txBody>
      </p:sp>
    </p:spTree>
    <p:extLst>
      <p:ext uri="{BB962C8B-B14F-4D97-AF65-F5344CB8AC3E}">
        <p14:creationId xmlns:p14="http://schemas.microsoft.com/office/powerpoint/2010/main" val="3674953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5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4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" dur="2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3" dur="2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2" dur="2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5" grpId="0"/>
      <p:bldP spid="16" grpId="0"/>
      <p:bldP spid="17" grpId="0"/>
      <p:bldP spid="18" grpId="0"/>
      <p:bldP spid="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u="sng" dirty="0" smtClean="0"/>
              <a:t>Použité zdroje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r>
              <a:rPr lang="cs-CZ" sz="2400" dirty="0"/>
              <a:t>KRAUSOVÁ, Zdeňka; PAŠKOVÁ, Martina. </a:t>
            </a:r>
            <a:r>
              <a:rPr lang="cs-CZ" sz="2400" i="1" dirty="0"/>
              <a:t>Český jazyk 9 pro základní školy a víceletá gymnázia</a:t>
            </a:r>
            <a:r>
              <a:rPr lang="cs-CZ" sz="2400" dirty="0"/>
              <a:t>. Plzeň: Fraus, 2005, ISBN 80-7238-536-2. </a:t>
            </a:r>
          </a:p>
          <a:p>
            <a:r>
              <a:rPr lang="cs-CZ" sz="2400" dirty="0"/>
              <a:t>KRAUSOVÁ, Zdeňka; PAŠKOVÁ, Martina. </a:t>
            </a:r>
            <a:r>
              <a:rPr lang="cs-CZ" sz="2400" i="1" dirty="0"/>
              <a:t>Český jazyk 9 pracovní sešit pro základní školy a víceletá gymnázia</a:t>
            </a:r>
            <a:r>
              <a:rPr lang="cs-CZ" sz="2400" dirty="0"/>
              <a:t>. Plzeň: Fraus, 2006, ISBN 80-7238-537-2. </a:t>
            </a:r>
          </a:p>
          <a:p>
            <a:r>
              <a:rPr lang="cs-CZ" sz="2400" dirty="0" smtClean="0"/>
              <a:t>SOUČEK</a:t>
            </a:r>
            <a:r>
              <a:rPr lang="cs-CZ" sz="2400" dirty="0"/>
              <a:t>, Ludvík. </a:t>
            </a:r>
            <a:r>
              <a:rPr lang="cs-CZ" sz="2400" i="1" dirty="0"/>
              <a:t>Obecný </a:t>
            </a:r>
            <a:r>
              <a:rPr lang="cs-CZ" sz="2400" i="1" dirty="0" err="1"/>
              <a:t>Opravník</a:t>
            </a:r>
            <a:r>
              <a:rPr lang="cs-CZ" sz="2400" i="1" dirty="0"/>
              <a:t> Obecně Oblíbených Omylů</a:t>
            </a:r>
            <a:r>
              <a:rPr lang="cs-CZ" sz="2400" dirty="0"/>
              <a:t>. Praha: Šimon a Šimon, 1997, ISBN 80-85637-38-3.</a:t>
            </a:r>
            <a:endParaRPr lang="cs-CZ" sz="2400" dirty="0" smtClean="0"/>
          </a:p>
          <a:p>
            <a:r>
              <a:rPr lang="cs-CZ" sz="2400" dirty="0"/>
              <a:t>o</a:t>
            </a:r>
            <a:r>
              <a:rPr lang="cs-CZ" sz="2400" dirty="0" smtClean="0"/>
              <a:t>ffice.microsoft.com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89268049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238</TotalTime>
  <Words>629</Words>
  <Application>Microsoft Office PowerPoint</Application>
  <PresentationFormat>Předvádění na obrazovce (4:3)</PresentationFormat>
  <Paragraphs>110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Slovní druhy</vt:lpstr>
      <vt:lpstr>Slova</vt:lpstr>
      <vt:lpstr>Zjistěte, který slovní druh není v textu zastoupen a určete slovní druhy u podtržených slov</vt:lpstr>
      <vt:lpstr>Užijte každé slovo ve dvou větách tak, aby bylo pokaždé jiným slovním druhem</vt:lpstr>
      <vt:lpstr>Které slovo nepatří do řádky?</vt:lpstr>
      <vt:lpstr> Vyluštěte tajenku tak, že ke každému číslu do tabulky napíšete písmeno, které je u správné odpovědi. 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Slovní druhy</dc:title>
  <dc:creator>Michaela Blažková</dc:creator>
  <cp:lastModifiedBy>Michaela Blažková</cp:lastModifiedBy>
  <cp:revision>32</cp:revision>
  <dcterms:created xsi:type="dcterms:W3CDTF">2012-11-03T11:52:06Z</dcterms:created>
  <dcterms:modified xsi:type="dcterms:W3CDTF">2013-03-21T08:35:00Z</dcterms:modified>
</cp:coreProperties>
</file>