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56" r:id="rId2"/>
    <p:sldId id="267" r:id="rId3"/>
    <p:sldId id="264" r:id="rId4"/>
    <p:sldId id="258" r:id="rId5"/>
    <p:sldId id="265" r:id="rId6"/>
    <p:sldId id="259" r:id="rId7"/>
    <p:sldId id="268" r:id="rId8"/>
    <p:sldId id="260" r:id="rId9"/>
    <p:sldId id="261" r:id="rId10"/>
    <p:sldId id="266" r:id="rId11"/>
    <p:sldId id="262" r:id="rId12"/>
    <p:sldId id="26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47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  <p:sldLayoutId id="2147483772" r:id="rId12"/>
    <p:sldLayoutId id="2147483705" r:id="rId13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wmf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3200" b="1" dirty="0" smtClean="0">
                <a:solidFill>
                  <a:schemeClr val="tx1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Communication</a:t>
            </a:r>
            <a:endParaRPr lang="en-GB" sz="3200" b="1" dirty="0">
              <a:solidFill>
                <a:schemeClr val="tx1"/>
              </a:solidFill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Mgr. Naďa </a:t>
            </a:r>
            <a:r>
              <a:rPr lang="cs-CZ" b="1" dirty="0" err="1">
                <a:solidFill>
                  <a:schemeClr val="tx1"/>
                </a:solidFill>
              </a:rPr>
              <a:t>Bisová</a:t>
            </a:r>
            <a:endParaRPr lang="en-GB" b="1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3681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25"/>
            <a:ext cx="8229600" cy="5715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052513"/>
            <a:ext cx="8218488" cy="5040312"/>
          </a:xfrm>
        </p:spPr>
        <p:txBody>
          <a:bodyPr>
            <a:normAutofit/>
          </a:bodyPr>
          <a:lstStyle/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>
                <a:solidFill>
                  <a:schemeClr val="tx1"/>
                </a:solidFill>
              </a:rPr>
              <a:t>VY_32_INOVACE_6.AJ.05</a:t>
            </a:r>
          </a:p>
          <a:p>
            <a:pPr>
              <a:buFont typeface="Arial" charset="0"/>
              <a:buNone/>
            </a:pPr>
            <a:endParaRPr lang="cs-CZ" sz="1200" dirty="0" smtClean="0">
              <a:solidFill>
                <a:schemeClr val="tx1"/>
              </a:solidFill>
            </a:endParaRPr>
          </a:p>
          <a:p>
            <a:r>
              <a:rPr lang="cs-CZ" sz="1200" b="1" dirty="0" smtClean="0">
                <a:solidFill>
                  <a:schemeClr val="tx1"/>
                </a:solidFill>
              </a:rPr>
              <a:t>Číslo projektu: 	</a:t>
            </a:r>
            <a:r>
              <a:rPr lang="cs-CZ" sz="1200" dirty="0" smtClean="0">
                <a:solidFill>
                  <a:schemeClr val="tx1"/>
                </a:solidFill>
              </a:rPr>
              <a:t>CZ.1.07/1.5.00/34.0114	</a:t>
            </a:r>
            <a:endParaRPr lang="cs-CZ" sz="1200" b="1" dirty="0" smtClean="0">
              <a:solidFill>
                <a:schemeClr val="tx1"/>
              </a:solidFill>
            </a:endParaRPr>
          </a:p>
          <a:p>
            <a:endParaRPr lang="cs-CZ" sz="1200" b="1" dirty="0" smtClean="0">
              <a:solidFill>
                <a:schemeClr val="tx1"/>
              </a:solidFill>
            </a:endParaRPr>
          </a:p>
          <a:p>
            <a:r>
              <a:rPr lang="cs-CZ" sz="1200" b="1" dirty="0" smtClean="0">
                <a:solidFill>
                  <a:schemeClr val="tx1"/>
                </a:solidFill>
              </a:rPr>
              <a:t>Vytvořeno: 	</a:t>
            </a:r>
            <a:r>
              <a:rPr lang="cs-CZ" sz="1200" dirty="0" smtClean="0">
                <a:solidFill>
                  <a:schemeClr val="tx1"/>
                </a:solidFill>
              </a:rPr>
              <a:t>září - prosinec 2012</a:t>
            </a:r>
          </a:p>
          <a:p>
            <a:endParaRPr lang="cs-CZ" sz="1200" dirty="0" smtClean="0">
              <a:solidFill>
                <a:schemeClr val="tx1"/>
              </a:solidFill>
            </a:endParaRPr>
          </a:p>
          <a:p>
            <a:pPr>
              <a:buFont typeface="Arial" charset="0"/>
              <a:buAutoNum type="arabicPeriod"/>
            </a:pPr>
            <a:r>
              <a:rPr lang="cs-CZ" sz="1200" b="1" dirty="0" smtClean="0">
                <a:solidFill>
                  <a:schemeClr val="tx1"/>
                </a:solidFill>
              </a:rPr>
              <a:t>Ročník: 	</a:t>
            </a:r>
            <a:r>
              <a:rPr lang="cs-CZ" sz="1200" dirty="0" smtClean="0">
                <a:solidFill>
                  <a:schemeClr val="tx1"/>
                </a:solidFill>
              </a:rPr>
              <a:t>3. ročník a 4. ročník – čtyřleté gymnázium (RVP-G)</a:t>
            </a:r>
          </a:p>
          <a:p>
            <a:pPr>
              <a:buFont typeface="Arial" charset="0"/>
              <a:buNone/>
            </a:pPr>
            <a:r>
              <a:rPr lang="cs-CZ" sz="1200" dirty="0" smtClean="0">
                <a:solidFill>
                  <a:schemeClr val="tx1"/>
                </a:solidFill>
              </a:rPr>
              <a:t>                                  Septima a Oktáva – osmileté gymnázium (RVP-G)</a:t>
            </a:r>
          </a:p>
          <a:p>
            <a:endParaRPr lang="cs-CZ" sz="1200" dirty="0" smtClean="0">
              <a:solidFill>
                <a:schemeClr val="tx1"/>
              </a:solidFill>
            </a:endParaRPr>
          </a:p>
          <a:p>
            <a:endParaRPr lang="cs-CZ" sz="1200" dirty="0" smtClean="0">
              <a:solidFill>
                <a:schemeClr val="tx1"/>
              </a:solidFill>
            </a:endParaRPr>
          </a:p>
          <a:p>
            <a:endParaRPr lang="cs-CZ" sz="1600" b="1" dirty="0" smtClean="0">
              <a:solidFill>
                <a:schemeClr val="tx1"/>
              </a:solidFill>
            </a:endParaRPr>
          </a:p>
          <a:p>
            <a:endParaRPr lang="cs-CZ" sz="1600" dirty="0" smtClean="0">
              <a:solidFill>
                <a:schemeClr val="tx1"/>
              </a:solidFill>
            </a:endParaRPr>
          </a:p>
          <a:p>
            <a:endParaRPr lang="cs-CZ" sz="1600" dirty="0" smtClean="0">
              <a:solidFill>
                <a:schemeClr val="tx1"/>
              </a:solidFill>
            </a:endParaRPr>
          </a:p>
          <a:p>
            <a:endParaRPr lang="cs-CZ" sz="1600" dirty="0" smtClean="0">
              <a:solidFill>
                <a:schemeClr val="tx1"/>
              </a:solidFill>
            </a:endParaRPr>
          </a:p>
          <a:p>
            <a:pPr algn="just"/>
            <a:r>
              <a:rPr lang="cs-CZ" sz="1200" b="1" dirty="0" smtClean="0">
                <a:solidFill>
                  <a:schemeClr val="tx1"/>
                </a:solidFill>
              </a:rPr>
              <a:t>Anotace: </a:t>
            </a:r>
          </a:p>
          <a:p>
            <a:pPr algn="just">
              <a:buFont typeface="Arial" charset="0"/>
              <a:buNone/>
            </a:pPr>
            <a:r>
              <a:rPr lang="cs-CZ" sz="1200" dirty="0" smtClean="0">
                <a:solidFill>
                  <a:schemeClr val="tx1"/>
                </a:solidFill>
              </a:rPr>
              <a:t>      Tento materiál by vytvořen jako téma pro maturitní okruh: Science and Technology. </a:t>
            </a:r>
            <a:r>
              <a:rPr lang="cs-CZ" sz="1200" dirty="0" err="1" smtClean="0">
                <a:solidFill>
                  <a:schemeClr val="tx1"/>
                </a:solidFill>
              </a:rPr>
              <a:t>Nature</a:t>
            </a:r>
            <a:r>
              <a:rPr lang="cs-CZ" sz="1200" dirty="0" smtClean="0">
                <a:solidFill>
                  <a:schemeClr val="tx1"/>
                </a:solidFill>
              </a:rPr>
              <a:t> na Gymnáziu a JŠ Svitavy; přibližně </a:t>
            </a:r>
            <a:r>
              <a:rPr lang="cs-CZ" sz="1200" smtClean="0">
                <a:solidFill>
                  <a:schemeClr val="tx1"/>
                </a:solidFill>
              </a:rPr>
              <a:t>na jednu vyučovací hodinu </a:t>
            </a:r>
            <a:r>
              <a:rPr lang="cs-CZ" sz="1200" dirty="0" smtClean="0">
                <a:solidFill>
                  <a:schemeClr val="tx1"/>
                </a:solidFill>
              </a:rPr>
              <a:t>(pro výklad i opakování – shrnutí učiva). Obsahuje jednak přehled faktografických údajů, tak i anglickou ustálenou terminologii, doplněné o interaktivní cvičení: diskuzi a otázky. Je primárně zaměřen na dva poslední ročníky gymnázia, i přesto se dá využít i v nižších ročnících osmiletého i čtyřletého studia vcelku nebo jeho jednotlivé části.</a:t>
            </a:r>
          </a:p>
          <a:p>
            <a:pPr algn="just">
              <a:buFont typeface="Arial" charset="0"/>
              <a:buNone/>
            </a:pPr>
            <a:r>
              <a:rPr lang="cs-CZ" sz="1200" dirty="0" smtClean="0">
                <a:solidFill>
                  <a:schemeClr val="tx1"/>
                </a:solidFill>
              </a:rPr>
              <a:t>Pomůcky: interaktivní tabule</a:t>
            </a:r>
            <a:endParaRPr lang="cs-CZ" sz="2000" dirty="0" smtClean="0">
              <a:solidFill>
                <a:schemeClr val="tx1"/>
              </a:solidFill>
            </a:endParaRPr>
          </a:p>
          <a:p>
            <a:pPr algn="just">
              <a:buFont typeface="Arial" charset="0"/>
              <a:buNone/>
            </a:pPr>
            <a:endParaRPr lang="cs-CZ" sz="1700" dirty="0" smtClean="0"/>
          </a:p>
          <a:p>
            <a:pPr>
              <a:buFont typeface="Arial" charset="0"/>
              <a:buNone/>
            </a:pPr>
            <a:endParaRPr lang="cs-CZ" i="1" dirty="0" smtClean="0"/>
          </a:p>
          <a:p>
            <a:pPr>
              <a:buFont typeface="Arial" charset="0"/>
              <a:buNone/>
            </a:pPr>
            <a:endParaRPr lang="cs-CZ" i="1" dirty="0" smtClean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9833372"/>
              </p:ext>
            </p:extLst>
          </p:nvPr>
        </p:nvGraphicFramePr>
        <p:xfrm>
          <a:off x="827088" y="2924175"/>
          <a:ext cx="7429501" cy="13541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688"/>
                <a:gridCol w="5357813"/>
              </a:tblGrid>
              <a:tr h="612456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Jazyk a jazyková komunikace</a:t>
                      </a:r>
                      <a:endParaRPr lang="cs-CZ" sz="1200" dirty="0"/>
                    </a:p>
                  </a:txBody>
                  <a:tcPr marL="91439" marR="91439"/>
                </a:tc>
              </a:tr>
              <a:tr h="370841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1200" baseline="0" dirty="0" smtClean="0"/>
                        <a:t>Anglický jazyk</a:t>
                      </a:r>
                      <a:endParaRPr lang="cs-CZ" sz="1200" dirty="0"/>
                    </a:p>
                  </a:txBody>
                  <a:tcPr marL="91439" marR="91439"/>
                </a:tc>
              </a:tr>
              <a:tr h="370841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Science</a:t>
                      </a:r>
                      <a:r>
                        <a:rPr lang="cs-CZ" sz="1200" baseline="0" dirty="0" smtClean="0"/>
                        <a:t> and Technology.  </a:t>
                      </a:r>
                      <a:r>
                        <a:rPr lang="cs-CZ" sz="1200" baseline="0" dirty="0" err="1" smtClean="0"/>
                        <a:t>Nature</a:t>
                      </a:r>
                      <a:endParaRPr lang="cs-CZ" sz="1200" dirty="0"/>
                    </a:p>
                  </a:txBody>
                  <a:tcPr marL="91439" marR="91439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2926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304652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solidFill>
                  <a:srgbClr val="0070C0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solidFill>
                  <a:srgbClr val="0070C0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solidFill>
                  <a:srgbClr val="0070C0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solidFill>
                  <a:srgbClr val="0070C0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solidFill>
                  <a:srgbClr val="0070C0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solidFill>
                  <a:srgbClr val="0070C0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solidFill>
                  <a:srgbClr val="0070C0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solidFill>
                  <a:srgbClr val="0070C0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solidFill>
                  <a:srgbClr val="0070C0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en-GB" sz="3200" b="1" dirty="0" smtClean="0">
                <a:solidFill>
                  <a:srgbClr val="0070C0"/>
                </a:solidFill>
                <a:effectLst/>
                <a:latin typeface="Georgia" pitchFamily="18" charset="0"/>
                <a:cs typeface="Times New Roman" pitchFamily="18" charset="0"/>
              </a:rPr>
              <a:t>What </a:t>
            </a:r>
            <a:r>
              <a:rPr lang="en-GB" sz="3200" b="1" dirty="0">
                <a:solidFill>
                  <a:srgbClr val="0070C0"/>
                </a:solidFill>
                <a:effectLst/>
                <a:latin typeface="Georgia" pitchFamily="18" charset="0"/>
                <a:cs typeface="Times New Roman" pitchFamily="18" charset="0"/>
              </a:rPr>
              <a:t>does communication mean</a:t>
            </a:r>
            <a:r>
              <a:rPr lang="en-GB" sz="3200" b="1" dirty="0" smtClean="0">
                <a:solidFill>
                  <a:srgbClr val="0070C0"/>
                </a:solidFill>
                <a:effectLst/>
                <a:latin typeface="Georgia" pitchFamily="18" charset="0"/>
                <a:cs typeface="Times New Roman" pitchFamily="18" charset="0"/>
              </a:rPr>
              <a:t>?</a:t>
            </a:r>
            <a:r>
              <a:rPr lang="cs-CZ" sz="3200" b="1" dirty="0" smtClean="0">
                <a:solidFill>
                  <a:srgbClr val="CC0476"/>
                </a:solidFill>
                <a:effectLst/>
                <a:latin typeface="Georgia" pitchFamily="18" charset="0"/>
                <a:cs typeface="Times New Roman" pitchFamily="18" charset="0"/>
              </a:rPr>
              <a:t/>
            </a:r>
            <a:br>
              <a:rPr lang="cs-CZ" sz="3200" b="1" dirty="0" smtClean="0">
                <a:solidFill>
                  <a:srgbClr val="CC0476"/>
                </a:solidFill>
                <a:effectLst/>
                <a:latin typeface="Georgia" pitchFamily="18" charset="0"/>
                <a:cs typeface="Times New Roman" pitchFamily="18" charset="0"/>
              </a:rPr>
            </a:br>
            <a:r>
              <a:rPr lang="cs-CZ" b="1" dirty="0" smtClean="0">
                <a:solidFill>
                  <a:srgbClr val="0070C0"/>
                </a:solidFill>
                <a:effectLst/>
                <a:latin typeface="Georgia" pitchFamily="18" charset="0"/>
                <a:cs typeface="Times New Roman" pitchFamily="18" charset="0"/>
              </a:rPr>
              <a:t/>
            </a:r>
            <a:br>
              <a:rPr lang="cs-CZ" b="1" dirty="0" smtClean="0">
                <a:solidFill>
                  <a:srgbClr val="0070C0"/>
                </a:solidFill>
                <a:effectLst/>
                <a:latin typeface="Georgia" pitchFamily="18" charset="0"/>
                <a:cs typeface="Times New Roman" pitchFamily="18" charset="0"/>
              </a:rPr>
            </a:br>
            <a:r>
              <a:rPr lang="en-GB" sz="2400" b="1" dirty="0" smtClean="0">
                <a:solidFill>
                  <a:schemeClr val="tx1"/>
                </a:solidFill>
                <a:effectLst/>
                <a:latin typeface="Georgia" pitchFamily="18" charset="0"/>
                <a:cs typeface="Times New Roman" pitchFamily="18" charset="0"/>
              </a:rPr>
              <a:t>Work in pairs / groups of three.</a:t>
            </a:r>
            <a:br>
              <a:rPr lang="en-GB" sz="2400" b="1" dirty="0" smtClean="0">
                <a:solidFill>
                  <a:schemeClr val="tx1"/>
                </a:solidFill>
                <a:effectLst/>
                <a:latin typeface="Georgia" pitchFamily="18" charset="0"/>
                <a:cs typeface="Times New Roman" pitchFamily="18" charset="0"/>
              </a:rPr>
            </a:br>
            <a:r>
              <a:rPr lang="en-GB" sz="2400" b="1" dirty="0" smtClean="0">
                <a:solidFill>
                  <a:schemeClr val="tx1"/>
                </a:solidFill>
                <a:effectLst/>
                <a:latin typeface="Georgia" pitchFamily="18" charset="0"/>
                <a:cs typeface="Times New Roman" pitchFamily="18" charset="0"/>
              </a:rPr>
              <a:t>Try to define the word „communication“.</a:t>
            </a:r>
            <a:r>
              <a:rPr lang="cs-CZ" b="1" dirty="0" smtClean="0">
                <a:solidFill>
                  <a:schemeClr val="tx1"/>
                </a:solidFill>
                <a:effectLst/>
                <a:latin typeface="Georgia" pitchFamily="18" charset="0"/>
                <a:cs typeface="Times New Roman" pitchFamily="18" charset="0"/>
              </a:rPr>
              <a:t/>
            </a:r>
            <a:br>
              <a:rPr lang="cs-CZ" b="1" dirty="0" smtClean="0">
                <a:solidFill>
                  <a:schemeClr val="tx1"/>
                </a:solidFill>
                <a:effectLst/>
                <a:latin typeface="Georgia" pitchFamily="18" charset="0"/>
                <a:cs typeface="Times New Roman" pitchFamily="18" charset="0"/>
              </a:rPr>
            </a:br>
            <a:r>
              <a:rPr lang="cs-CZ" b="1" dirty="0">
                <a:solidFill>
                  <a:srgbClr val="0070C0"/>
                </a:solidFill>
                <a:effectLst/>
                <a:latin typeface="Georgia" pitchFamily="18" charset="0"/>
                <a:cs typeface="Times New Roman" pitchFamily="18" charset="0"/>
              </a:rPr>
              <a:t/>
            </a:r>
            <a:br>
              <a:rPr lang="cs-CZ" b="1" dirty="0">
                <a:solidFill>
                  <a:srgbClr val="0070C0"/>
                </a:solidFill>
                <a:effectLst/>
                <a:latin typeface="Georgia" pitchFamily="18" charset="0"/>
                <a:cs typeface="Times New Roman" pitchFamily="18" charset="0"/>
              </a:rPr>
            </a:br>
            <a:endParaRPr lang="cs-CZ" dirty="0"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7337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70C0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What does</a:t>
            </a:r>
            <a:r>
              <a:rPr lang="en-GB" b="1" dirty="0">
                <a:solidFill>
                  <a:schemeClr val="accent1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en-GB" b="1" dirty="0">
                <a:solidFill>
                  <a:srgbClr val="0070C0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communication</a:t>
            </a:r>
            <a:r>
              <a:rPr lang="en-GB" b="1" dirty="0"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en-GB" b="1" dirty="0">
                <a:solidFill>
                  <a:srgbClr val="0070C0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mean?</a:t>
            </a:r>
            <a:endParaRPr lang="cs-CZ" b="1" dirty="0">
              <a:solidFill>
                <a:srgbClr val="0070C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24379"/>
            <a:ext cx="8219256" cy="3998976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process of sending and receiving information and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messages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lvl="0"/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with others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in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 particular time and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place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pPr marL="0" indent="0">
              <a:buNone/>
            </a:pPr>
            <a:endParaRPr lang="en-GB" dirty="0" smtClean="0">
              <a:solidFill>
                <a:schemeClr val="tx1"/>
              </a:solidFill>
              <a:latin typeface="Georgia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Others:   sender           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   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receiver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                 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writer            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    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reader 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              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   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speaker             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listener</a:t>
            </a: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  <a:latin typeface="Georgia" pitchFamily="18" charset="0"/>
            </a:endParaRPr>
          </a:p>
          <a:p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vital part of personal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life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</a:p>
          <a:p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also important in business,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education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en-GB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etc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.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3275856" y="3193546"/>
            <a:ext cx="432048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3275856" y="3550156"/>
            <a:ext cx="432048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3275856" y="3894707"/>
            <a:ext cx="488433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bi\AppData\Local\Microsoft\Windows\Temporary Internet Files\Content.IE5\UEKD7B7L\MC9004421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6975" y="2996952"/>
            <a:ext cx="1854200" cy="1416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9298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448668"/>
          </a:xfrm>
        </p:spPr>
        <p:txBody>
          <a:bodyPr/>
          <a:lstStyle/>
          <a:p>
            <a:r>
              <a:rPr lang="en-GB" sz="3600" b="1" dirty="0">
                <a:solidFill>
                  <a:srgbClr val="0070C0"/>
                </a:solidFill>
                <a:effectLst/>
                <a:latin typeface="Georgia" pitchFamily="18" charset="0"/>
                <a:cs typeface="Times New Roman" pitchFamily="18" charset="0"/>
              </a:rPr>
              <a:t>How to communicate</a:t>
            </a:r>
            <a:r>
              <a:rPr lang="en-GB" sz="3600" b="1" dirty="0" smtClean="0">
                <a:solidFill>
                  <a:srgbClr val="0070C0"/>
                </a:solidFill>
                <a:effectLst/>
                <a:latin typeface="Georgia" pitchFamily="18" charset="0"/>
                <a:cs typeface="Times New Roman" pitchFamily="18" charset="0"/>
              </a:rPr>
              <a:t>?</a:t>
            </a:r>
            <a:r>
              <a:rPr lang="cs-CZ" b="1" dirty="0">
                <a:solidFill>
                  <a:srgbClr val="0070C0"/>
                </a:solidFill>
                <a:effectLst/>
                <a:latin typeface="Georgia" pitchFamily="18" charset="0"/>
                <a:cs typeface="Times New Roman" pitchFamily="18" charset="0"/>
              </a:rPr>
              <a:t/>
            </a:r>
            <a:br>
              <a:rPr lang="cs-CZ" b="1" dirty="0">
                <a:solidFill>
                  <a:srgbClr val="0070C0"/>
                </a:solidFill>
                <a:effectLst/>
                <a:latin typeface="Georgia" pitchFamily="18" charset="0"/>
                <a:cs typeface="Times New Roman" pitchFamily="18" charset="0"/>
              </a:rPr>
            </a:br>
            <a:r>
              <a:rPr lang="en-GB" b="1" dirty="0" smtClean="0">
                <a:solidFill>
                  <a:srgbClr val="0070C0"/>
                </a:solidFill>
                <a:effectLst/>
                <a:latin typeface="Georgia" pitchFamily="18" charset="0"/>
                <a:cs typeface="Times New Roman" pitchFamily="18" charset="0"/>
              </a:rPr>
              <a:t/>
            </a:r>
            <a:br>
              <a:rPr lang="en-GB" b="1" dirty="0" smtClean="0">
                <a:solidFill>
                  <a:srgbClr val="0070C0"/>
                </a:solidFill>
                <a:effectLst/>
                <a:latin typeface="Georgia" pitchFamily="18" charset="0"/>
                <a:cs typeface="Times New Roman" pitchFamily="18" charset="0"/>
              </a:rPr>
            </a:br>
            <a:r>
              <a:rPr lang="en-GB" sz="2400" b="1" dirty="0" smtClean="0">
                <a:solidFill>
                  <a:schemeClr val="tx1"/>
                </a:solidFill>
                <a:effectLst/>
                <a:latin typeface="Georgia" pitchFamily="18" charset="0"/>
                <a:cs typeface="Times New Roman" pitchFamily="18" charset="0"/>
              </a:rPr>
              <a:t>Work in pairs / groups of three. </a:t>
            </a:r>
            <a:r>
              <a:rPr lang="cs-CZ" sz="2400" b="1" dirty="0" smtClean="0">
                <a:solidFill>
                  <a:schemeClr val="tx1"/>
                </a:solidFill>
                <a:effectLst/>
                <a:latin typeface="Georgia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solidFill>
                  <a:schemeClr val="tx1"/>
                </a:solidFill>
                <a:effectLst/>
                <a:latin typeface="Georgia" pitchFamily="18" charset="0"/>
                <a:cs typeface="Times New Roman" pitchFamily="18" charset="0"/>
              </a:rPr>
            </a:br>
            <a:r>
              <a:rPr lang="en-GB" sz="2400" b="1" dirty="0" smtClean="0">
                <a:solidFill>
                  <a:schemeClr val="tx1"/>
                </a:solidFill>
                <a:effectLst/>
                <a:latin typeface="Georgia" pitchFamily="18" charset="0"/>
                <a:cs typeface="Times New Roman" pitchFamily="18" charset="0"/>
              </a:rPr>
              <a:t>Try to come up with </a:t>
            </a:r>
            <a:br>
              <a:rPr lang="en-GB" sz="2400" b="1" dirty="0" smtClean="0">
                <a:solidFill>
                  <a:schemeClr val="tx1"/>
                </a:solidFill>
                <a:effectLst/>
                <a:latin typeface="Georgia" pitchFamily="18" charset="0"/>
                <a:cs typeface="Times New Roman" pitchFamily="18" charset="0"/>
              </a:rPr>
            </a:br>
            <a:r>
              <a:rPr lang="en-GB" sz="2400" b="1" dirty="0" smtClean="0">
                <a:solidFill>
                  <a:schemeClr val="tx1"/>
                </a:solidFill>
                <a:effectLst/>
                <a:latin typeface="Georgia" pitchFamily="18" charset="0"/>
                <a:cs typeface="Times New Roman" pitchFamily="18" charset="0"/>
              </a:rPr>
              <a:t>as many as examples of means of communication, </a:t>
            </a:r>
            <a:r>
              <a:rPr lang="cs-CZ" sz="2400" b="1" dirty="0" smtClean="0">
                <a:solidFill>
                  <a:schemeClr val="tx1"/>
                </a:solidFill>
                <a:effectLst/>
                <a:latin typeface="Georgia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solidFill>
                  <a:schemeClr val="tx1"/>
                </a:solidFill>
                <a:effectLst/>
                <a:latin typeface="Georgia" pitchFamily="18" charset="0"/>
                <a:cs typeface="Times New Roman" pitchFamily="18" charset="0"/>
              </a:rPr>
            </a:br>
            <a:r>
              <a:rPr lang="en-GB" sz="2400" b="1" dirty="0" smtClean="0">
                <a:solidFill>
                  <a:schemeClr val="tx1"/>
                </a:solidFill>
                <a:effectLst/>
                <a:latin typeface="Georgia" pitchFamily="18" charset="0"/>
                <a:cs typeface="Times New Roman" pitchFamily="18" charset="0"/>
              </a:rPr>
              <a:t>as you can.</a:t>
            </a:r>
            <a:br>
              <a:rPr lang="en-GB" sz="2400" b="1" dirty="0" smtClean="0">
                <a:solidFill>
                  <a:schemeClr val="tx1"/>
                </a:solidFill>
                <a:effectLst/>
                <a:latin typeface="Georgia" pitchFamily="18" charset="0"/>
                <a:cs typeface="Times New Roman" pitchFamily="18" charset="0"/>
              </a:rPr>
            </a:br>
            <a:endParaRPr lang="en-GB" b="1" dirty="0">
              <a:effectLst/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5589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70C0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How to communicate?</a:t>
            </a:r>
            <a:endParaRPr lang="cs-CZ" b="1" dirty="0">
              <a:solidFill>
                <a:srgbClr val="0070C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3"/>
            <a:ext cx="8219256" cy="3960440"/>
          </a:xfrm>
        </p:spPr>
        <p:txBody>
          <a:bodyPr>
            <a:normAutofit lnSpcReduction="10000"/>
          </a:bodyPr>
          <a:lstStyle/>
          <a:p>
            <a:r>
              <a:rPr lang="cs-CZ" dirty="0" err="1" smtClean="0">
                <a:solidFill>
                  <a:srgbClr val="CC0476"/>
                </a:solidFill>
                <a:latin typeface="Georgia" pitchFamily="18" charset="0"/>
                <a:cs typeface="Times New Roman" pitchFamily="18" charset="0"/>
              </a:rPr>
              <a:t>Verbal</a:t>
            </a:r>
            <a:r>
              <a:rPr lang="cs-CZ" dirty="0" smtClean="0">
                <a:solidFill>
                  <a:srgbClr val="CC0476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rgbClr val="CC0476"/>
                </a:solidFill>
                <a:latin typeface="Georgia" pitchFamily="18" charset="0"/>
                <a:cs typeface="Times New Roman" pitchFamily="18" charset="0"/>
              </a:rPr>
              <a:t>communication</a:t>
            </a:r>
            <a:r>
              <a:rPr lang="cs-CZ" dirty="0" smtClean="0">
                <a:solidFill>
                  <a:srgbClr val="CC0476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(</a:t>
            </a:r>
            <a:r>
              <a:rPr lang="cs-CZ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speaking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, </a:t>
            </a:r>
            <a:r>
              <a:rPr lang="cs-CZ" dirty="0" err="1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writing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)</a:t>
            </a: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cs-CZ" dirty="0" smtClean="0">
                <a:solidFill>
                  <a:srgbClr val="CC0476"/>
                </a:solidFill>
                <a:latin typeface="Georgia" pitchFamily="18" charset="0"/>
                <a:cs typeface="Times New Roman" pitchFamily="18" charset="0"/>
              </a:rPr>
              <a:t>Non-</a:t>
            </a:r>
            <a:r>
              <a:rPr lang="cs-CZ" dirty="0" err="1" smtClean="0">
                <a:solidFill>
                  <a:srgbClr val="CC0476"/>
                </a:solidFill>
                <a:latin typeface="Georgia" pitchFamily="18" charset="0"/>
                <a:cs typeface="Times New Roman" pitchFamily="18" charset="0"/>
              </a:rPr>
              <a:t>verbal</a:t>
            </a:r>
            <a:r>
              <a:rPr lang="cs-CZ" dirty="0" smtClean="0">
                <a:solidFill>
                  <a:srgbClr val="CC0476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rgbClr val="CC0476"/>
                </a:solidFill>
                <a:latin typeface="Georgia" pitchFamily="18" charset="0"/>
                <a:cs typeface="Times New Roman" pitchFamily="18" charset="0"/>
              </a:rPr>
              <a:t>communication</a:t>
            </a:r>
            <a:r>
              <a:rPr lang="cs-CZ" dirty="0" smtClean="0">
                <a:solidFill>
                  <a:srgbClr val="CC0476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(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facial expressions, body language and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gestures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)</a:t>
            </a: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cs-CZ" dirty="0" smtClean="0">
                <a:solidFill>
                  <a:srgbClr val="CC0476"/>
                </a:solidFill>
                <a:latin typeface="Georgia" pitchFamily="18" charset="0"/>
                <a:cs typeface="Times New Roman" pitchFamily="18" charset="0"/>
              </a:rPr>
              <a:t>V</a:t>
            </a:r>
            <a:r>
              <a:rPr lang="en-GB" dirty="0" err="1" smtClean="0">
                <a:solidFill>
                  <a:srgbClr val="CC0476"/>
                </a:solidFill>
                <a:latin typeface="Georgia" pitchFamily="18" charset="0"/>
                <a:cs typeface="Times New Roman" pitchFamily="18" charset="0"/>
              </a:rPr>
              <a:t>isual</a:t>
            </a:r>
            <a:r>
              <a:rPr lang="en-GB" dirty="0" smtClean="0">
                <a:solidFill>
                  <a:srgbClr val="CC0476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>
                <a:solidFill>
                  <a:srgbClr val="CC0476"/>
                </a:solidFill>
                <a:latin typeface="Georgia" pitchFamily="18" charset="0"/>
                <a:cs typeface="Times New Roman" pitchFamily="18" charset="0"/>
              </a:rPr>
              <a:t>communication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(the use of images or pictures: such as painting, photography, video or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film)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cs-CZ" dirty="0" smtClean="0">
                <a:solidFill>
                  <a:srgbClr val="CC0476"/>
                </a:solidFill>
                <a:latin typeface="Georgia" pitchFamily="18" charset="0"/>
                <a:cs typeface="Times New Roman" pitchFamily="18" charset="0"/>
              </a:rPr>
              <a:t>E</a:t>
            </a:r>
            <a:r>
              <a:rPr lang="en-GB" dirty="0" err="1" smtClean="0">
                <a:solidFill>
                  <a:srgbClr val="CC0476"/>
                </a:solidFill>
                <a:latin typeface="Georgia" pitchFamily="18" charset="0"/>
                <a:cs typeface="Times New Roman" pitchFamily="18" charset="0"/>
              </a:rPr>
              <a:t>lectronic</a:t>
            </a:r>
            <a:r>
              <a:rPr lang="en-GB" dirty="0" smtClean="0">
                <a:solidFill>
                  <a:srgbClr val="CC0476"/>
                </a:solidFill>
                <a:latin typeface="Georgia" pitchFamily="18" charset="0"/>
                <a:cs typeface="Times New Roman" pitchFamily="18" charset="0"/>
              </a:rPr>
              <a:t> communication</a:t>
            </a:r>
            <a:r>
              <a:rPr lang="cs-CZ" dirty="0" smtClean="0">
                <a:solidFill>
                  <a:srgbClr val="CC0476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(telephone </a:t>
            </a:r>
            <a:r>
              <a:rPr lang="en-GB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calls, electronic mail, cable television or satellite broadcasts)</a:t>
            </a:r>
            <a:endParaRPr lang="cs-CZ" dirty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9313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70C0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How to communicate</a:t>
            </a:r>
            <a:r>
              <a:rPr lang="en-GB" b="1" dirty="0" smtClean="0">
                <a:solidFill>
                  <a:srgbClr val="0070C0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?</a:t>
            </a:r>
            <a:r>
              <a:rPr lang="cs-CZ" b="1" dirty="0" smtClean="0">
                <a:solidFill>
                  <a:srgbClr val="0070C0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endParaRPr lang="cs-CZ" dirty="0"/>
          </a:p>
        </p:txBody>
      </p:sp>
      <p:pic>
        <p:nvPicPr>
          <p:cNvPr id="3074" name="Picture 2" descr="C:\Users\bi\AppData\Local\Microsoft\Windows\Temporary Internet Files\Content.IE5\S15JLUG6\MC90044213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00271"/>
            <a:ext cx="2008262" cy="2008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bi\AppData\Local\Microsoft\Windows\Temporary Internet Files\Content.IE5\GZ581KYK\MC900441733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3486" y="1265211"/>
            <a:ext cx="1964755" cy="1964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bi\AppData\Local\Microsoft\Windows\Temporary Internet Files\Content.IE5\JZPC7WN2\MC900441726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5242" y="3453956"/>
            <a:ext cx="2037532" cy="2037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bi\AppData\Local\Microsoft\Windows\Temporary Internet Files\Content.IE5\JZPC7WN2\MC90020909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740" y="4073091"/>
            <a:ext cx="2521998" cy="2374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644008" y="1573405"/>
            <a:ext cx="39904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400" b="1" dirty="0">
                <a:solidFill>
                  <a:srgbClr val="0070C0"/>
                </a:solidFill>
                <a:latin typeface="Georgia" pitchFamily="18" charset="0"/>
                <a:cs typeface="Times New Roman" pitchFamily="18" charset="0"/>
              </a:rPr>
              <a:t>means of communication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3078" name="Picture 6" descr="C:\Users\bi\AppData\Local\Microsoft\Windows\Temporary Internet Files\Content.IE5\UEKD7B7L\MP900448485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404402"/>
            <a:ext cx="2497932" cy="3746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15210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052736"/>
            <a:ext cx="8229600" cy="4896544"/>
          </a:xfrm>
        </p:spPr>
        <p:txBody>
          <a:bodyPr/>
          <a:lstStyle/>
          <a:p>
            <a:r>
              <a:rPr lang="en-US" b="1" dirty="0" smtClean="0">
                <a:solidFill>
                  <a:srgbClr val="0070C0"/>
                </a:solidFill>
                <a:effectLst/>
                <a:latin typeface="Georgia" pitchFamily="18" charset="0"/>
                <a:cs typeface="Times New Roman" pitchFamily="18" charset="0"/>
              </a:rPr>
              <a:t>What </a:t>
            </a:r>
            <a:r>
              <a:rPr lang="en-US" b="1" dirty="0">
                <a:solidFill>
                  <a:srgbClr val="0070C0"/>
                </a:solidFill>
                <a:effectLst/>
                <a:latin typeface="Georgia" pitchFamily="18" charset="0"/>
                <a:cs typeface="Times New Roman" pitchFamily="18" charset="0"/>
              </a:rPr>
              <a:t>forms of communication </a:t>
            </a:r>
            <a:r>
              <a:rPr lang="cs-CZ" b="1" dirty="0" smtClean="0">
                <a:solidFill>
                  <a:srgbClr val="0070C0"/>
                </a:solidFill>
                <a:effectLst/>
                <a:latin typeface="Georgia" pitchFamily="18" charset="0"/>
                <a:cs typeface="Times New Roman" pitchFamily="18" charset="0"/>
              </a:rPr>
              <a:t/>
            </a:r>
            <a:br>
              <a:rPr lang="cs-CZ" b="1" dirty="0" smtClean="0">
                <a:solidFill>
                  <a:srgbClr val="0070C0"/>
                </a:solidFill>
                <a:effectLst/>
                <a:latin typeface="Georgia" pitchFamily="18" charset="0"/>
                <a:cs typeface="Times New Roman" pitchFamily="18" charset="0"/>
              </a:rPr>
            </a:br>
            <a:r>
              <a:rPr lang="en-US" b="1" dirty="0" smtClean="0">
                <a:solidFill>
                  <a:srgbClr val="0070C0"/>
                </a:solidFill>
                <a:effectLst/>
                <a:latin typeface="Georgia" pitchFamily="18" charset="0"/>
                <a:cs typeface="Times New Roman" pitchFamily="18" charset="0"/>
              </a:rPr>
              <a:t>do </a:t>
            </a:r>
            <a:r>
              <a:rPr lang="en-US" b="1" dirty="0">
                <a:solidFill>
                  <a:srgbClr val="0070C0"/>
                </a:solidFill>
                <a:effectLst/>
                <a:latin typeface="Georgia" pitchFamily="18" charset="0"/>
                <a:cs typeface="Times New Roman" pitchFamily="18" charset="0"/>
              </a:rPr>
              <a:t>you use </a:t>
            </a:r>
            <a:r>
              <a:rPr lang="en-US" b="1" dirty="0" smtClean="0">
                <a:solidFill>
                  <a:srgbClr val="0070C0"/>
                </a:solidFill>
                <a:effectLst/>
                <a:latin typeface="Georgia" pitchFamily="18" charset="0"/>
                <a:cs typeface="Times New Roman" pitchFamily="18" charset="0"/>
              </a:rPr>
              <a:t>and</a:t>
            </a:r>
            <a:r>
              <a:rPr lang="cs-CZ" b="1" dirty="0" smtClean="0">
                <a:solidFill>
                  <a:srgbClr val="0070C0"/>
                </a:solidFill>
                <a:effectLst/>
                <a:latin typeface="Georgia" pitchFamily="18" charset="0"/>
                <a:cs typeface="Times New Roman" pitchFamily="18" charset="0"/>
              </a:rPr>
              <a:t> </a:t>
            </a:r>
            <a:r>
              <a:rPr lang="en-GB" b="1" dirty="0" smtClean="0">
                <a:solidFill>
                  <a:srgbClr val="0070C0"/>
                </a:solidFill>
                <a:effectLst/>
                <a:latin typeface="Georgia" pitchFamily="18" charset="0"/>
                <a:cs typeface="Times New Roman" pitchFamily="18" charset="0"/>
              </a:rPr>
              <a:t>when</a:t>
            </a:r>
            <a:r>
              <a:rPr lang="cs-CZ" b="1" dirty="0" smtClean="0">
                <a:solidFill>
                  <a:srgbClr val="0070C0"/>
                </a:solidFill>
                <a:effectLst/>
                <a:latin typeface="Georgia" pitchFamily="18" charset="0"/>
                <a:cs typeface="Times New Roman" pitchFamily="18" charset="0"/>
              </a:rPr>
              <a:t>?</a:t>
            </a:r>
            <a:r>
              <a:rPr lang="cs-CZ" b="1" dirty="0" smtClean="0">
                <a:solidFill>
                  <a:srgbClr val="0070C0"/>
                </a:solidFill>
                <a:latin typeface="Georgia" pitchFamily="18" charset="0"/>
              </a:rPr>
              <a:t/>
            </a:r>
            <a:br>
              <a:rPr lang="cs-CZ" b="1" dirty="0" smtClean="0">
                <a:solidFill>
                  <a:srgbClr val="0070C0"/>
                </a:solidFill>
                <a:latin typeface="Georgia" pitchFamily="18" charset="0"/>
              </a:rPr>
            </a:br>
            <a:r>
              <a:rPr lang="cs-CZ" b="1" dirty="0" smtClean="0">
                <a:solidFill>
                  <a:srgbClr val="0070C0"/>
                </a:solidFill>
                <a:latin typeface="Georgia" pitchFamily="18" charset="0"/>
              </a:rPr>
              <a:t/>
            </a:r>
            <a:br>
              <a:rPr lang="cs-CZ" b="1" dirty="0" smtClean="0">
                <a:solidFill>
                  <a:srgbClr val="0070C0"/>
                </a:solidFill>
                <a:latin typeface="Georgia" pitchFamily="18" charset="0"/>
              </a:rPr>
            </a:br>
            <a:r>
              <a:rPr lang="en-GB" sz="2400" b="1" dirty="0" smtClean="0">
                <a:solidFill>
                  <a:schemeClr val="tx1"/>
                </a:solidFill>
                <a:effectLst/>
                <a:latin typeface="Georgia" pitchFamily="18" charset="0"/>
                <a:cs typeface="Times New Roman" pitchFamily="18" charset="0"/>
              </a:rPr>
              <a:t>Compare your ideas with</a:t>
            </a:r>
            <a:r>
              <a:rPr lang="cs-CZ" sz="2400" b="1" dirty="0" smtClean="0">
                <a:solidFill>
                  <a:schemeClr val="tx1"/>
                </a:solidFill>
                <a:effectLst/>
                <a:latin typeface="Georgia" pitchFamily="18" charset="0"/>
                <a:cs typeface="Times New Roman" pitchFamily="18" charset="0"/>
              </a:rPr>
              <a:t> </a:t>
            </a:r>
            <a:r>
              <a:rPr lang="en-GB" sz="2400" b="1" dirty="0" smtClean="0">
                <a:solidFill>
                  <a:schemeClr val="tx1"/>
                </a:solidFill>
                <a:effectLst/>
                <a:latin typeface="Georgia" pitchFamily="18" charset="0"/>
                <a:cs typeface="Times New Roman" pitchFamily="18" charset="0"/>
              </a:rPr>
              <a:t>the classmates </a:t>
            </a:r>
            <a:r>
              <a:rPr lang="cs-CZ" sz="2400" b="1" dirty="0" smtClean="0">
                <a:solidFill>
                  <a:schemeClr val="tx1"/>
                </a:solidFill>
                <a:effectLst/>
                <a:latin typeface="Georgia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solidFill>
                  <a:schemeClr val="tx1"/>
                </a:solidFill>
                <a:effectLst/>
                <a:latin typeface="Georgia" pitchFamily="18" charset="0"/>
                <a:cs typeface="Times New Roman" pitchFamily="18" charset="0"/>
              </a:rPr>
            </a:br>
            <a:r>
              <a:rPr lang="en-GB" sz="2400" b="1" dirty="0" smtClean="0">
                <a:solidFill>
                  <a:schemeClr val="tx1"/>
                </a:solidFill>
                <a:effectLst/>
                <a:latin typeface="Georgia" pitchFamily="18" charset="0"/>
                <a:cs typeface="Times New Roman" pitchFamily="18" charset="0"/>
              </a:rPr>
              <a:t>sitting on your right.</a:t>
            </a:r>
            <a:r>
              <a:rPr lang="cs-CZ" b="1" dirty="0">
                <a:solidFill>
                  <a:srgbClr val="0070C0"/>
                </a:solidFill>
              </a:rPr>
              <a:t/>
            </a:r>
            <a:br>
              <a:rPr lang="cs-CZ" b="1" dirty="0">
                <a:solidFill>
                  <a:srgbClr val="0070C0"/>
                </a:solidFill>
              </a:rPr>
            </a:b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1670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0070C0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Suggested</a:t>
            </a:r>
            <a:r>
              <a:rPr lang="en-GB" b="1" dirty="0" smtClean="0"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en-GB" b="1" dirty="0" smtClean="0">
                <a:solidFill>
                  <a:srgbClr val="0070C0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Answers</a:t>
            </a:r>
            <a:endParaRPr lang="en-GB" b="1" dirty="0">
              <a:solidFill>
                <a:srgbClr val="0070C0"/>
              </a:solidFill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95536" y="1556792"/>
            <a:ext cx="8219256" cy="468052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Mostly, I send text messages (from / via my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mobile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phone)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.</a:t>
            </a:r>
          </a:p>
          <a:p>
            <a:r>
              <a:rPr lang="en-US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 </a:t>
            </a:r>
            <a:r>
              <a:rPr lang="en-US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write messages on my friends’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Facebook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walls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. </a:t>
            </a:r>
          </a:p>
          <a:p>
            <a:r>
              <a:rPr lang="en-US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 </a:t>
            </a:r>
            <a:r>
              <a:rPr lang="en-US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use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ICQ</a:t>
            </a:r>
            <a:r>
              <a:rPr lang="cs-CZ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.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US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Sometimes </a:t>
            </a:r>
            <a:r>
              <a:rPr lang="en-US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 send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emails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/ </a:t>
            </a:r>
            <a:r>
              <a:rPr lang="en-US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write comments on their blogs when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there’s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something </a:t>
            </a:r>
            <a:r>
              <a:rPr lang="en-US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interesting to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say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.</a:t>
            </a:r>
          </a:p>
          <a:p>
            <a:r>
              <a:rPr lang="en-US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 </a:t>
            </a:r>
            <a:r>
              <a:rPr lang="en-US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call / telephone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...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my </a:t>
            </a:r>
            <a:r>
              <a:rPr lang="en-US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friends, usually in an emergency / if I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need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something quickly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.</a:t>
            </a:r>
          </a:p>
          <a:p>
            <a:r>
              <a:rPr lang="en-US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 </a:t>
            </a:r>
            <a:r>
              <a:rPr lang="en-US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rarely / almost never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write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letters</a:t>
            </a:r>
            <a:r>
              <a:rPr lang="en-US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. I would write a letter only for a formal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occasion</a:t>
            </a:r>
            <a:r>
              <a:rPr lang="cs-CZ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 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or </a:t>
            </a:r>
            <a:r>
              <a:rPr lang="en-US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if it was required for a job application</a:t>
            </a:r>
            <a:r>
              <a: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40351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0070C0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Conversation Questions</a:t>
            </a:r>
            <a:endParaRPr lang="en-GB" b="1" dirty="0">
              <a:solidFill>
                <a:srgbClr val="0070C0"/>
              </a:solidFill>
              <a:effectLst/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How has communication changed through human history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?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US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How </a:t>
            </a:r>
            <a:r>
              <a:rPr lang="en-US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do you think face to face communication differs from communication using computers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?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r>
              <a:rPr lang="en-US" dirty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How have smart phones changed communication</a:t>
            </a:r>
            <a:r>
              <a:rPr lang="en-US" dirty="0" smtClean="0">
                <a:solidFill>
                  <a:schemeClr val="tx1"/>
                </a:solidFill>
                <a:latin typeface="Georgia" pitchFamily="18" charset="0"/>
                <a:cs typeface="Times New Roman" pitchFamily="18" charset="0"/>
              </a:rPr>
              <a:t>?</a:t>
            </a:r>
            <a:endParaRPr lang="cs-CZ" dirty="0" smtClean="0">
              <a:solidFill>
                <a:schemeClr val="tx1"/>
              </a:solidFill>
              <a:latin typeface="Georgia" pitchFamily="18" charset="0"/>
              <a:cs typeface="Times New Roman" pitchFamily="18" charset="0"/>
            </a:endParaRPr>
          </a:p>
          <a:p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8062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ELEKTRONICKÉ ZDROJE: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NEUVEDEN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Autor. </a:t>
            </a:r>
            <a:r>
              <a:rPr lang="cs-CZ" i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Bridge</a:t>
            </a:r>
            <a:r>
              <a:rPr lang="cs-CZ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Maturita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Card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26: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Services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[online]. [cit. 27.9.2012]. Dostupný na WWW: &lt;http://www.bridge-online.cz/maturita/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maturitni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-karty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&gt;.</a:t>
            </a:r>
          </a:p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TRENHOLM, Sarah. </a:t>
            </a:r>
            <a:r>
              <a:rPr lang="cs-CZ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Oxford University </a:t>
            </a:r>
            <a:r>
              <a:rPr lang="cs-CZ" i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Press</a:t>
            </a:r>
            <a:r>
              <a:rPr lang="cs-CZ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i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Interpersonal</a:t>
            </a:r>
            <a:r>
              <a:rPr lang="cs-CZ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Communication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[online]. [cit. 13.10.2012]. Dostupný na WWW: &lt;http://www.oup.com/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us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companion.websites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/9780195312904/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student_resources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/chapter_01/?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view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=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usa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&gt;.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Veškeré hypertextové odkazy jsou platné ke dni vytvoření díla</a:t>
            </a:r>
            <a:r>
              <a:rPr lang="cs-CZ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.</a:t>
            </a:r>
          </a:p>
          <a:p>
            <a:pPr marL="0" indent="0" algn="ctr">
              <a:buNone/>
            </a:pP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tx1"/>
                </a:solidFill>
              </a:rPr>
              <a:t>Použité obrázky pochází </a:t>
            </a:r>
            <a:r>
              <a:rPr lang="cs-CZ" dirty="0">
                <a:solidFill>
                  <a:schemeClr val="tx1"/>
                </a:solidFill>
              </a:rPr>
              <a:t>z otevřené galerie Microsoft Office (</a:t>
            </a:r>
            <a:r>
              <a:rPr lang="cs-CZ" dirty="0" err="1">
                <a:solidFill>
                  <a:schemeClr val="tx1"/>
                </a:solidFill>
              </a:rPr>
              <a:t>Powerpoint</a:t>
            </a:r>
            <a:r>
              <a:rPr lang="cs-CZ" dirty="0">
                <a:solidFill>
                  <a:schemeClr val="tx1"/>
                </a:solidFill>
              </a:rPr>
              <a:t>).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7189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KNIŽNÍ ZDROJE: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1. SMITH-DLUHÁ, 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Gabrielle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a kol. 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Angličtina, Otázky a odpovědi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Dubicko: INFOA, 2008, ISBN 978-80-7240-489-6.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2. ROBERTS, Rachel J..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Speak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Up -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English-speaking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World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Italy: 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Modern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Languages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2006, ISBN 88-493-0439.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3. TIERNEY, James.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Carousel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English-speaking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world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Italy: 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Modern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languages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2006, ISBN 88-493-0355.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4. EL-HMOUDOVÁ, Dagmar. 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Angličtina - Maturitní témata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Český Těšín: Petra 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Velanová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Třebíč, 2006, ISBN 9788086873046.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5. CHUDÁ, Jana; CHUDÝ, Tomáš.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Topics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English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Conversation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Havlíčkův Brod: Fragment, 1996, ISBN 8072000519.</a:t>
            </a:r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0046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_logo_cen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projekt_logo_cent</Template>
  <TotalTime>86</TotalTime>
  <Words>474</Words>
  <Application>Microsoft Office PowerPoint</Application>
  <PresentationFormat>Předvádění na obrazovce (4:3)</PresentationFormat>
  <Paragraphs>78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projekt_logo_cent</vt:lpstr>
      <vt:lpstr>Communication</vt:lpstr>
      <vt:lpstr>ANOTACE</vt:lpstr>
      <vt:lpstr>     What does communication mean?  Work in pairs / groups of three. Try to define the word „communication“.  </vt:lpstr>
      <vt:lpstr>What does communication mean?</vt:lpstr>
      <vt:lpstr>How to communicate?  Work in pairs / groups of three.  Try to come up with  as many as examples of means of communication,  as you can. </vt:lpstr>
      <vt:lpstr>How to communicate?</vt:lpstr>
      <vt:lpstr>How to communicate? </vt:lpstr>
      <vt:lpstr>What forms of communication  do you use and when?  Compare your ideas with the classmates  sitting on your right. </vt:lpstr>
      <vt:lpstr>Suggested Answers</vt:lpstr>
      <vt:lpstr>Conversation Questions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bi</dc:creator>
  <cp:lastModifiedBy>bi</cp:lastModifiedBy>
  <cp:revision>72</cp:revision>
  <dcterms:created xsi:type="dcterms:W3CDTF">2012-09-27T12:27:14Z</dcterms:created>
  <dcterms:modified xsi:type="dcterms:W3CDTF">2013-05-24T08:08:54Z</dcterms:modified>
</cp:coreProperties>
</file>