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jazyk_11, Párové souhlásky, ZŠ praktická, 5.r. -</a:t>
          </a:r>
          <a:r>
            <a:rPr lang="cs-CZ" sz="2000" dirty="0" smtClean="0"/>
            <a:t>TEMA</a:t>
          </a:r>
          <a:r>
            <a:rPr lang="cs-CZ" sz="2000" smtClean="0"/>
            <a:t>: Pravopis </a:t>
          </a:r>
          <a:r>
            <a:rPr lang="cs-CZ" sz="2000" dirty="0" smtClean="0"/>
            <a:t>ž nebo 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Ivana </a:t>
          </a:r>
          <a:r>
            <a:rPr lang="cs-CZ" sz="2000" dirty="0" err="1" smtClean="0"/>
            <a:t>Klaudová</a:t>
          </a:r>
          <a:endParaRPr lang="cs-CZ" sz="2000" dirty="0" smtClean="0"/>
        </a:p>
        <a:p>
          <a:pPr algn="l" rtl="0"/>
          <a:r>
            <a:rPr lang="cs-CZ" sz="2000" dirty="0" smtClean="0"/>
            <a:t>VYTVOŘENO</a:t>
          </a:r>
          <a:r>
            <a:rPr lang="cs-CZ" sz="2000" smtClean="0"/>
            <a:t>: 24.11.2011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77B29215-00AC-40E1-8D9F-B9D0111E4321}" type="pres">
      <dgm:prSet presAssocID="{4C35D32F-0EAB-4CD7-82EE-45574DC2A586}" presName="vertSpace4" presStyleLbl="node1" presStyleIdx="2" presStyleCnt="4"/>
      <dgm:spPr/>
    </dgm:pt>
    <dgm:pt modelId="{E6BA7DEB-EE5F-4567-99F1-72BA04B66344}" type="pres">
      <dgm:prSet presAssocID="{4C35D32F-0EAB-4CD7-82EE-45574DC2A586}" presName="circle4" presStyleLbl="node1" presStyleIdx="3" presStyleCnt="4"/>
      <dgm:spPr/>
    </dgm:pt>
    <dgm:pt modelId="{AC9C00B9-F668-4AAA-97D2-E8633C1E44F4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FF46D-857D-4AE4-927D-763B0BE912C8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29FC4CB-1418-450D-8DE4-C182FFB1C3F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4648758-6ADB-49ED-AC2D-F2C9DFEB8201}" type="presOf" srcId="{B651F6E3-6281-48DB-9319-2AEAFDAE7572}" destId="{6BB5E863-4638-4E1D-BFDE-399D028AC4ED}" srcOrd="1" destOrd="0" presId="urn:microsoft.com/office/officeart/2005/8/layout/target3"/>
    <dgm:cxn modelId="{FF57CCE0-750D-4A82-BBBF-CB08EC1C7089}" type="presOf" srcId="{D1B46980-6531-4606-95E6-44980827E919}" destId="{2BE915AB-18AA-4053-B92C-3BFC9ED204BB}" srcOrd="1" destOrd="0" presId="urn:microsoft.com/office/officeart/2005/8/layout/target3"/>
    <dgm:cxn modelId="{BFD378FC-D67D-45C3-BF20-423A22DC4BB7}" type="presOf" srcId="{4C35D32F-0EAB-4CD7-82EE-45574DC2A586}" destId="{AC9C00B9-F668-4AAA-97D2-E8633C1E44F4}" srcOrd="0" destOrd="0" presId="urn:microsoft.com/office/officeart/2005/8/layout/target3"/>
    <dgm:cxn modelId="{792CF6B8-FC89-41D4-B125-4476AB285BF2}" type="presOf" srcId="{D1D4F407-5343-4D3F-B5B9-D407B03CAEB4}" destId="{D005CE8C-CC26-4C3E-AC11-E15060ECD759}" srcOrd="0" destOrd="0" presId="urn:microsoft.com/office/officeart/2005/8/layout/target3"/>
    <dgm:cxn modelId="{2444356F-011D-4E16-9829-A548FC485348}" type="presOf" srcId="{4C35D32F-0EAB-4CD7-82EE-45574DC2A586}" destId="{CBEFF46D-857D-4AE4-927D-763B0BE912C8}" srcOrd="1" destOrd="0" presId="urn:microsoft.com/office/officeart/2005/8/layout/target3"/>
    <dgm:cxn modelId="{7F349545-C477-48E7-B9B3-6BB9895BA9E3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6F62E1-128F-4329-99F2-11B7FF95620D}" type="presOf" srcId="{D1D4F407-5343-4D3F-B5B9-D407B03CAEB4}" destId="{AED2198E-93D5-4001-81B4-73124B309672}" srcOrd="1" destOrd="0" presId="urn:microsoft.com/office/officeart/2005/8/layout/target3"/>
    <dgm:cxn modelId="{EDB365B1-5969-417C-A637-E1CAAD53165B}" type="presOf" srcId="{B651F6E3-6281-48DB-9319-2AEAFDAE7572}" destId="{619D679B-A015-4ECF-8348-D1034C574F40}" srcOrd="0" destOrd="0" presId="urn:microsoft.com/office/officeart/2005/8/layout/target3"/>
    <dgm:cxn modelId="{D32C7866-E85E-4E4A-8C36-F545703FBBF4}" type="presParOf" srcId="{333A1088-737F-45CB-B68E-254E46348037}" destId="{F5ABB229-8D3B-4694-996A-96F23CF14429}" srcOrd="0" destOrd="0" presId="urn:microsoft.com/office/officeart/2005/8/layout/target3"/>
    <dgm:cxn modelId="{BB0C58CD-2AD9-492D-B70A-99159EA4E917}" type="presParOf" srcId="{333A1088-737F-45CB-B68E-254E46348037}" destId="{F41139FD-01EE-4571-8B17-4FB00FC51163}" srcOrd="1" destOrd="0" presId="urn:microsoft.com/office/officeart/2005/8/layout/target3"/>
    <dgm:cxn modelId="{EF05E214-8BC1-46E9-8371-C19737A84C22}" type="presParOf" srcId="{333A1088-737F-45CB-B68E-254E46348037}" destId="{D005CE8C-CC26-4C3E-AC11-E15060ECD759}" srcOrd="2" destOrd="0" presId="urn:microsoft.com/office/officeart/2005/8/layout/target3"/>
    <dgm:cxn modelId="{9A394662-68C9-4C77-B141-58E4253CF876}" type="presParOf" srcId="{333A1088-737F-45CB-B68E-254E46348037}" destId="{2C702D82-9B77-49B7-9568-BB8EB47C3372}" srcOrd="3" destOrd="0" presId="urn:microsoft.com/office/officeart/2005/8/layout/target3"/>
    <dgm:cxn modelId="{86B55B01-87FF-45DB-99DD-1718409054AC}" type="presParOf" srcId="{333A1088-737F-45CB-B68E-254E46348037}" destId="{A52A0455-90FF-4808-ABD0-F02540D31D5A}" srcOrd="4" destOrd="0" presId="urn:microsoft.com/office/officeart/2005/8/layout/target3"/>
    <dgm:cxn modelId="{7181D6FC-B8C9-4D44-96B7-3874E52CEB04}" type="presParOf" srcId="{333A1088-737F-45CB-B68E-254E46348037}" destId="{6140AFEC-043D-4C43-A2F9-D0F5331DF3A3}" srcOrd="5" destOrd="0" presId="urn:microsoft.com/office/officeart/2005/8/layout/target3"/>
    <dgm:cxn modelId="{3DE717CF-D33B-4594-B459-9192BB399046}" type="presParOf" srcId="{333A1088-737F-45CB-B68E-254E46348037}" destId="{9358AC05-5D7D-4327-9F80-1AD486AEA664}" srcOrd="6" destOrd="0" presId="urn:microsoft.com/office/officeart/2005/8/layout/target3"/>
    <dgm:cxn modelId="{D43E456D-5796-4981-83F4-D082AEC529B8}" type="presParOf" srcId="{333A1088-737F-45CB-B68E-254E46348037}" destId="{313FC574-E1CD-4FB4-B054-0B805CE0447D}" srcOrd="7" destOrd="0" presId="urn:microsoft.com/office/officeart/2005/8/layout/target3"/>
    <dgm:cxn modelId="{D58F9EE0-3D7E-4BB6-B3BA-F42FB91CF876}" type="presParOf" srcId="{333A1088-737F-45CB-B68E-254E46348037}" destId="{619D679B-A015-4ECF-8348-D1034C574F40}" srcOrd="8" destOrd="0" presId="urn:microsoft.com/office/officeart/2005/8/layout/target3"/>
    <dgm:cxn modelId="{00B58421-4FFD-4DCE-97E9-80F74362C730}" type="presParOf" srcId="{333A1088-737F-45CB-B68E-254E46348037}" destId="{77B29215-00AC-40E1-8D9F-B9D0111E4321}" srcOrd="9" destOrd="0" presId="urn:microsoft.com/office/officeart/2005/8/layout/target3"/>
    <dgm:cxn modelId="{F6A0B01B-9DF5-4595-A98A-CFBF9BAACE6E}" type="presParOf" srcId="{333A1088-737F-45CB-B68E-254E46348037}" destId="{E6BA7DEB-EE5F-4567-99F1-72BA04B66344}" srcOrd="10" destOrd="0" presId="urn:microsoft.com/office/officeart/2005/8/layout/target3"/>
    <dgm:cxn modelId="{CC614582-EA3D-4F1D-91C7-A67ED3AE3600}" type="presParOf" srcId="{333A1088-737F-45CB-B68E-254E46348037}" destId="{AC9C00B9-F668-4AAA-97D2-E8633C1E44F4}" srcOrd="11" destOrd="0" presId="urn:microsoft.com/office/officeart/2005/8/layout/target3"/>
    <dgm:cxn modelId="{E7152FEA-96EA-4849-BDC7-861ADDF7CFF9}" type="presParOf" srcId="{333A1088-737F-45CB-B68E-254E46348037}" destId="{AED2198E-93D5-4001-81B4-73124B309672}" srcOrd="12" destOrd="0" presId="urn:microsoft.com/office/officeart/2005/8/layout/target3"/>
    <dgm:cxn modelId="{542B7BF1-0931-4E09-B821-29A7DBF9D727}" type="presParOf" srcId="{333A1088-737F-45CB-B68E-254E46348037}" destId="{2BE915AB-18AA-4053-B92C-3BFC9ED204BB}" srcOrd="13" destOrd="0" presId="urn:microsoft.com/office/officeart/2005/8/layout/target3"/>
    <dgm:cxn modelId="{B5BFDC1B-807E-4E6F-BB10-0FB12E22462C}" type="presParOf" srcId="{333A1088-737F-45CB-B68E-254E46348037}" destId="{6BB5E863-4638-4E1D-BFDE-399D028AC4ED}" srcOrd="14" destOrd="0" presId="urn:microsoft.com/office/officeart/2005/8/layout/target3"/>
    <dgm:cxn modelId="{4B09F39C-2C46-4760-9404-E5717E7A3ADC}" type="presParOf" srcId="{333A1088-737F-45CB-B68E-254E46348037}" destId="{CBEFF46D-857D-4AE4-927D-763B0BE912C8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Ivana </a:t>
          </a:r>
          <a:r>
            <a:rPr lang="cs-CZ" sz="2000" kern="1200" dirty="0" err="1" smtClean="0"/>
            <a:t>Klaudová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</a:t>
          </a:r>
          <a:r>
            <a:rPr lang="cs-CZ" sz="2000" kern="1200" smtClean="0"/>
            <a:t>: 24.11.2011</a:t>
          </a:r>
          <a:endParaRPr lang="cs-CZ" sz="20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jazyk_11, Párové souhlásky, ZŠ praktická, 5.r. -</a:t>
          </a:r>
          <a:r>
            <a:rPr lang="cs-CZ" sz="2000" kern="1200" dirty="0" smtClean="0"/>
            <a:t>TEMA</a:t>
          </a:r>
          <a:r>
            <a:rPr lang="cs-CZ" sz="2000" kern="1200" smtClean="0"/>
            <a:t>: Pravopis </a:t>
          </a:r>
          <a:r>
            <a:rPr lang="cs-CZ" sz="2000" kern="1200" dirty="0" smtClean="0"/>
            <a:t>ž nebo š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E6BA7DEB-EE5F-4567-99F1-72BA04B66344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C00B9-F668-4AAA-97D2-E8633C1E44F4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778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908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489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001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614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743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016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38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385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301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083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10C4C-3491-4E64-9A1F-4A3F0A569AE3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BB836-A6FB-4CEF-B60A-B8ABF35E7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085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583650013"/>
              </p:ext>
            </p:extLst>
          </p:nvPr>
        </p:nvGraphicFramePr>
        <p:xfrm>
          <a:off x="539552" y="936041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71141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4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Procvičování psaní párových souhlásek na konci a uvnitř slov. Procvičení pravopisu </a:t>
            </a:r>
            <a:r>
              <a:rPr lang="cs-CZ" dirty="0" smtClean="0"/>
              <a:t>ž </a:t>
            </a:r>
            <a:r>
              <a:rPr lang="cs-CZ" dirty="0"/>
              <a:t>nebo </a:t>
            </a:r>
            <a:r>
              <a:rPr lang="cs-CZ" dirty="0" smtClean="0"/>
              <a:t>š.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Pojmenovávání obrázků(zraková percepce) a psaní slov</a:t>
            </a:r>
            <a:r>
              <a:rPr lang="cs-CZ" dirty="0"/>
              <a:t>, která obsahují </a:t>
            </a:r>
            <a:r>
              <a:rPr lang="cs-CZ" dirty="0" smtClean="0"/>
              <a:t>ž </a:t>
            </a:r>
            <a:r>
              <a:rPr lang="cs-CZ" dirty="0"/>
              <a:t>nebo </a:t>
            </a:r>
            <a:r>
              <a:rPr lang="cs-CZ" dirty="0" smtClean="0"/>
              <a:t>š. </a:t>
            </a:r>
            <a:r>
              <a:rPr lang="cs-CZ" dirty="0"/>
              <a:t>Zdůvodňování pravopisu pomocí „hodně </a:t>
            </a:r>
            <a:r>
              <a:rPr lang="cs-CZ" dirty="0" smtClean="0"/>
              <a:t>košů“.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Při pilotáži byl procvičen pravopis </a:t>
            </a:r>
            <a:r>
              <a:rPr lang="cs-CZ" dirty="0" smtClean="0"/>
              <a:t>ž </a:t>
            </a:r>
            <a:r>
              <a:rPr lang="cs-CZ" dirty="0"/>
              <a:t>nebo </a:t>
            </a:r>
            <a:r>
              <a:rPr lang="cs-CZ" dirty="0" smtClean="0"/>
              <a:t>š </a:t>
            </a:r>
            <a:r>
              <a:rPr lang="cs-CZ" dirty="0"/>
              <a:t>a na závěr byl využit poslední </a:t>
            </a:r>
            <a:r>
              <a:rPr lang="cs-CZ" dirty="0" err="1"/>
              <a:t>slide</a:t>
            </a:r>
            <a:r>
              <a:rPr lang="cs-CZ" dirty="0"/>
              <a:t> jako pracovní list, kde žáci samostatně doplňovali </a:t>
            </a:r>
            <a:r>
              <a:rPr lang="cs-CZ" dirty="0" smtClean="0"/>
              <a:t>ž </a:t>
            </a:r>
            <a:r>
              <a:rPr lang="cs-CZ"/>
              <a:t>nebo </a:t>
            </a:r>
            <a:r>
              <a:rPr lang="cs-CZ" smtClean="0"/>
              <a:t>š do </a:t>
            </a:r>
            <a:r>
              <a:rPr lang="cs-CZ" dirty="0"/>
              <a:t>slov.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06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/>
              <a:t>Napiš slovo, kterým si zdůvodníš pravopis, podle vzoru: hodně </a:t>
            </a:r>
            <a:r>
              <a:rPr lang="cs-CZ" sz="3200" dirty="0" smtClean="0"/>
              <a:t>košů </a:t>
            </a:r>
            <a:r>
              <a:rPr lang="cs-CZ" sz="3200" dirty="0"/>
              <a:t>a doplň </a:t>
            </a:r>
            <a:r>
              <a:rPr lang="cs-CZ" sz="3200" dirty="0" smtClean="0"/>
              <a:t>ž </a:t>
            </a:r>
            <a:r>
              <a:rPr lang="cs-CZ" sz="3200" dirty="0"/>
              <a:t>- </a:t>
            </a:r>
            <a:r>
              <a:rPr lang="cs-CZ" sz="3200" dirty="0" smtClean="0"/>
              <a:t>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koš  </a:t>
            </a:r>
            <a:r>
              <a:rPr lang="cs-CZ" u="sng" dirty="0" smtClean="0">
                <a:solidFill>
                  <a:srgbClr val="0070C0"/>
                </a:solidFill>
              </a:rPr>
              <a:t>košů</a:t>
            </a:r>
            <a:endParaRPr lang="cs-CZ" u="sng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kří</a:t>
            </a:r>
            <a:r>
              <a:rPr lang="cs-CZ" dirty="0" smtClean="0">
                <a:solidFill>
                  <a:srgbClr val="00B050"/>
                </a:solidFill>
              </a:rPr>
              <a:t>_         </a:t>
            </a:r>
            <a:r>
              <a:rPr lang="cs-CZ" dirty="0">
                <a:solidFill>
                  <a:srgbClr val="0070C0"/>
                </a:solidFill>
              </a:rPr>
              <a:t>__________      </a:t>
            </a:r>
            <a:r>
              <a:rPr lang="cs-CZ" dirty="0" err="1" smtClean="0">
                <a:solidFill>
                  <a:srgbClr val="00B050"/>
                </a:solidFill>
              </a:rPr>
              <a:t>nů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gulá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Ale </a:t>
            </a:r>
            <a:r>
              <a:rPr lang="cs-CZ" dirty="0">
                <a:solidFill>
                  <a:srgbClr val="00B050"/>
                </a:solidFill>
              </a:rPr>
              <a:t>_   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mro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mu </a:t>
            </a:r>
            <a:r>
              <a:rPr lang="cs-CZ" dirty="0">
                <a:solidFill>
                  <a:srgbClr val="00B050"/>
                </a:solidFill>
              </a:rPr>
              <a:t>_    </a:t>
            </a:r>
            <a:r>
              <a:rPr lang="cs-CZ" dirty="0" smtClean="0">
                <a:solidFill>
                  <a:srgbClr val="00B050"/>
                </a:solidFill>
              </a:rPr>
              <a:t>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Luká </a:t>
            </a:r>
            <a:r>
              <a:rPr lang="cs-CZ" dirty="0">
                <a:solidFill>
                  <a:srgbClr val="00B050"/>
                </a:solidFill>
              </a:rPr>
              <a:t>_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Lubo </a:t>
            </a:r>
            <a:r>
              <a:rPr lang="cs-CZ" dirty="0">
                <a:solidFill>
                  <a:srgbClr val="00B050"/>
                </a:solidFill>
              </a:rPr>
              <a:t>_  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025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Spoj čarou dvojice , které k sobě patří, doplň ž nebo š, řekni si hodně……….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rgbClr val="00B0F0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/>
              <a:t>d</a:t>
            </a:r>
            <a:r>
              <a:rPr lang="cs-CZ" sz="3600" dirty="0" smtClean="0"/>
              <a:t>řevěná</a:t>
            </a:r>
          </a:p>
          <a:p>
            <a:pPr marL="0" indent="0">
              <a:buNone/>
            </a:pPr>
            <a:r>
              <a:rPr lang="cs-CZ" sz="3600" dirty="0"/>
              <a:t>h</a:t>
            </a:r>
            <a:r>
              <a:rPr lang="cs-CZ" sz="3600" dirty="0" smtClean="0"/>
              <a:t>ora</a:t>
            </a:r>
          </a:p>
          <a:p>
            <a:pPr marL="0" indent="0">
              <a:buNone/>
            </a:pPr>
            <a:r>
              <a:rPr lang="cs-CZ" sz="3600" dirty="0"/>
              <a:t>p</a:t>
            </a:r>
            <a:r>
              <a:rPr lang="cs-CZ" sz="3600" dirty="0" smtClean="0"/>
              <a:t>orcelánová</a:t>
            </a:r>
          </a:p>
          <a:p>
            <a:pPr marL="0" indent="0">
              <a:buNone/>
            </a:pPr>
            <a:r>
              <a:rPr lang="cs-CZ" sz="3600" dirty="0"/>
              <a:t>s</a:t>
            </a:r>
            <a:r>
              <a:rPr lang="cs-CZ" sz="3600" dirty="0" smtClean="0"/>
              <a:t>ladká</a:t>
            </a:r>
          </a:p>
          <a:p>
            <a:pPr marL="0" indent="0">
              <a:buNone/>
            </a:pPr>
            <a:r>
              <a:rPr lang="cs-CZ" sz="3600" dirty="0"/>
              <a:t>z</a:t>
            </a:r>
            <a:r>
              <a:rPr lang="cs-CZ" sz="3600" dirty="0" smtClean="0"/>
              <a:t>ajímavá</a:t>
            </a:r>
          </a:p>
          <a:p>
            <a:pPr marL="0" indent="0">
              <a:buNone/>
            </a:pPr>
            <a:r>
              <a:rPr lang="cs-CZ" sz="3600" dirty="0"/>
              <a:t>d</a:t>
            </a:r>
            <a:r>
              <a:rPr lang="cs-CZ" sz="3600" dirty="0" smtClean="0"/>
              <a:t>ětská</a:t>
            </a:r>
          </a:p>
          <a:p>
            <a:pPr marL="0" indent="0">
              <a:buNone/>
            </a:pPr>
            <a:r>
              <a:rPr lang="cs-CZ" sz="3600" dirty="0" smtClean="0"/>
              <a:t>špinavá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/>
              <a:t>h</a:t>
            </a:r>
            <a:r>
              <a:rPr lang="cs-CZ" sz="3600" dirty="0" smtClean="0"/>
              <a:t>ru__</a:t>
            </a:r>
            <a:r>
              <a:rPr lang="cs-CZ" sz="3600" dirty="0" err="1" smtClean="0"/>
              <a:t>ka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err="1"/>
              <a:t>k</a:t>
            </a:r>
            <a:r>
              <a:rPr lang="cs-CZ" sz="3600" dirty="0" err="1" smtClean="0"/>
              <a:t>ní</a:t>
            </a:r>
            <a:r>
              <a:rPr lang="cs-CZ" sz="3600" dirty="0" smtClean="0"/>
              <a:t>__</a:t>
            </a:r>
            <a:r>
              <a:rPr lang="cs-CZ" sz="3600" dirty="0" err="1" smtClean="0"/>
              <a:t>ka</a:t>
            </a:r>
            <a:endParaRPr lang="cs-CZ" sz="3600" dirty="0"/>
          </a:p>
          <a:p>
            <a:pPr marL="0" indent="0">
              <a:buNone/>
            </a:pPr>
            <a:r>
              <a:rPr lang="cs-CZ" sz="3600" dirty="0"/>
              <a:t>t</a:t>
            </a:r>
            <a:r>
              <a:rPr lang="cs-CZ" sz="3600" dirty="0" smtClean="0"/>
              <a:t>u__</a:t>
            </a:r>
            <a:r>
              <a:rPr lang="cs-CZ" sz="3600" dirty="0" err="1" smtClean="0"/>
              <a:t>ka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err="1"/>
              <a:t>r</a:t>
            </a:r>
            <a:r>
              <a:rPr lang="cs-CZ" sz="3600" dirty="0" err="1" smtClean="0"/>
              <a:t>oho</a:t>
            </a:r>
            <a:r>
              <a:rPr lang="cs-CZ" sz="3600" dirty="0" smtClean="0"/>
              <a:t>__</a:t>
            </a:r>
            <a:r>
              <a:rPr lang="cs-CZ" sz="3600" dirty="0" err="1" smtClean="0"/>
              <a:t>ka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Sně__</a:t>
            </a:r>
            <a:r>
              <a:rPr lang="cs-CZ" sz="3600" dirty="0" err="1" smtClean="0"/>
              <a:t>ka</a:t>
            </a:r>
            <a:endParaRPr lang="cs-CZ" sz="3600" dirty="0"/>
          </a:p>
          <a:p>
            <a:pPr marL="0" indent="0">
              <a:buNone/>
            </a:pPr>
            <a:r>
              <a:rPr lang="cs-CZ" sz="3600" dirty="0" err="1"/>
              <a:t>k</a:t>
            </a:r>
            <a:r>
              <a:rPr lang="cs-CZ" sz="3600" dirty="0" err="1" smtClean="0"/>
              <a:t>olobě</a:t>
            </a:r>
            <a:r>
              <a:rPr lang="cs-CZ" sz="3600" dirty="0" smtClean="0"/>
              <a:t>__</a:t>
            </a:r>
            <a:r>
              <a:rPr lang="cs-CZ" sz="3600" dirty="0" err="1" smtClean="0"/>
              <a:t>ka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s</a:t>
            </a:r>
            <a:r>
              <a:rPr lang="cs-CZ" sz="3600" dirty="0" smtClean="0"/>
              <a:t>o__</a:t>
            </a:r>
            <a:r>
              <a:rPr lang="cs-CZ" sz="3600" dirty="0" err="1" smtClean="0"/>
              <a:t>ka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29016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600" dirty="0"/>
              <a:t>Napiš slovo, kterým si zdůvodníš pravopis, podle vzoru: hodně věží a doplň ž - š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Vzor: </a:t>
            </a:r>
            <a:r>
              <a:rPr lang="cs-CZ" dirty="0">
                <a:solidFill>
                  <a:srgbClr val="00B050"/>
                </a:solidFill>
              </a:rPr>
              <a:t>věž  </a:t>
            </a:r>
            <a:r>
              <a:rPr lang="cs-CZ" u="sng" dirty="0">
                <a:solidFill>
                  <a:srgbClr val="0070C0"/>
                </a:solidFill>
              </a:rPr>
              <a:t>věží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my_       </a:t>
            </a:r>
            <a:r>
              <a:rPr lang="cs-CZ" dirty="0">
                <a:solidFill>
                  <a:srgbClr val="0070C0"/>
                </a:solidFill>
              </a:rPr>
              <a:t>__________      </a:t>
            </a:r>
            <a:r>
              <a:rPr lang="cs-CZ" dirty="0" err="1">
                <a:solidFill>
                  <a:srgbClr val="00B050"/>
                </a:solidFill>
              </a:rPr>
              <a:t>mří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le</a:t>
            </a:r>
            <a:r>
              <a:rPr lang="cs-CZ" dirty="0">
                <a:solidFill>
                  <a:srgbClr val="00B050"/>
                </a:solidFill>
              </a:rPr>
              <a:t> _    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  <a:r>
              <a:rPr lang="cs-CZ" dirty="0">
                <a:solidFill>
                  <a:srgbClr val="00B050"/>
                </a:solidFill>
              </a:rPr>
              <a:t>      </a:t>
            </a:r>
            <a:r>
              <a:rPr lang="cs-CZ" dirty="0" err="1">
                <a:solidFill>
                  <a:srgbClr val="00B050"/>
                </a:solidFill>
              </a:rPr>
              <a:t>ple</a:t>
            </a:r>
            <a:r>
              <a:rPr lang="cs-CZ" dirty="0">
                <a:solidFill>
                  <a:srgbClr val="00B050"/>
                </a:solidFill>
              </a:rPr>
              <a:t> _   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kalu _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  <a:r>
              <a:rPr lang="cs-CZ" dirty="0">
                <a:solidFill>
                  <a:srgbClr val="00B050"/>
                </a:solidFill>
              </a:rPr>
              <a:t>      </a:t>
            </a:r>
            <a:r>
              <a:rPr lang="cs-CZ" dirty="0" err="1">
                <a:solidFill>
                  <a:srgbClr val="00B050"/>
                </a:solidFill>
              </a:rPr>
              <a:t>strá</a:t>
            </a:r>
            <a:r>
              <a:rPr lang="cs-CZ" dirty="0">
                <a:solidFill>
                  <a:srgbClr val="00B050"/>
                </a:solidFill>
              </a:rPr>
              <a:t> _  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bro</a:t>
            </a:r>
            <a:r>
              <a:rPr lang="cs-CZ" dirty="0">
                <a:solidFill>
                  <a:srgbClr val="00B050"/>
                </a:solidFill>
              </a:rPr>
              <a:t> _  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  <a:r>
              <a:rPr lang="cs-CZ" dirty="0">
                <a:solidFill>
                  <a:srgbClr val="00B050"/>
                </a:solidFill>
              </a:rPr>
              <a:t>     </a:t>
            </a:r>
            <a:r>
              <a:rPr lang="cs-CZ" dirty="0" err="1">
                <a:solidFill>
                  <a:srgbClr val="00B050"/>
                </a:solidFill>
              </a:rPr>
              <a:t>soutě</a:t>
            </a:r>
            <a:r>
              <a:rPr lang="cs-CZ" dirty="0">
                <a:solidFill>
                  <a:srgbClr val="00B050"/>
                </a:solidFill>
              </a:rPr>
              <a:t> _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47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obrázky a napiš slovo pod obrázek</a:t>
            </a:r>
            <a:endParaRPr lang="cs-CZ" dirty="0"/>
          </a:p>
        </p:txBody>
      </p:sp>
      <p:pic>
        <p:nvPicPr>
          <p:cNvPr id="1026" name="Picture 2" descr="C:\Users\PC-08MK\AppData\Local\Microsoft\Windows\Temporary Internet Files\Content.IE5\S7687CZ2\MC900441740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129614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08MK\AppData\Local\Microsoft\Windows\Temporary Internet Files\Content.IE5\DE4CGPLA\MP9004490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44824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08MK\AppData\Local\Microsoft\Windows\Temporary Internet Files\Content.IE5\S7687CZ2\MP9004393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129614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08MK\AppData\Local\Microsoft\Windows\Temporary Internet Files\Content.IE5\AM1I8PN9\MP9003860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72816"/>
            <a:ext cx="144016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08MK\AppData\Local\Microsoft\Windows\Temporary Internet Files\Content.IE5\S7687CZ2\MC9002326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93096"/>
            <a:ext cx="156172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-08MK\AppData\Local\Microsoft\Windows\Temporary Internet Files\Content.IE5\S7687CZ2\MP90040177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93096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-08MK\AppData\Local\Microsoft\Windows\Temporary Internet Files\Content.IE5\AM1I8PN9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817" y="4293096"/>
            <a:ext cx="1695376" cy="144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-08MK\AppData\Local\Microsoft\Windows\Temporary Internet Files\Content.IE5\K0O7W0UI\MC9004334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978" y="4293096"/>
            <a:ext cx="179070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467544" y="3933056"/>
            <a:ext cx="77768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7544" y="6453336"/>
            <a:ext cx="8064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699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Zapamatuj si pravopis těchto slov a </a:t>
            </a:r>
            <a:r>
              <a:rPr lang="cs-CZ" dirty="0" err="1" smtClean="0"/>
              <a:t>dopň</a:t>
            </a:r>
            <a:r>
              <a:rPr lang="cs-CZ" dirty="0" smtClean="0"/>
              <a:t> ž nebo š do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AŽ, UŽ, JIŽ, NEŽ, KDYŽ, TOTIŽ </a:t>
            </a:r>
          </a:p>
          <a:p>
            <a:pPr marL="0" indent="0">
              <a:buNone/>
            </a:pPr>
            <a:r>
              <a:rPr lang="cs-CZ" sz="4000" dirty="0" smtClean="0"/>
              <a:t>Dřív ne__ půjdeš ven, </a:t>
            </a:r>
            <a:r>
              <a:rPr lang="cs-CZ" sz="4000" dirty="0" err="1" smtClean="0"/>
              <a:t>ulo</a:t>
            </a:r>
            <a:r>
              <a:rPr lang="cs-CZ" sz="4000" dirty="0" smtClean="0"/>
              <a:t>__ si věci. A__ půjdeš od kamarádky, vezmi si tu </a:t>
            </a:r>
            <a:r>
              <a:rPr lang="cs-CZ" sz="4000" dirty="0" err="1" smtClean="0"/>
              <a:t>kní</a:t>
            </a:r>
            <a:r>
              <a:rPr lang="cs-CZ" sz="4000" dirty="0" smtClean="0"/>
              <a:t>__ku. U__ máš namalovanou </a:t>
            </a:r>
            <a:r>
              <a:rPr lang="cs-CZ" sz="4000" dirty="0" err="1" smtClean="0"/>
              <a:t>hru__ku</a:t>
            </a:r>
            <a:r>
              <a:rPr lang="cs-CZ" sz="4000" dirty="0" smtClean="0"/>
              <a:t>? Kdy__ půjdeš na </a:t>
            </a:r>
            <a:r>
              <a:rPr lang="cs-CZ" sz="4000" dirty="0" err="1" smtClean="0"/>
              <a:t>soutě</a:t>
            </a:r>
            <a:r>
              <a:rPr lang="cs-CZ" sz="4000" dirty="0" smtClean="0"/>
              <a:t>__, vezmi mě s sebou. Lubo__ půjde taky, dostal </a:t>
            </a:r>
            <a:r>
              <a:rPr lang="cs-CZ" sz="4000" dirty="0" err="1" smtClean="0"/>
              <a:t>toti</a:t>
            </a:r>
            <a:r>
              <a:rPr lang="cs-CZ" sz="4000" dirty="0" smtClean="0"/>
              <a:t>__ novou </a:t>
            </a:r>
            <a:r>
              <a:rPr lang="cs-CZ" sz="4000" dirty="0" err="1" smtClean="0"/>
              <a:t>kolobě</a:t>
            </a:r>
            <a:r>
              <a:rPr lang="cs-CZ" sz="4000" dirty="0" smtClean="0"/>
              <a:t>__ku.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78474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/>
              <a:t>BOREJOVÁ, Stanislava. </a:t>
            </a:r>
            <a:r>
              <a:rPr lang="cs-CZ" sz="1800" i="1" dirty="0"/>
              <a:t>Český jazyk pro 5. ročník zvláštní školy</a:t>
            </a:r>
            <a:r>
              <a:rPr lang="cs-CZ" sz="1800" dirty="0"/>
              <a:t>. 1. Praha : SEPTIMA, 1995. Jak vyslovujeme a píšeme souhlásky uvnitř a na konci slova?, s. </a:t>
            </a:r>
            <a:r>
              <a:rPr lang="cs-CZ" sz="1800" dirty="0" smtClean="0"/>
              <a:t>36.</a:t>
            </a:r>
            <a:endParaRPr lang="cs-CZ" sz="18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800" dirty="0"/>
              <a:t>Obrázky: klipart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11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365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Napiš slovo, kterým si zdůvodníš pravopis, podle vzoru: hodně košů a doplň ž - š</vt:lpstr>
      <vt:lpstr>Spoj čarou dvojice , které k sobě patří, doplň ž nebo š, řekni si hodně……….</vt:lpstr>
      <vt:lpstr>Napiš slovo, kterým si zdůvodníš pravopis, podle vzoru: hodně věží a doplň ž - š</vt:lpstr>
      <vt:lpstr>Pojmenuj obrázky a napiš slovo pod obrázek</vt:lpstr>
      <vt:lpstr>Zapamatuj si pravopis těchto slov a dopň ž nebo š do textu: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13</cp:revision>
  <dcterms:created xsi:type="dcterms:W3CDTF">2011-11-27T18:38:44Z</dcterms:created>
  <dcterms:modified xsi:type="dcterms:W3CDTF">2013-06-01T16:06:35Z</dcterms:modified>
</cp:coreProperties>
</file>