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VY_12_Český jazyk_15, Vyjmenovaná slova po l, </a:t>
          </a:r>
          <a:r>
            <a:rPr lang="cs-CZ" sz="2000" baseline="0" dirty="0" smtClean="0"/>
            <a:t>ZŠ praktická, 5.r.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Ivana Klaudová</a:t>
          </a:r>
          <a:endParaRPr lang="cs-CZ" sz="2000" dirty="0" smtClean="0"/>
        </a:p>
        <a:p>
          <a:pPr algn="l" rtl="0"/>
          <a:r>
            <a:rPr lang="cs-CZ" sz="2000" dirty="0" smtClean="0"/>
            <a:t>VYTVOŘENO: 24. 4. 2012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2C531D-0115-475E-A08D-EF33057BD17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DBC0EE-4A10-4240-A21A-76A6E8D870C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4B06AF45-4103-4440-ABE7-40582892DF99}" type="presOf" srcId="{4C35D32F-0EAB-4CD7-82EE-45574DC2A586}" destId="{AC9C00B9-F668-4AAA-97D2-E8633C1E44F4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1A70B5-CACE-49BE-816F-9B67410227B4}" type="presOf" srcId="{B651F6E3-6281-48DB-9319-2AEAFDAE7572}" destId="{6BB5E863-4638-4E1D-BFDE-399D028AC4ED}" srcOrd="1" destOrd="0" presId="urn:microsoft.com/office/officeart/2005/8/layout/target3"/>
    <dgm:cxn modelId="{A9F21797-4B16-4C2E-B99B-149A4B732025}" type="presOf" srcId="{4C35D32F-0EAB-4CD7-82EE-45574DC2A586}" destId="{CBEFF46D-857D-4AE4-927D-763B0BE912C8}" srcOrd="1" destOrd="0" presId="urn:microsoft.com/office/officeart/2005/8/layout/target3"/>
    <dgm:cxn modelId="{1CEDA228-CAE1-4460-8B13-020DF18934D1}" type="presOf" srcId="{B651F6E3-6281-48DB-9319-2AEAFDAE7572}" destId="{619D679B-A015-4ECF-8348-D1034C574F40}" srcOrd="0" destOrd="0" presId="urn:microsoft.com/office/officeart/2005/8/layout/target3"/>
    <dgm:cxn modelId="{2ECE23B2-3B64-433C-AD6D-97532381F66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264623B-0ADC-44DA-91FC-F0F0C9108D1F}" type="presOf" srcId="{757F3AB3-0718-4624-B441-E567A8F0AB56}" destId="{333A1088-737F-45CB-B68E-254E46348037}" srcOrd="0" destOrd="0" presId="urn:microsoft.com/office/officeart/2005/8/layout/target3"/>
    <dgm:cxn modelId="{E157ECCE-6AF4-4355-A6CF-10676ECA96DD}" type="presOf" srcId="{D1B46980-6531-4606-95E6-44980827E919}" destId="{2BE915AB-18AA-4053-B92C-3BFC9ED204BB}" srcOrd="1" destOrd="0" presId="urn:microsoft.com/office/officeart/2005/8/layout/target3"/>
    <dgm:cxn modelId="{6F178088-C2FA-4525-947B-E565357F49A4}" type="presParOf" srcId="{333A1088-737F-45CB-B68E-254E46348037}" destId="{F5ABB229-8D3B-4694-996A-96F23CF14429}" srcOrd="0" destOrd="0" presId="urn:microsoft.com/office/officeart/2005/8/layout/target3"/>
    <dgm:cxn modelId="{03A5FFA4-5AA3-4D2D-9150-FB20A7DB8BB1}" type="presParOf" srcId="{333A1088-737F-45CB-B68E-254E46348037}" destId="{F41139FD-01EE-4571-8B17-4FB00FC51163}" srcOrd="1" destOrd="0" presId="urn:microsoft.com/office/officeart/2005/8/layout/target3"/>
    <dgm:cxn modelId="{3659527B-C905-45CF-AC25-8ED7A92F3E72}" type="presParOf" srcId="{333A1088-737F-45CB-B68E-254E46348037}" destId="{D005CE8C-CC26-4C3E-AC11-E15060ECD759}" srcOrd="2" destOrd="0" presId="urn:microsoft.com/office/officeart/2005/8/layout/target3"/>
    <dgm:cxn modelId="{8914C155-BA3F-4B87-9E92-0E064EB8FCC1}" type="presParOf" srcId="{333A1088-737F-45CB-B68E-254E46348037}" destId="{2C702D82-9B77-49B7-9568-BB8EB47C3372}" srcOrd="3" destOrd="0" presId="urn:microsoft.com/office/officeart/2005/8/layout/target3"/>
    <dgm:cxn modelId="{53F912B8-1747-43A4-A7D6-E5C66CE2FBDE}" type="presParOf" srcId="{333A1088-737F-45CB-B68E-254E46348037}" destId="{A52A0455-90FF-4808-ABD0-F02540D31D5A}" srcOrd="4" destOrd="0" presId="urn:microsoft.com/office/officeart/2005/8/layout/target3"/>
    <dgm:cxn modelId="{47F67D89-11E7-49B5-AC31-561F622CBC15}" type="presParOf" srcId="{333A1088-737F-45CB-B68E-254E46348037}" destId="{6140AFEC-043D-4C43-A2F9-D0F5331DF3A3}" srcOrd="5" destOrd="0" presId="urn:microsoft.com/office/officeart/2005/8/layout/target3"/>
    <dgm:cxn modelId="{BB27E3AA-7345-4139-B5DF-983E9CA0F36C}" type="presParOf" srcId="{333A1088-737F-45CB-B68E-254E46348037}" destId="{9358AC05-5D7D-4327-9F80-1AD486AEA664}" srcOrd="6" destOrd="0" presId="urn:microsoft.com/office/officeart/2005/8/layout/target3"/>
    <dgm:cxn modelId="{D66B4DC5-79DA-4961-8041-D9ED38F9ACC4}" type="presParOf" srcId="{333A1088-737F-45CB-B68E-254E46348037}" destId="{313FC574-E1CD-4FB4-B054-0B805CE0447D}" srcOrd="7" destOrd="0" presId="urn:microsoft.com/office/officeart/2005/8/layout/target3"/>
    <dgm:cxn modelId="{C2A8D970-ECA6-4AC9-AA05-DFEACD51B360}" type="presParOf" srcId="{333A1088-737F-45CB-B68E-254E46348037}" destId="{619D679B-A015-4ECF-8348-D1034C574F40}" srcOrd="8" destOrd="0" presId="urn:microsoft.com/office/officeart/2005/8/layout/target3"/>
    <dgm:cxn modelId="{11F4ECC6-3C76-4700-856C-905E832DB028}" type="presParOf" srcId="{333A1088-737F-45CB-B68E-254E46348037}" destId="{77B29215-00AC-40E1-8D9F-B9D0111E4321}" srcOrd="9" destOrd="0" presId="urn:microsoft.com/office/officeart/2005/8/layout/target3"/>
    <dgm:cxn modelId="{1ADE6761-2CFC-4DEB-9444-7FCB799B3B1B}" type="presParOf" srcId="{333A1088-737F-45CB-B68E-254E46348037}" destId="{E6BA7DEB-EE5F-4567-99F1-72BA04B66344}" srcOrd="10" destOrd="0" presId="urn:microsoft.com/office/officeart/2005/8/layout/target3"/>
    <dgm:cxn modelId="{5A118D70-7E35-4CB5-857F-D6162382DC35}" type="presParOf" srcId="{333A1088-737F-45CB-B68E-254E46348037}" destId="{AC9C00B9-F668-4AAA-97D2-E8633C1E44F4}" srcOrd="11" destOrd="0" presId="urn:microsoft.com/office/officeart/2005/8/layout/target3"/>
    <dgm:cxn modelId="{B477B02F-8263-4E74-8D77-7725D29E9BD5}" type="presParOf" srcId="{333A1088-737F-45CB-B68E-254E46348037}" destId="{AED2198E-93D5-4001-81B4-73124B309672}" srcOrd="12" destOrd="0" presId="urn:microsoft.com/office/officeart/2005/8/layout/target3"/>
    <dgm:cxn modelId="{CFDD9017-AA7E-4085-8D6D-1ADE4D692257}" type="presParOf" srcId="{333A1088-737F-45CB-B68E-254E46348037}" destId="{2BE915AB-18AA-4053-B92C-3BFC9ED204BB}" srcOrd="13" destOrd="0" presId="urn:microsoft.com/office/officeart/2005/8/layout/target3"/>
    <dgm:cxn modelId="{E60C44BA-C77D-4314-95E5-46E7C46ED9B2}" type="presParOf" srcId="{333A1088-737F-45CB-B68E-254E46348037}" destId="{6BB5E863-4638-4E1D-BFDE-399D028AC4ED}" srcOrd="14" destOrd="0" presId="urn:microsoft.com/office/officeart/2005/8/layout/target3"/>
    <dgm:cxn modelId="{C91A7428-C213-4F1E-8700-F013B686A6C3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Ivana Klaudová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24. 4. 2012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VY_12_Český jazyk_15, Vyjmenovaná slova po l, </a:t>
          </a:r>
          <a:r>
            <a:rPr lang="cs-CZ" sz="2000" kern="1200" baseline="0" dirty="0" smtClean="0"/>
            <a:t>ZŠ praktická, 5.r. 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804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169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384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892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509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45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40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183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87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952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412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1EBB91-62FD-404C-80D0-E5CC796BED0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C34A6-2278-4EB8-98C5-5DB6E48DC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5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1787206"/>
              </p:ext>
            </p:extLst>
          </p:nvPr>
        </p:nvGraphicFramePr>
        <p:xfrm>
          <a:off x="685800" y="98871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82381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60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Procvičování pravopisu po  </a:t>
            </a:r>
            <a:r>
              <a:rPr lang="cs-CZ" dirty="0" smtClean="0"/>
              <a:t>l </a:t>
            </a:r>
            <a:r>
              <a:rPr lang="cs-CZ" dirty="0"/>
              <a:t>a vyjmenovaných slov po </a:t>
            </a:r>
            <a:r>
              <a:rPr lang="cs-CZ" dirty="0" smtClean="0"/>
              <a:t>l.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Tvoření slov příbuzných. Skládání slov ze </a:t>
            </a:r>
            <a:r>
              <a:rPr lang="cs-CZ" dirty="0" smtClean="0"/>
              <a:t>slabik a vět ze slov.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Vysvětlení rozdílu mezi slovy </a:t>
            </a:r>
            <a:r>
              <a:rPr lang="cs-CZ" dirty="0" smtClean="0"/>
              <a:t>lyže </a:t>
            </a:r>
            <a:r>
              <a:rPr lang="cs-CZ" dirty="0"/>
              <a:t>a </a:t>
            </a:r>
            <a:r>
              <a:rPr lang="cs-CZ" dirty="0" smtClean="0"/>
              <a:t>líže.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Při pilotáži bylo procvičeno psaní i, y po </a:t>
            </a:r>
            <a:r>
              <a:rPr lang="cs-CZ" dirty="0" smtClean="0"/>
              <a:t>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 na závěr byl </a:t>
            </a:r>
            <a:r>
              <a:rPr lang="cs-CZ"/>
              <a:t>využit </a:t>
            </a:r>
            <a:r>
              <a:rPr lang="cs-CZ" smtClean="0"/>
              <a:t>předposlední </a:t>
            </a:r>
            <a:r>
              <a:rPr lang="cs-CZ" dirty="0" err="1"/>
              <a:t>slide</a:t>
            </a:r>
            <a:r>
              <a:rPr lang="cs-CZ" dirty="0"/>
              <a:t> jako pracovní list, kde žáci samostatně doplňovali i nebo y do slov.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19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Přečti a vysvětli význam vyjmenovaných slov po 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SLYŠET          MLÝN           BLÝSKAT SE   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POLYKAT       PLYNOUT     PLÝTVAT   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VZLYKAT      LYSÝ        LÝTKO      LÝKO  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LYŽE            PELYNĚK        PLYŠ</a:t>
            </a:r>
            <a:endParaRPr lang="cs-CZ" sz="4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4820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do vět slova příbuzná z řádku pod čarou, která složíš ze slabik.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Najednou se ____________. Uši máme, abychom dobře ___________. Strýc býval __________. Poranil jsem si __________ sval. V zimě pojedu na ____________ zájezd. Had _________ celou žábu. Stromy ničí nebezpečný ___________. Dostal jsem _________ hračku.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_______________________________________</a:t>
            </a:r>
          </a:p>
          <a:p>
            <a:pPr marL="0" indent="0">
              <a:buNone/>
            </a:pPr>
            <a:r>
              <a:rPr lang="cs-CZ" sz="2800" dirty="0" err="1">
                <a:solidFill>
                  <a:srgbClr val="002060"/>
                </a:solidFill>
              </a:rPr>
              <a:t>k</a:t>
            </a:r>
            <a:r>
              <a:rPr lang="cs-CZ" sz="2800" dirty="0" err="1" smtClean="0">
                <a:solidFill>
                  <a:srgbClr val="002060"/>
                </a:solidFill>
              </a:rPr>
              <a:t>o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lýt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vý</a:t>
            </a:r>
            <a:r>
              <a:rPr lang="cs-CZ" sz="2800" dirty="0" smtClean="0">
                <a:solidFill>
                  <a:srgbClr val="002060"/>
                </a:solidFill>
              </a:rPr>
              <a:t>, </a:t>
            </a:r>
            <a:r>
              <a:rPr lang="cs-CZ" sz="2800" dirty="0" err="1" smtClean="0">
                <a:solidFill>
                  <a:srgbClr val="002060"/>
                </a:solidFill>
              </a:rPr>
              <a:t>ko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lý</a:t>
            </a:r>
            <a:r>
              <a:rPr lang="cs-CZ" sz="2800" dirty="0" smtClean="0">
                <a:solidFill>
                  <a:srgbClr val="002060"/>
                </a:solidFill>
              </a:rPr>
              <a:t> žrout, </a:t>
            </a:r>
            <a:r>
              <a:rPr lang="cs-CZ" sz="2800" dirty="0" err="1" smtClean="0">
                <a:solidFill>
                  <a:srgbClr val="002060"/>
                </a:solidFill>
              </a:rPr>
              <a:t>blýsk</a:t>
            </a:r>
            <a:r>
              <a:rPr lang="cs-CZ" sz="2800" dirty="0" smtClean="0">
                <a:solidFill>
                  <a:srgbClr val="002060"/>
                </a:solidFill>
              </a:rPr>
              <a:t> za </a:t>
            </a:r>
            <a:r>
              <a:rPr lang="cs-CZ" sz="2800" dirty="0" err="1" smtClean="0">
                <a:solidFill>
                  <a:srgbClr val="002060"/>
                </a:solidFill>
              </a:rPr>
              <a:t>lo</a:t>
            </a:r>
            <a:r>
              <a:rPr lang="cs-CZ" sz="2800" dirty="0" smtClean="0">
                <a:solidFill>
                  <a:srgbClr val="002060"/>
                </a:solidFill>
              </a:rPr>
              <a:t>, </a:t>
            </a:r>
            <a:r>
              <a:rPr lang="cs-CZ" sz="2800" dirty="0" err="1" smtClean="0">
                <a:solidFill>
                  <a:srgbClr val="002060"/>
                </a:solidFill>
              </a:rPr>
              <a:t>ly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ká</a:t>
            </a:r>
            <a:r>
              <a:rPr lang="cs-CZ" sz="2800" dirty="0" smtClean="0">
                <a:solidFill>
                  <a:srgbClr val="002060"/>
                </a:solidFill>
              </a:rPr>
              <a:t> po, </a:t>
            </a:r>
            <a:r>
              <a:rPr lang="cs-CZ" sz="2800" dirty="0" err="1" smtClean="0">
                <a:solidFill>
                  <a:srgbClr val="002060"/>
                </a:solidFill>
              </a:rPr>
              <a:t>vou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ply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šo</a:t>
            </a:r>
            <a:r>
              <a:rPr lang="cs-CZ" sz="2800" dirty="0" smtClean="0">
                <a:solidFill>
                  <a:srgbClr val="002060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2800" dirty="0" err="1">
                <a:solidFill>
                  <a:srgbClr val="002060"/>
                </a:solidFill>
              </a:rPr>
              <a:t>l</a:t>
            </a:r>
            <a:r>
              <a:rPr lang="cs-CZ" sz="2800" dirty="0" err="1" smtClean="0">
                <a:solidFill>
                  <a:srgbClr val="002060"/>
                </a:solidFill>
              </a:rPr>
              <a:t>y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ský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žař</a:t>
            </a:r>
            <a:r>
              <a:rPr lang="cs-CZ" sz="2800" dirty="0" smtClean="0">
                <a:solidFill>
                  <a:srgbClr val="002060"/>
                </a:solidFill>
              </a:rPr>
              <a:t>, </a:t>
            </a:r>
            <a:r>
              <a:rPr lang="cs-CZ" sz="2800" dirty="0" err="1" smtClean="0">
                <a:solidFill>
                  <a:srgbClr val="002060"/>
                </a:solidFill>
              </a:rPr>
              <a:t>li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sly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še</a:t>
            </a:r>
            <a:r>
              <a:rPr lang="cs-CZ" sz="2800" dirty="0" smtClean="0">
                <a:solidFill>
                  <a:srgbClr val="002060"/>
                </a:solidFill>
              </a:rPr>
              <a:t>, </a:t>
            </a:r>
            <a:r>
              <a:rPr lang="cs-CZ" sz="2800" dirty="0" err="1" smtClean="0">
                <a:solidFill>
                  <a:srgbClr val="002060"/>
                </a:solidFill>
              </a:rPr>
              <a:t>ná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mly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řem</a:t>
            </a:r>
            <a:r>
              <a:rPr lang="cs-CZ" sz="2800" smtClean="0">
                <a:solidFill>
                  <a:srgbClr val="002060"/>
                </a:solidFill>
              </a:rPr>
              <a:t>,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58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Vysvětli význam slov a utvoř věty s těmito slovy.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POZOR!</a:t>
            </a:r>
          </a:p>
          <a:p>
            <a:pPr marL="0" indent="0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/>
              <a:t>                     lysá (hlava)   </a:t>
            </a:r>
            <a:r>
              <a:rPr lang="cs-CZ" sz="4000" dirty="0" smtClean="0">
                <a:solidFill>
                  <a:srgbClr val="00B050"/>
                </a:solidFill>
              </a:rPr>
              <a:t>X</a:t>
            </a:r>
            <a:r>
              <a:rPr lang="cs-CZ" sz="4000" dirty="0" smtClean="0"/>
              <a:t>   lísá se (kočka)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blýská se (třpytí se)   </a:t>
            </a:r>
            <a:r>
              <a:rPr lang="cs-CZ" sz="4000" dirty="0" smtClean="0">
                <a:solidFill>
                  <a:srgbClr val="00B050"/>
                </a:solidFill>
              </a:rPr>
              <a:t>X  </a:t>
            </a:r>
            <a:r>
              <a:rPr lang="cs-CZ" sz="4000" dirty="0" smtClean="0"/>
              <a:t> blízká (je blizoučko)</a:t>
            </a:r>
          </a:p>
          <a:p>
            <a:pPr marL="0" indent="0">
              <a:buNone/>
            </a:pP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     mlynář   </a:t>
            </a:r>
            <a:r>
              <a:rPr lang="cs-CZ" sz="4000" dirty="0" smtClean="0">
                <a:solidFill>
                  <a:srgbClr val="00B050"/>
                </a:solidFill>
              </a:rPr>
              <a:t>X</a:t>
            </a:r>
            <a:r>
              <a:rPr lang="cs-CZ" sz="4000" dirty="0" smtClean="0"/>
              <a:t>   mlít (obilí)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lyže (sportovní náčiní)   </a:t>
            </a:r>
            <a:r>
              <a:rPr lang="cs-CZ" sz="4000" dirty="0" smtClean="0">
                <a:solidFill>
                  <a:srgbClr val="00B050"/>
                </a:solidFill>
              </a:rPr>
              <a:t>X</a:t>
            </a:r>
            <a:r>
              <a:rPr lang="cs-CZ" sz="4000" dirty="0" smtClean="0"/>
              <a:t>   líže (zmrzlinu)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169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Nyní si tato slova procvič ve větách a doplň správně i, í nebo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dálce se </a:t>
            </a:r>
            <a:r>
              <a:rPr lang="cs-CZ" dirty="0" err="1" smtClean="0"/>
              <a:t>zabl</a:t>
            </a:r>
            <a:r>
              <a:rPr lang="cs-CZ" dirty="0" smtClean="0"/>
              <a:t>___sklo. Prohlíželi jsme starý </a:t>
            </a:r>
            <a:r>
              <a:rPr lang="cs-CZ" dirty="0" err="1" smtClean="0"/>
              <a:t>ml___n</a:t>
            </a:r>
            <a:r>
              <a:rPr lang="cs-CZ" dirty="0" smtClean="0"/>
              <a:t>, kam lidé nosili </a:t>
            </a:r>
            <a:r>
              <a:rPr lang="cs-CZ" dirty="0" err="1" smtClean="0"/>
              <a:t>ml___t</a:t>
            </a:r>
            <a:r>
              <a:rPr lang="cs-CZ" dirty="0" smtClean="0"/>
              <a:t> obilí. Člověk bez vlasů je l___</a:t>
            </a:r>
            <a:r>
              <a:rPr lang="cs-CZ" dirty="0" err="1" smtClean="0"/>
              <a:t>sý</a:t>
            </a:r>
            <a:r>
              <a:rPr lang="cs-CZ" dirty="0" smtClean="0"/>
              <a:t>. Vesnice, kterou hledáme, je už </a:t>
            </a:r>
            <a:r>
              <a:rPr lang="cs-CZ" dirty="0" err="1" smtClean="0"/>
              <a:t>bl</a:t>
            </a:r>
            <a:r>
              <a:rPr lang="cs-CZ" dirty="0" smtClean="0"/>
              <a:t>___</a:t>
            </a:r>
            <a:r>
              <a:rPr lang="cs-CZ" dirty="0" err="1" smtClean="0"/>
              <a:t>zko</a:t>
            </a:r>
            <a:r>
              <a:rPr lang="cs-CZ" dirty="0" smtClean="0"/>
              <a:t>. Naše kočka se k nám ráda l___</a:t>
            </a:r>
            <a:r>
              <a:rPr lang="cs-CZ" dirty="0" err="1" smtClean="0"/>
              <a:t>sá</a:t>
            </a:r>
            <a:r>
              <a:rPr lang="cs-CZ" dirty="0" smtClean="0"/>
              <a:t>. Mám ráda </a:t>
            </a:r>
            <a:r>
              <a:rPr lang="cs-CZ" dirty="0" err="1" smtClean="0"/>
              <a:t>bl</a:t>
            </a:r>
            <a:r>
              <a:rPr lang="cs-CZ" dirty="0" smtClean="0"/>
              <a:t>___</a:t>
            </a:r>
            <a:r>
              <a:rPr lang="cs-CZ" dirty="0" err="1" smtClean="0"/>
              <a:t>skavé</a:t>
            </a:r>
            <a:r>
              <a:rPr lang="cs-CZ" dirty="0" smtClean="0"/>
              <a:t> předměty. Liduška ráda </a:t>
            </a:r>
            <a:r>
              <a:rPr lang="cs-CZ" dirty="0" err="1" smtClean="0"/>
              <a:t>l___že</a:t>
            </a:r>
            <a:r>
              <a:rPr lang="cs-CZ" dirty="0" smtClean="0"/>
              <a:t> med. Maminka nyní bude </a:t>
            </a:r>
            <a:r>
              <a:rPr lang="cs-CZ" dirty="0" err="1" smtClean="0"/>
              <a:t>ml___t</a:t>
            </a:r>
            <a:r>
              <a:rPr lang="cs-CZ" dirty="0" smtClean="0"/>
              <a:t> kávu na ml___</a:t>
            </a:r>
            <a:r>
              <a:rPr lang="cs-CZ" dirty="0" err="1" smtClean="0"/>
              <a:t>nku</a:t>
            </a:r>
            <a:r>
              <a:rPr lang="cs-CZ" dirty="0" smtClean="0"/>
              <a:t>. Dostal jsem nové </a:t>
            </a:r>
            <a:r>
              <a:rPr lang="cs-CZ" dirty="0" err="1" smtClean="0"/>
              <a:t>l___že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565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Utvoř ze slov věty. Každá věta má jinou barvu, slova ve větě mají stejnou barvu.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916832"/>
            <a:ext cx="115212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72158" y="3804792"/>
            <a:ext cx="115212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ýtko.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40674" y="4221591"/>
            <a:ext cx="115212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Radek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61436" y="4797152"/>
            <a:ext cx="115212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poranil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4950767"/>
            <a:ext cx="1152128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trávě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25993" y="4221591"/>
            <a:ext cx="1152128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43128" y="5407967"/>
            <a:ext cx="1152128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červenají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61436" y="2343137"/>
            <a:ext cx="1152128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ahody.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175407" y="3199237"/>
            <a:ext cx="1152128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658972" y="5589240"/>
            <a:ext cx="115212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380312" y="5148776"/>
            <a:ext cx="115212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99343" y="1931546"/>
            <a:ext cx="115212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tašku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78183" y="3199237"/>
            <a:ext cx="115212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ýka.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11560" y="2849991"/>
            <a:ext cx="115212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164288" y="2621391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yžařů.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75647" y="5589240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mnoho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769065" y="3383391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bylo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871592" y="4797152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mlýna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143128" y="1935591"/>
            <a:ext cx="1152128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634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a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/>
              <a:t>Texty:</a:t>
            </a:r>
            <a:br>
              <a:rPr lang="cs-CZ" sz="2800" dirty="0"/>
            </a:br>
            <a:r>
              <a:rPr lang="cs-CZ" sz="2800" dirty="0"/>
              <a:t>1</a:t>
            </a:r>
            <a:r>
              <a:rPr lang="cs-CZ" sz="2800" dirty="0" smtClean="0"/>
              <a:t>. KUCHAŘOVÁ, JARMILA. </a:t>
            </a:r>
            <a:r>
              <a:rPr lang="cs-CZ" sz="2800" i="1" dirty="0" smtClean="0"/>
              <a:t>Příklady pro samostatnou práci žáků při odstraňování vývojových poruch učení ve 3. ročníku</a:t>
            </a:r>
            <a:r>
              <a:rPr lang="cs-CZ" sz="2800" dirty="0" smtClean="0"/>
              <a:t>. OSTRAVA</a:t>
            </a:r>
            <a:r>
              <a:rPr lang="cs-CZ" sz="2800" dirty="0"/>
              <a:t> </a:t>
            </a:r>
            <a:r>
              <a:rPr lang="cs-CZ" sz="2800"/>
              <a:t>: </a:t>
            </a:r>
            <a:r>
              <a:rPr lang="cs-CZ" sz="2800" smtClean="0"/>
              <a:t>GRAFIE, </a:t>
            </a:r>
            <a:r>
              <a:rPr lang="cs-CZ" sz="2800" dirty="0"/>
              <a:t>1997. </a:t>
            </a:r>
          </a:p>
          <a:p>
            <a:pPr marL="0" indent="0">
              <a:buNone/>
            </a:pPr>
            <a:r>
              <a:rPr lang="cs-CZ" sz="2800" dirty="0" smtClean="0"/>
              <a:t>2</a:t>
            </a:r>
            <a:r>
              <a:rPr lang="cs-CZ" sz="2800" dirty="0"/>
              <a:t>.  </a:t>
            </a:r>
            <a:r>
              <a:rPr lang="cs-CZ" sz="2800" dirty="0" smtClean="0"/>
              <a:t>BLUMENTRITTOVÁ</a:t>
            </a:r>
            <a:r>
              <a:rPr lang="cs-CZ" sz="2800" dirty="0"/>
              <a:t>, </a:t>
            </a:r>
            <a:r>
              <a:rPr lang="cs-CZ" sz="2800" dirty="0" smtClean="0"/>
              <a:t>VLASTA,BUKÁČKOVÁ, JAROSLAVA. </a:t>
            </a:r>
            <a:r>
              <a:rPr lang="cs-CZ" sz="2800" i="1" dirty="0"/>
              <a:t>Český jazyk </a:t>
            </a:r>
            <a:r>
              <a:rPr lang="cs-CZ" sz="2800" i="1" dirty="0" smtClean="0"/>
              <a:t>zábavně 3. </a:t>
            </a:r>
            <a:r>
              <a:rPr lang="cs-CZ" sz="2800" i="1" dirty="0"/>
              <a:t>ročník </a:t>
            </a:r>
            <a:r>
              <a:rPr lang="cs-CZ" sz="2800" dirty="0" smtClean="0"/>
              <a:t>. BLUG, 1999. 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841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425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Přečti a vysvětli význam vyjmenovaných slov po l</vt:lpstr>
      <vt:lpstr>Doplň do vět slova příbuzná z řádku pod čarou, která složíš ze slabik.</vt:lpstr>
      <vt:lpstr>Vysvětli význam slov a utvoř věty s těmito slovy.</vt:lpstr>
      <vt:lpstr>Nyní si tato slova procvič ve větách a doplň správně i, í nebo y, ý</vt:lpstr>
      <vt:lpstr>Utvoř ze slov věty. Každá věta má jinou barvu, slova ve větě mají stejnou barvu.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10</cp:revision>
  <dcterms:created xsi:type="dcterms:W3CDTF">2012-07-09T13:13:52Z</dcterms:created>
  <dcterms:modified xsi:type="dcterms:W3CDTF">2013-06-01T16:28:31Z</dcterms:modified>
</cp:coreProperties>
</file>