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24"/>
  </p:notesMasterIdLst>
  <p:sldIdLst>
    <p:sldId id="257" r:id="rId3"/>
    <p:sldId id="258" r:id="rId4"/>
    <p:sldId id="259" r:id="rId5"/>
    <p:sldId id="260" r:id="rId6"/>
    <p:sldId id="271" r:id="rId7"/>
    <p:sldId id="276" r:id="rId8"/>
    <p:sldId id="277" r:id="rId9"/>
    <p:sldId id="278" r:id="rId10"/>
    <p:sldId id="279" r:id="rId11"/>
    <p:sldId id="280" r:id="rId12"/>
    <p:sldId id="272" r:id="rId13"/>
    <p:sldId id="273" r:id="rId14"/>
    <p:sldId id="274" r:id="rId15"/>
    <p:sldId id="275" r:id="rId16"/>
    <p:sldId id="281" r:id="rId17"/>
    <p:sldId id="282" r:id="rId18"/>
    <p:sldId id="286" r:id="rId19"/>
    <p:sldId id="285" r:id="rId20"/>
    <p:sldId id="287" r:id="rId21"/>
    <p:sldId id="283" r:id="rId22"/>
    <p:sldId id="270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 showGuides="1">
      <p:cViewPr>
        <p:scale>
          <a:sx n="70" d="100"/>
          <a:sy n="70" d="100"/>
        </p:scale>
        <p:origin x="-150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CCDA03-BCBD-4053-A319-3B74F30C928A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820309-94DE-4843-9A68-6C692010A4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820309-94DE-4843-9A68-6C692010A408}" type="slidenum">
              <a:rPr lang="cs-CZ" smtClean="0"/>
              <a:pPr/>
              <a:t>20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AABCCD-94DC-47EA-A07E-693FD3EF26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C7BC1C-E401-432A-A16C-16FEAE4182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1DCD01-8ECA-45F5-9D0C-B63981A4AD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35163"/>
            <a:ext cx="4038600" cy="438943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35163"/>
            <a:ext cx="4038600" cy="438943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78124F-F482-483E-BD57-76CCFDB9E3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DD3191-744C-4FB2-BD42-7BE491382F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4640BD-0997-4B65-903F-C7E55A86AD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828B29-0A5D-45DB-9526-093DCC197D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B132A3-848E-4711-9375-6E89F44F46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F6DB50-9BFC-48AE-A86C-03D6B33906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898F3F-942C-4CDB-8343-18D73BDFBE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704850"/>
            <a:ext cx="2057400" cy="561975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704850"/>
            <a:ext cx="6019800" cy="561975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8A0EDC-2825-4B6F-AB7A-6F5882A118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9EA5AE-39B5-4214-96F3-CF56103A96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853950-512D-40DF-BA30-65070EF3EA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7E2A9C-0D0C-400F-B95E-E5CFFF1EF3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35163"/>
            <a:ext cx="4038600" cy="438943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35163"/>
            <a:ext cx="4038600" cy="438943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1DFD34-1F75-4AB8-9C78-BE3D1B1B42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C80BE8-7AC4-41B1-A71A-ED99D9569F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206F34-C017-4BDA-AD4B-CD4382918E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71724B-377C-4CC8-9888-56FB0B2282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3C8043-3607-4B1A-A57D-41F444C8C3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DF3E58-37EE-403A-BE8A-D4094307D9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C17016-7946-43CE-9B64-72FF9D040E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704850"/>
            <a:ext cx="2057400" cy="561975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704850"/>
            <a:ext cx="6019800" cy="561975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CBBEF3-F1FE-4934-88A3-D4372EA497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grpSp>
        <p:nvGrpSpPr>
          <p:cNvPr id="2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</p:grpSp>
      <p:sp>
        <p:nvSpPr>
          <p:cNvPr id="1029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30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2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" name="Zástupný symbol pro zápatí 18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26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B0C61C6-912D-4F4B-A856-E99DD7DA4D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pull dir="ru"/>
  </p:transition>
  <p:txStyles>
    <p:titleStyle>
      <a:lvl1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rgbClr val="EB641B"/>
        </a:buClr>
        <a:buSzPct val="95000"/>
        <a:buFont typeface="Wingdings 2" pitchFamily="18" charset="2"/>
        <a:buChar char=""/>
        <a:defRPr sz="26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>
          <a:solidFill>
            <a:schemeClr val="tx1"/>
          </a:solidFill>
          <a:latin typeface="+mn-lt"/>
        </a:defRPr>
      </a:lvl2pPr>
      <a:lvl3pPr marL="914400" indent="-2460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>
          <a:solidFill>
            <a:schemeClr val="tx1"/>
          </a:solidFill>
          <a:latin typeface="+mn-lt"/>
        </a:defRPr>
      </a:lvl3pPr>
      <a:lvl4pPr marL="1187450" indent="-209550" algn="l" rtl="0" eaLnBrk="0" fontAlgn="base" hangingPunct="0">
        <a:spcBef>
          <a:spcPct val="20000"/>
        </a:spcBef>
        <a:spcAft>
          <a:spcPct val="0"/>
        </a:spcAft>
        <a:buClr>
          <a:srgbClr val="EB641B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</a:defRPr>
      </a:lvl4pPr>
      <a:lvl5pPr marL="1462088" indent="-209550" algn="l" rtl="0" eaLnBrk="0" fontAlgn="base" hangingPunct="0">
        <a:spcBef>
          <a:spcPct val="20000"/>
        </a:spcBef>
        <a:spcAft>
          <a:spcPct val="0"/>
        </a:spcAft>
        <a:buClr>
          <a:srgbClr val="39639D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</a:defRPr>
      </a:lvl5pPr>
      <a:lvl6pPr marL="1919288" indent="-209550" algn="l" rtl="0" fontAlgn="base">
        <a:spcBef>
          <a:spcPct val="20000"/>
        </a:spcBef>
        <a:spcAft>
          <a:spcPct val="0"/>
        </a:spcAft>
        <a:buClr>
          <a:srgbClr val="39639D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</a:defRPr>
      </a:lvl6pPr>
      <a:lvl7pPr marL="2376488" indent="-209550" algn="l" rtl="0" fontAlgn="base">
        <a:spcBef>
          <a:spcPct val="20000"/>
        </a:spcBef>
        <a:spcAft>
          <a:spcPct val="0"/>
        </a:spcAft>
        <a:buClr>
          <a:srgbClr val="39639D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</a:defRPr>
      </a:lvl7pPr>
      <a:lvl8pPr marL="2833688" indent="-209550" algn="l" rtl="0" fontAlgn="base">
        <a:spcBef>
          <a:spcPct val="20000"/>
        </a:spcBef>
        <a:spcAft>
          <a:spcPct val="0"/>
        </a:spcAft>
        <a:buClr>
          <a:srgbClr val="39639D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</a:defRPr>
      </a:lvl8pPr>
      <a:lvl9pPr marL="3290888" indent="-209550" algn="l" rtl="0" fontAlgn="base">
        <a:spcBef>
          <a:spcPct val="20000"/>
        </a:spcBef>
        <a:spcAft>
          <a:spcPct val="0"/>
        </a:spcAft>
        <a:buClr>
          <a:srgbClr val="39639D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grpSp>
        <p:nvGrpSpPr>
          <p:cNvPr id="2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</p:grpSp>
      <p:sp>
        <p:nvSpPr>
          <p:cNvPr id="2053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2054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1149367-8833-4C7F-BA48-CEFFAE9630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med">
    <p:pull dir="ru"/>
  </p:transition>
  <p:txStyles>
    <p:titleStyle>
      <a:lvl1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rgbClr val="EB641B"/>
        </a:buClr>
        <a:buSzPct val="95000"/>
        <a:buFont typeface="Wingdings 2" pitchFamily="18" charset="2"/>
        <a:buChar char=""/>
        <a:defRPr sz="26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>
          <a:solidFill>
            <a:schemeClr val="tx1"/>
          </a:solidFill>
          <a:latin typeface="+mn-lt"/>
        </a:defRPr>
      </a:lvl2pPr>
      <a:lvl3pPr marL="914400" indent="-2460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>
          <a:solidFill>
            <a:schemeClr val="tx1"/>
          </a:solidFill>
          <a:latin typeface="+mn-lt"/>
        </a:defRPr>
      </a:lvl3pPr>
      <a:lvl4pPr marL="1187450" indent="-209550" algn="l" rtl="0" eaLnBrk="0" fontAlgn="base" hangingPunct="0">
        <a:spcBef>
          <a:spcPct val="20000"/>
        </a:spcBef>
        <a:spcAft>
          <a:spcPct val="0"/>
        </a:spcAft>
        <a:buClr>
          <a:srgbClr val="EB641B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</a:defRPr>
      </a:lvl4pPr>
      <a:lvl5pPr marL="1462088" indent="-209550" algn="l" rtl="0" eaLnBrk="0" fontAlgn="base" hangingPunct="0">
        <a:spcBef>
          <a:spcPct val="20000"/>
        </a:spcBef>
        <a:spcAft>
          <a:spcPct val="0"/>
        </a:spcAft>
        <a:buClr>
          <a:srgbClr val="39639D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</a:defRPr>
      </a:lvl5pPr>
      <a:lvl6pPr marL="1919288" indent="-209550" algn="l" rtl="0" eaLnBrk="0" fontAlgn="base" hangingPunct="0">
        <a:spcBef>
          <a:spcPct val="20000"/>
        </a:spcBef>
        <a:spcAft>
          <a:spcPct val="0"/>
        </a:spcAft>
        <a:buClr>
          <a:srgbClr val="39639D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</a:defRPr>
      </a:lvl6pPr>
      <a:lvl7pPr marL="2376488" indent="-209550" algn="l" rtl="0" eaLnBrk="0" fontAlgn="base" hangingPunct="0">
        <a:spcBef>
          <a:spcPct val="20000"/>
        </a:spcBef>
        <a:spcAft>
          <a:spcPct val="0"/>
        </a:spcAft>
        <a:buClr>
          <a:srgbClr val="39639D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</a:defRPr>
      </a:lvl7pPr>
      <a:lvl8pPr marL="2833688" indent="-209550" algn="l" rtl="0" eaLnBrk="0" fontAlgn="base" hangingPunct="0">
        <a:spcBef>
          <a:spcPct val="20000"/>
        </a:spcBef>
        <a:spcAft>
          <a:spcPct val="0"/>
        </a:spcAft>
        <a:buClr>
          <a:srgbClr val="39639D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</a:defRPr>
      </a:lvl8pPr>
      <a:lvl9pPr marL="3290888" indent="-209550" algn="l" rtl="0" eaLnBrk="0" fontAlgn="base" hangingPunct="0">
        <a:spcBef>
          <a:spcPct val="20000"/>
        </a:spcBef>
        <a:spcAft>
          <a:spcPct val="0"/>
        </a:spcAft>
        <a:buClr>
          <a:srgbClr val="39639D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7" Type="http://schemas.openxmlformats.org/officeDocument/2006/relationships/slide" Target="slide11.xml"/><Relationship Id="rId2" Type="http://schemas.openxmlformats.org/officeDocument/2006/relationships/slide" Target="slide6.xml"/><Relationship Id="rId1" Type="http://schemas.openxmlformats.org/officeDocument/2006/relationships/slideLayout" Target="../slideLayouts/slideLayout13.xml"/><Relationship Id="rId6" Type="http://schemas.openxmlformats.org/officeDocument/2006/relationships/slide" Target="slide7.xml"/><Relationship Id="rId5" Type="http://schemas.openxmlformats.org/officeDocument/2006/relationships/slide" Target="slide10.xml"/><Relationship Id="rId4" Type="http://schemas.openxmlformats.org/officeDocument/2006/relationships/slide" Target="slide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714488"/>
            <a:ext cx="7772400" cy="1470025"/>
          </a:xfrm>
        </p:spPr>
        <p:txBody>
          <a:bodyPr tIns="0" rIns="18288">
            <a:normAutofit fontScale="90000"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/>
          <a:p>
            <a:pPr algn="r" eaLnBrk="1" fontAlgn="auto" hangingPunct="1">
              <a:spcAft>
                <a:spcPts val="0"/>
              </a:spcAft>
              <a:defRPr/>
            </a:pPr>
            <a:r>
              <a:rPr lang="cs-CZ" sz="5600" b="1" kern="1200" dirty="0" smtClean="0"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Rozmnožování,</a:t>
            </a:r>
            <a:br>
              <a:rPr lang="cs-CZ" sz="5600" b="1" kern="1200" dirty="0" smtClean="0"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</a:br>
            <a:r>
              <a:rPr lang="cs-CZ" sz="5600" b="1" kern="1200" dirty="0" smtClean="0"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růst a vývin rostlin</a:t>
            </a:r>
            <a:endParaRPr lang="cs-CZ" sz="5600" b="1" kern="1200" dirty="0">
              <a:solidFill>
                <a:schemeClr val="accent3">
                  <a:tint val="90000"/>
                  <a:satMod val="120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028852" y="3248036"/>
            <a:ext cx="6400800" cy="1752600"/>
          </a:xfrm>
        </p:spPr>
        <p:txBody>
          <a:bodyPr/>
          <a:lstStyle/>
          <a:p>
            <a:pPr algn="r"/>
            <a:endParaRPr lang="cs-CZ" dirty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2794" name="Group 26"/>
          <p:cNvGraphicFramePr>
            <a:graphicFrameLocks noGrp="1"/>
          </p:cNvGraphicFramePr>
          <p:nvPr>
            <p:ph idx="4294967295"/>
          </p:nvPr>
        </p:nvGraphicFramePr>
        <p:xfrm>
          <a:off x="285750" y="1643063"/>
          <a:ext cx="8572500" cy="2600325"/>
        </p:xfrm>
        <a:graphic>
          <a:graphicData uri="http://schemas.openxmlformats.org/drawingml/2006/table">
            <a:tbl>
              <a:tblPr/>
              <a:tblGrid>
                <a:gridCol w="85725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NÁZEV ŠKOLY: Gymnázium Lovosice, Sady p</a:t>
                      </a:r>
                      <a:r>
                        <a:rPr kumimoji="0" 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i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onýrů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 600</a:t>
                      </a:r>
                      <a:r>
                        <a:rPr kumimoji="0" 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/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6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A3171E"/>
                        </a:solidFill>
                        <a:effectLst/>
                        <a:latin typeface="Constantia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8E7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ČÍSLO PROJEKTU: CZ.1.07</a:t>
                      </a:r>
                      <a:r>
                        <a:rPr kumimoji="0" 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/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1.5.00</a:t>
                      </a:r>
                      <a:r>
                        <a:rPr kumimoji="0" 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/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34.1073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A3171E"/>
                        </a:solidFill>
                        <a:effectLst/>
                        <a:latin typeface="Constantia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1CCCD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NÁZEV MATERIÁLU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: VY_32_INOVACE_1B_15_Rozmnožování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, růst a vývin rostlin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8E7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TÉMA SADY: Botanika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A3171E"/>
                        </a:solidFill>
                        <a:effectLst/>
                        <a:latin typeface="Constantia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1CCCD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ROČNÍK: sekunda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A3171E"/>
                        </a:solidFill>
                        <a:effectLst/>
                        <a:latin typeface="Constantia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8E7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DATUM VZNIKU: duben 2013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A3171E"/>
                        </a:solidFill>
                        <a:effectLst/>
                        <a:latin typeface="Constantia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1CCCD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AUTOR: Mgr. Dagmar Ročková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A3171E"/>
                        </a:solidFill>
                        <a:effectLst/>
                        <a:latin typeface="Constantia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8E7E8"/>
                    </a:solidFill>
                  </a:tcPr>
                </a:tc>
              </a:tr>
            </a:tbl>
          </a:graphicData>
        </a:graphic>
      </p:graphicFrame>
      <p:pic>
        <p:nvPicPr>
          <p:cNvPr id="4116" name="Picture 5" descr="GYMLOVO_logo BRV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71938" y="500063"/>
            <a:ext cx="720725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17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Anotace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935163"/>
            <a:ext cx="8401080" cy="4389437"/>
          </a:xfrm>
        </p:spPr>
        <p:txBody>
          <a:bodyPr/>
          <a:lstStyle/>
          <a:p>
            <a:pPr eaLnBrk="1" hangingPunct="1"/>
            <a:r>
              <a:rPr lang="cs-CZ" sz="2000" dirty="0" smtClean="0"/>
              <a:t>Výklad na 2 vyučovací hodiny zaměřen na rozmnožování rostlin pohlavní a vegetativní, metody vegetativního rozmnožování, růst a vývin rostlin, typy rostlin podle délky života.</a:t>
            </a:r>
          </a:p>
          <a:p>
            <a:pPr eaLnBrk="1" hangingPunct="1"/>
            <a:r>
              <a:rPr lang="cs-CZ" sz="2000" dirty="0" smtClean="0"/>
              <a:t>Procvičování formou testu.</a:t>
            </a:r>
          </a:p>
          <a:p>
            <a:pPr eaLnBrk="1" hangingPunct="1">
              <a:buFont typeface="Wingdings 2" pitchFamily="18" charset="2"/>
              <a:buNone/>
            </a:pPr>
            <a:endParaRPr lang="cs-CZ" sz="2000" dirty="0" smtClean="0"/>
          </a:p>
          <a:p>
            <a:pPr eaLnBrk="1" hangingPunct="1"/>
            <a:r>
              <a:rPr lang="cs-CZ" sz="2000" dirty="0" smtClean="0"/>
              <a:t>Pro přechod snímků použita animace – odkrýt doprava nahoru, některé snímky žákům skryty.</a:t>
            </a:r>
          </a:p>
          <a:p>
            <a:pPr eaLnBrk="1" hangingPunct="1"/>
            <a:r>
              <a:rPr lang="cs-CZ" sz="2000" dirty="0" smtClean="0"/>
              <a:t>Text je rolován po odstavcích, případně po jednotlivých odrážkách – dle potřeby k výuce.</a:t>
            </a:r>
          </a:p>
          <a:p>
            <a:pPr eaLnBrk="1" hangingPunct="1"/>
            <a:r>
              <a:rPr lang="cs-CZ" sz="2000" dirty="0" smtClean="0"/>
              <a:t>U obrázků použita animace – zmizení.</a:t>
            </a:r>
          </a:p>
          <a:p>
            <a:pPr eaLnBrk="1" hangingPunct="1"/>
            <a:r>
              <a:rPr lang="cs-CZ" sz="2000" dirty="0" smtClean="0"/>
              <a:t>Hypertextový odkaz pro pohyb mezi snímky prezentace – fialová šipka.</a:t>
            </a:r>
          </a:p>
          <a:p>
            <a:pPr eaLnBrk="1" hangingPunct="1"/>
            <a:r>
              <a:rPr lang="cs-CZ" sz="2000" dirty="0" smtClean="0"/>
              <a:t>Hypertextový odkaz – tlačítko „příklady rostlin“ na snímku č. 14.</a:t>
            </a:r>
          </a:p>
          <a:p>
            <a:pPr eaLnBrk="1" hangingPunct="1"/>
            <a:r>
              <a:rPr lang="cs-CZ" sz="2000" dirty="0" smtClean="0"/>
              <a:t>Procvičování – po kliknutí se zobrazí řešení.</a:t>
            </a:r>
          </a:p>
          <a:p>
            <a:pPr eaLnBrk="1" hangingPunct="1"/>
            <a:endParaRPr lang="cs-CZ" dirty="0" smtClean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cs-CZ" dirty="0" smtClean="0"/>
              <a:t>Rozmnožování rostlin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935163"/>
            <a:ext cx="8543956" cy="4389437"/>
          </a:xfrm>
        </p:spPr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pohlavní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oplození = splynutí			(samčí </a:t>
            </a:r>
            <a:r>
              <a:rPr lang="cs-CZ" dirty="0" err="1" smtClean="0"/>
              <a:t>pohl</a:t>
            </a:r>
            <a:r>
              <a:rPr lang="cs-CZ" dirty="0" smtClean="0"/>
              <a:t>. buňky) s 			  (samičí </a:t>
            </a:r>
            <a:r>
              <a:rPr lang="cs-CZ" dirty="0" err="1" smtClean="0"/>
              <a:t>pohl</a:t>
            </a:r>
            <a:r>
              <a:rPr lang="cs-CZ" dirty="0" smtClean="0"/>
              <a:t>. buňkou) 								→ zárodek v semeni</a:t>
            </a:r>
          </a:p>
          <a:p>
            <a:endParaRPr lang="cs-CZ" dirty="0" smtClean="0"/>
          </a:p>
          <a:p>
            <a:r>
              <a:rPr lang="cs-CZ" dirty="0" smtClean="0"/>
              <a:t>kombinace vlastností a znaků rodičovských rostlin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3714744" y="2643182"/>
            <a:ext cx="2286016" cy="500066"/>
          </a:xfrm>
          <a:prstGeom prst="round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1071538" y="3429000"/>
            <a:ext cx="2286016" cy="500066"/>
          </a:xfrm>
          <a:prstGeom prst="round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928662" y="4071942"/>
            <a:ext cx="1785950" cy="1071570"/>
          </a:xfrm>
          <a:prstGeom prst="rightArrow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vznikne</a:t>
            </a:r>
            <a:endParaRPr lang="cs-CZ" sz="2400" dirty="0"/>
          </a:p>
        </p:txBody>
      </p:sp>
      <p:sp>
        <p:nvSpPr>
          <p:cNvPr id="8" name="Zaoblený obdélník 7"/>
          <p:cNvSpPr/>
          <p:nvPr/>
        </p:nvSpPr>
        <p:spPr>
          <a:xfrm>
            <a:off x="2857488" y="4214818"/>
            <a:ext cx="2000264" cy="857256"/>
          </a:xfrm>
          <a:prstGeom prst="roundRect">
            <a:avLst/>
          </a:prstGeom>
          <a:solidFill>
            <a:srgbClr val="92D050">
              <a:alpha val="79000"/>
            </a:srgb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6500826" y="7143776"/>
            <a:ext cx="2286016" cy="500066"/>
          </a:xfrm>
          <a:prstGeom prst="round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spermatické</a:t>
            </a:r>
            <a:endParaRPr lang="cs-CZ" sz="28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1142976" y="7143776"/>
            <a:ext cx="2286016" cy="500066"/>
          </a:xfrm>
          <a:prstGeom prst="round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vaječnou</a:t>
            </a:r>
            <a:endParaRPr lang="cs-CZ" sz="28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3929058" y="7215214"/>
            <a:ext cx="2000264" cy="857256"/>
          </a:xfrm>
          <a:prstGeom prst="roundRect">
            <a:avLst/>
          </a:prstGeom>
          <a:solidFill>
            <a:srgbClr val="92D050">
              <a:alpha val="79000"/>
            </a:srgb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zygota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7.40741E-7 L -0.30452 -0.65162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2" y="-3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7.40741E-7 L -0.0099 -0.54653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" y="-2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3.33333E-6 L -0.11788 -0.44652 " pathEditMode="relative" rAng="0" ptsTypes="AA">
                                      <p:cBhvr>
                                        <p:cTn id="3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9" y="-2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7" grpId="0" build="allAtOnce" animBg="1"/>
      <p:bldP spid="9" grpId="0" animBg="1"/>
      <p:bldP spid="11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5253054"/>
          </a:xfrm>
        </p:spPr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vegetativní</a:t>
            </a:r>
          </a:p>
          <a:p>
            <a:r>
              <a:rPr lang="cs-CZ" dirty="0" smtClean="0"/>
              <a:t>nová rostlina vzniká z části mateřské rostl.</a:t>
            </a:r>
          </a:p>
          <a:p>
            <a:endParaRPr lang="cs-CZ" dirty="0" smtClean="0"/>
          </a:p>
          <a:p>
            <a:r>
              <a:rPr lang="cs-CZ" dirty="0" smtClean="0"/>
              <a:t>rozmnožovací části:</a:t>
            </a:r>
          </a:p>
          <a:p>
            <a:pPr lvl="1"/>
            <a:r>
              <a:rPr lang="cs-CZ" dirty="0" smtClean="0"/>
              <a:t>oddenek</a:t>
            </a:r>
          </a:p>
          <a:p>
            <a:pPr lvl="1"/>
            <a:r>
              <a:rPr lang="cs-CZ" dirty="0" smtClean="0"/>
              <a:t>kořenové hlízy</a:t>
            </a:r>
          </a:p>
          <a:p>
            <a:pPr lvl="1"/>
            <a:r>
              <a:rPr lang="cs-CZ" dirty="0" smtClean="0"/>
              <a:t>cibule</a:t>
            </a:r>
          </a:p>
          <a:p>
            <a:pPr lvl="1"/>
            <a:r>
              <a:rPr lang="cs-CZ" dirty="0" smtClean="0"/>
              <a:t>šlahouny</a:t>
            </a:r>
          </a:p>
          <a:p>
            <a:pPr lvl="1"/>
            <a:r>
              <a:rPr lang="cs-CZ" dirty="0" smtClean="0"/>
              <a:t>části stélek</a:t>
            </a:r>
          </a:p>
          <a:p>
            <a:pPr lvl="1"/>
            <a:endParaRPr lang="cs-CZ" dirty="0" smtClean="0"/>
          </a:p>
          <a:p>
            <a:r>
              <a:rPr lang="cs-CZ" dirty="0" smtClean="0"/>
              <a:t>regenerační schopnost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4214810" y="3643314"/>
            <a:ext cx="1857388" cy="42862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příklady rostlin</a:t>
            </a:r>
            <a:endParaRPr lang="cs-CZ" dirty="0"/>
          </a:p>
        </p:txBody>
      </p:sp>
      <p:cxnSp>
        <p:nvCxnSpPr>
          <p:cNvPr id="6" name="Přímá spojovací šipka 5"/>
          <p:cNvCxnSpPr/>
          <p:nvPr/>
        </p:nvCxnSpPr>
        <p:spPr>
          <a:xfrm flipV="1">
            <a:off x="6072198" y="2928934"/>
            <a:ext cx="1000132" cy="78581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 flipV="1">
            <a:off x="6072198" y="3429000"/>
            <a:ext cx="1428760" cy="35719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6072198" y="3856040"/>
            <a:ext cx="1571636" cy="7302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6072198" y="4000504"/>
            <a:ext cx="928694" cy="85725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6072198" y="3929066"/>
            <a:ext cx="1285884" cy="50006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sp>
        <p:nvSpPr>
          <p:cNvPr id="23" name="Šipka dolů 22">
            <a:hlinkClick r:id="rId2" action="ppaction://hlinksldjump"/>
          </p:cNvPr>
          <p:cNvSpPr/>
          <p:nvPr/>
        </p:nvSpPr>
        <p:spPr>
          <a:xfrm>
            <a:off x="7000892" y="2428868"/>
            <a:ext cx="500066" cy="571504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Šipka dolů 23">
            <a:hlinkClick r:id="rId3" action="ppaction://hlinksldjump"/>
          </p:cNvPr>
          <p:cNvSpPr/>
          <p:nvPr/>
        </p:nvSpPr>
        <p:spPr>
          <a:xfrm>
            <a:off x="7643834" y="3571876"/>
            <a:ext cx="500066" cy="571504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Šipka dolů 24">
            <a:hlinkClick r:id="rId4" action="ppaction://hlinksldjump"/>
          </p:cNvPr>
          <p:cNvSpPr/>
          <p:nvPr/>
        </p:nvSpPr>
        <p:spPr>
          <a:xfrm>
            <a:off x="7429520" y="4286256"/>
            <a:ext cx="500066" cy="571504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Šipka dolů 25">
            <a:hlinkClick r:id="rId5" action="ppaction://hlinksldjump"/>
          </p:cNvPr>
          <p:cNvSpPr/>
          <p:nvPr/>
        </p:nvSpPr>
        <p:spPr>
          <a:xfrm>
            <a:off x="7000892" y="4786322"/>
            <a:ext cx="500066" cy="571504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Šipka dolů 26">
            <a:hlinkClick r:id="rId6" action="ppaction://hlinksldjump"/>
          </p:cNvPr>
          <p:cNvSpPr/>
          <p:nvPr/>
        </p:nvSpPr>
        <p:spPr>
          <a:xfrm>
            <a:off x="7500958" y="2857496"/>
            <a:ext cx="500066" cy="571504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Šipka dolů 27">
            <a:hlinkClick r:id="rId7" action="ppaction://hlinksldjump"/>
          </p:cNvPr>
          <p:cNvSpPr/>
          <p:nvPr/>
        </p:nvSpPr>
        <p:spPr>
          <a:xfrm>
            <a:off x="8358214" y="6072206"/>
            <a:ext cx="500066" cy="571504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14282" y="857233"/>
            <a:ext cx="4038600" cy="2286016"/>
          </a:xfrm>
        </p:spPr>
        <p:txBody>
          <a:bodyPr/>
          <a:lstStyle/>
          <a:p>
            <a:r>
              <a:rPr lang="cs-CZ" dirty="0" smtClean="0"/>
              <a:t>oddenek</a:t>
            </a:r>
            <a:br>
              <a:rPr lang="cs-CZ" dirty="0" smtClean="0"/>
            </a:br>
            <a:r>
              <a:rPr lang="cs-CZ" sz="2400" dirty="0" smtClean="0"/>
              <a:t>–</a:t>
            </a:r>
            <a:r>
              <a:rPr lang="cs-CZ" dirty="0" smtClean="0"/>
              <a:t> podzemní stonek</a:t>
            </a:r>
          </a:p>
          <a:p>
            <a:pPr lvl="1"/>
            <a:r>
              <a:rPr lang="cs-CZ" dirty="0" smtClean="0"/>
              <a:t>přeslička rolní</a:t>
            </a:r>
          </a:p>
          <a:p>
            <a:pPr lvl="1"/>
            <a:r>
              <a:rPr lang="cs-CZ" dirty="0" smtClean="0"/>
              <a:t>kapraď samec</a:t>
            </a:r>
          </a:p>
          <a:p>
            <a:pPr lvl="1"/>
            <a:r>
              <a:rPr lang="cs-CZ" dirty="0" smtClean="0"/>
              <a:t>pýr plazivý</a:t>
            </a:r>
          </a:p>
          <a:p>
            <a:endParaRPr lang="cs-CZ" dirty="0"/>
          </a:p>
        </p:txBody>
      </p:sp>
      <p:sp>
        <p:nvSpPr>
          <p:cNvPr id="10" name="TextovéPole 14"/>
          <p:cNvSpPr txBox="1">
            <a:spLocks noChangeArrowheads="1"/>
          </p:cNvSpPr>
          <p:nvPr/>
        </p:nvSpPr>
        <p:spPr bwMode="auto">
          <a:xfrm>
            <a:off x="4357686" y="6072206"/>
            <a:ext cx="4500594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dirty="0">
                <a:latin typeface="Constantia" pitchFamily="18" charset="0"/>
              </a:rPr>
              <a:t>Obr. </a:t>
            </a:r>
            <a:r>
              <a:rPr lang="cs-CZ" sz="2000" dirty="0" smtClean="0">
                <a:latin typeface="Constantia" pitchFamily="18" charset="0"/>
              </a:rPr>
              <a:t>1.: Přeslička rolní</a:t>
            </a:r>
            <a:endParaRPr lang="cs-CZ" sz="2000" dirty="0">
              <a:latin typeface="Constantia" pitchFamily="18" charset="0"/>
            </a:endParaRPr>
          </a:p>
        </p:txBody>
      </p:sp>
      <p:pic>
        <p:nvPicPr>
          <p:cNvPr id="5122" name="Picture 2" descr="File:Equisetum-arvense-vegetative.JPG"/>
          <p:cNvPicPr>
            <a:picLocks noChangeAspect="1" noChangeArrowheads="1"/>
          </p:cNvPicPr>
          <p:nvPr/>
        </p:nvPicPr>
        <p:blipFill>
          <a:blip r:embed="rId2"/>
          <a:srcRect l="8750" r="23750"/>
          <a:stretch>
            <a:fillRect/>
          </a:stretch>
        </p:blipFill>
        <p:spPr bwMode="auto">
          <a:xfrm>
            <a:off x="3571868" y="1214422"/>
            <a:ext cx="5143536" cy="4857751"/>
          </a:xfrm>
          <a:prstGeom prst="rect">
            <a:avLst/>
          </a:prstGeom>
          <a:noFill/>
        </p:spPr>
      </p:pic>
      <p:sp>
        <p:nvSpPr>
          <p:cNvPr id="12" name="Šipka dolů 11">
            <a:hlinkClick r:id="rId3" action="ppaction://hlinksldjump"/>
          </p:cNvPr>
          <p:cNvSpPr/>
          <p:nvPr/>
        </p:nvSpPr>
        <p:spPr>
          <a:xfrm rot="10800000">
            <a:off x="8286776" y="6143644"/>
            <a:ext cx="500066" cy="571504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4"/>
          <p:cNvSpPr txBox="1">
            <a:spLocks/>
          </p:cNvSpPr>
          <p:nvPr/>
        </p:nvSpPr>
        <p:spPr bwMode="auto">
          <a:xfrm>
            <a:off x="142844" y="866756"/>
            <a:ext cx="4038600" cy="14192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273050" marR="0" lvl="0" indent="-2730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EB641B"/>
              </a:buClr>
              <a:buSzPct val="95000"/>
              <a:buFont typeface="Wingdings 2" pitchFamily="18" charset="2"/>
              <a:buChar char=""/>
              <a:tabLst/>
              <a:defRPr/>
            </a:pPr>
            <a:r>
              <a:rPr kumimoji="0" lang="cs-CZ" sz="28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kořenové hlízy</a:t>
            </a:r>
          </a:p>
          <a:p>
            <a:pPr marL="639763" lvl="1" indent="-246063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5000"/>
              <a:buFont typeface="Wingdings 2" pitchFamily="18" charset="2"/>
              <a:buChar char=""/>
            </a:pPr>
            <a:r>
              <a:rPr lang="cs-CZ" sz="2400" dirty="0" smtClean="0"/>
              <a:t>jiřiny</a:t>
            </a:r>
          </a:p>
          <a:p>
            <a:pPr marL="639763" lvl="1" indent="-246063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5000"/>
              <a:buFont typeface="Wingdings 2" pitchFamily="18" charset="2"/>
              <a:buChar char=""/>
            </a:pPr>
            <a:r>
              <a:rPr lang="cs-CZ" sz="2400" dirty="0" smtClean="0"/>
              <a:t>orsej jarní</a:t>
            </a:r>
            <a:endParaRPr lang="cs-CZ" sz="2400" dirty="0"/>
          </a:p>
        </p:txBody>
      </p:sp>
      <p:sp>
        <p:nvSpPr>
          <p:cNvPr id="11" name="TextovéPole 14"/>
          <p:cNvSpPr txBox="1">
            <a:spLocks noChangeArrowheads="1"/>
          </p:cNvSpPr>
          <p:nvPr/>
        </p:nvSpPr>
        <p:spPr bwMode="auto">
          <a:xfrm>
            <a:off x="3929058" y="6172162"/>
            <a:ext cx="4500594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dirty="0">
                <a:latin typeface="Constantia" pitchFamily="18" charset="0"/>
              </a:rPr>
              <a:t>Obr. </a:t>
            </a:r>
            <a:r>
              <a:rPr lang="cs-CZ" sz="2000" dirty="0" smtClean="0">
                <a:latin typeface="Constantia" pitchFamily="18" charset="0"/>
              </a:rPr>
              <a:t>2.: Orsej jarní</a:t>
            </a:r>
            <a:endParaRPr lang="cs-CZ" sz="2000" dirty="0">
              <a:latin typeface="Constantia" pitchFamily="18" charset="0"/>
            </a:endParaRPr>
          </a:p>
        </p:txBody>
      </p:sp>
      <p:pic>
        <p:nvPicPr>
          <p:cNvPr id="4098" name="Picture 2" descr="File:Ranunculus ficaria0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0298" y="1571612"/>
            <a:ext cx="6096000" cy="4572000"/>
          </a:xfrm>
          <a:prstGeom prst="rect">
            <a:avLst/>
          </a:prstGeom>
          <a:noFill/>
        </p:spPr>
      </p:pic>
      <p:sp>
        <p:nvSpPr>
          <p:cNvPr id="12" name="Šipka dolů 11">
            <a:hlinkClick r:id="rId3" action="ppaction://hlinksldjump"/>
          </p:cNvPr>
          <p:cNvSpPr/>
          <p:nvPr/>
        </p:nvSpPr>
        <p:spPr>
          <a:xfrm rot="10800000">
            <a:off x="8286776" y="6143644"/>
            <a:ext cx="500066" cy="571504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247648" y="857232"/>
            <a:ext cx="4038600" cy="2786082"/>
          </a:xfrm>
        </p:spPr>
        <p:txBody>
          <a:bodyPr/>
          <a:lstStyle/>
          <a:p>
            <a:r>
              <a:rPr lang="cs-CZ" dirty="0" smtClean="0"/>
              <a:t>cibule</a:t>
            </a:r>
          </a:p>
          <a:p>
            <a:pPr lvl="1"/>
            <a:r>
              <a:rPr lang="cs-CZ" kern="1200" dirty="0" smtClean="0">
                <a:ea typeface="+mn-ea"/>
                <a:cs typeface="+mn-cs"/>
              </a:rPr>
              <a:t>sněženka</a:t>
            </a:r>
          </a:p>
          <a:p>
            <a:pPr lvl="1"/>
            <a:r>
              <a:rPr lang="cs-CZ" kern="1200" dirty="0" smtClean="0">
                <a:ea typeface="+mn-ea"/>
                <a:cs typeface="+mn-cs"/>
              </a:rPr>
              <a:t>bledule</a:t>
            </a:r>
          </a:p>
          <a:p>
            <a:pPr lvl="1"/>
            <a:r>
              <a:rPr lang="cs-CZ" kern="1200" dirty="0" smtClean="0">
                <a:ea typeface="+mn-ea"/>
                <a:cs typeface="+mn-cs"/>
              </a:rPr>
              <a:t>tulipán</a:t>
            </a:r>
          </a:p>
        </p:txBody>
      </p:sp>
      <p:sp>
        <p:nvSpPr>
          <p:cNvPr id="10" name="TextovéPole 14"/>
          <p:cNvSpPr txBox="1">
            <a:spLocks noChangeArrowheads="1"/>
          </p:cNvSpPr>
          <p:nvPr/>
        </p:nvSpPr>
        <p:spPr bwMode="auto">
          <a:xfrm>
            <a:off x="3929058" y="6172162"/>
            <a:ext cx="4500594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dirty="0">
                <a:latin typeface="Constantia" pitchFamily="18" charset="0"/>
              </a:rPr>
              <a:t>Obr. </a:t>
            </a:r>
            <a:r>
              <a:rPr lang="cs-CZ" sz="2000" dirty="0" smtClean="0">
                <a:latin typeface="Constantia" pitchFamily="18" charset="0"/>
              </a:rPr>
              <a:t>3.: Bledule</a:t>
            </a:r>
            <a:endParaRPr lang="cs-CZ" sz="2000" dirty="0">
              <a:latin typeface="Constantia" pitchFamily="18" charset="0"/>
            </a:endParaRPr>
          </a:p>
        </p:txBody>
      </p:sp>
      <p:pic>
        <p:nvPicPr>
          <p:cNvPr id="3074" name="Picture 2" descr="File:Märzenbecher 2107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28860" y="357166"/>
            <a:ext cx="5686425" cy="5705476"/>
          </a:xfrm>
          <a:prstGeom prst="rect">
            <a:avLst/>
          </a:prstGeom>
          <a:noFill/>
        </p:spPr>
      </p:pic>
      <p:sp>
        <p:nvSpPr>
          <p:cNvPr id="11" name="Šipka dolů 10">
            <a:hlinkClick r:id="rId3" action="ppaction://hlinksldjump"/>
          </p:cNvPr>
          <p:cNvSpPr/>
          <p:nvPr/>
        </p:nvSpPr>
        <p:spPr>
          <a:xfrm rot="10800000">
            <a:off x="8286776" y="6143644"/>
            <a:ext cx="500066" cy="571504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4"/>
          <p:cNvSpPr txBox="1">
            <a:spLocks/>
          </p:cNvSpPr>
          <p:nvPr/>
        </p:nvSpPr>
        <p:spPr bwMode="auto">
          <a:xfrm>
            <a:off x="214282" y="857232"/>
            <a:ext cx="4038600" cy="14192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273050" marR="0" lvl="0" indent="-2730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EB641B"/>
              </a:buClr>
              <a:buSzPct val="95000"/>
              <a:buFont typeface="Wingdings 2" pitchFamily="18" charset="2"/>
              <a:buChar char=""/>
              <a:tabLst/>
              <a:defRPr/>
            </a:pPr>
            <a:r>
              <a:rPr kumimoji="0" lang="cs-CZ" sz="28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šlahouny</a:t>
            </a:r>
          </a:p>
          <a:p>
            <a:pPr marL="639763" lvl="1" indent="-246063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5000"/>
              <a:buFont typeface="Wingdings 2" pitchFamily="18" charset="2"/>
              <a:buChar char=""/>
            </a:pPr>
            <a:r>
              <a:rPr lang="cs-CZ" sz="2400" dirty="0" smtClean="0"/>
              <a:t>jahodník</a:t>
            </a:r>
          </a:p>
          <a:p>
            <a:pPr marL="639763" lvl="1" indent="-246063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5000"/>
              <a:buFont typeface="Wingdings 2" pitchFamily="18" charset="2"/>
              <a:buChar char=""/>
            </a:pPr>
            <a:r>
              <a:rPr lang="cs-CZ" sz="2400" dirty="0" smtClean="0"/>
              <a:t>zběhovec plazivý</a:t>
            </a:r>
            <a:endParaRPr lang="cs-CZ" sz="2400" dirty="0"/>
          </a:p>
        </p:txBody>
      </p:sp>
      <p:pic>
        <p:nvPicPr>
          <p:cNvPr id="2050" name="Picture 2" descr="File:Ajuga reptans LC0138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57620" y="357166"/>
            <a:ext cx="4276725" cy="5705476"/>
          </a:xfrm>
          <a:prstGeom prst="rect">
            <a:avLst/>
          </a:prstGeom>
          <a:noFill/>
        </p:spPr>
      </p:pic>
      <p:sp>
        <p:nvSpPr>
          <p:cNvPr id="11" name="TextovéPole 14"/>
          <p:cNvSpPr txBox="1">
            <a:spLocks noChangeArrowheads="1"/>
          </p:cNvSpPr>
          <p:nvPr/>
        </p:nvSpPr>
        <p:spPr bwMode="auto">
          <a:xfrm>
            <a:off x="3929058" y="6172162"/>
            <a:ext cx="4500594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dirty="0">
                <a:latin typeface="Constantia" pitchFamily="18" charset="0"/>
              </a:rPr>
              <a:t>Obr. </a:t>
            </a:r>
            <a:r>
              <a:rPr lang="cs-CZ" sz="2000" dirty="0" smtClean="0">
                <a:latin typeface="Constantia" pitchFamily="18" charset="0"/>
              </a:rPr>
              <a:t>4.: Zběhovec plazivý</a:t>
            </a:r>
            <a:endParaRPr lang="cs-CZ" sz="2000" dirty="0">
              <a:latin typeface="Constantia" pitchFamily="18" charset="0"/>
            </a:endParaRPr>
          </a:p>
        </p:txBody>
      </p:sp>
      <p:sp>
        <p:nvSpPr>
          <p:cNvPr id="12" name="Šipka dolů 11">
            <a:hlinkClick r:id="rId3" action="ppaction://hlinksldjump"/>
          </p:cNvPr>
          <p:cNvSpPr/>
          <p:nvPr/>
        </p:nvSpPr>
        <p:spPr>
          <a:xfrm rot="10800000">
            <a:off x="8286776" y="6143644"/>
            <a:ext cx="500066" cy="571504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4"/>
          <p:cNvSpPr txBox="1">
            <a:spLocks/>
          </p:cNvSpPr>
          <p:nvPr/>
        </p:nvSpPr>
        <p:spPr bwMode="auto">
          <a:xfrm>
            <a:off x="247648" y="857232"/>
            <a:ext cx="4038600" cy="14192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273050" marR="0" lvl="0" indent="-2730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EB641B"/>
              </a:buClr>
              <a:buSzPct val="95000"/>
              <a:buFont typeface="Wingdings 2" pitchFamily="18" charset="2"/>
              <a:buChar char=""/>
              <a:tabLst/>
              <a:defRPr/>
            </a:pPr>
            <a:r>
              <a:rPr kumimoji="0" lang="cs-CZ" sz="28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části stélek</a:t>
            </a:r>
          </a:p>
          <a:p>
            <a:pPr marL="639763" lvl="1" indent="-246063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5000"/>
              <a:buFont typeface="Wingdings 2" pitchFamily="18" charset="2"/>
              <a:buChar char=""/>
            </a:pPr>
            <a:r>
              <a:rPr lang="cs-CZ" sz="2400" dirty="0" smtClean="0"/>
              <a:t>mechy</a:t>
            </a:r>
          </a:p>
          <a:p>
            <a:pPr marL="639763" lvl="1" indent="-246063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5000"/>
              <a:buFont typeface="Wingdings 2" pitchFamily="18" charset="2"/>
              <a:buChar char=""/>
            </a:pPr>
            <a:r>
              <a:rPr lang="cs-CZ" sz="2400" dirty="0" smtClean="0"/>
              <a:t>játrovky</a:t>
            </a:r>
          </a:p>
        </p:txBody>
      </p:sp>
      <p:sp>
        <p:nvSpPr>
          <p:cNvPr id="11" name="TextovéPole 14"/>
          <p:cNvSpPr txBox="1">
            <a:spLocks noChangeArrowheads="1"/>
          </p:cNvSpPr>
          <p:nvPr/>
        </p:nvSpPr>
        <p:spPr bwMode="auto">
          <a:xfrm>
            <a:off x="4143372" y="4572008"/>
            <a:ext cx="4500594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dirty="0">
                <a:latin typeface="Constantia" pitchFamily="18" charset="0"/>
              </a:rPr>
              <a:t>Obr. </a:t>
            </a:r>
            <a:r>
              <a:rPr lang="cs-CZ" sz="2000" dirty="0" smtClean="0">
                <a:latin typeface="Constantia" pitchFamily="18" charset="0"/>
              </a:rPr>
              <a:t>5.: Porostnice mnohotvárná</a:t>
            </a:r>
            <a:endParaRPr lang="cs-CZ" sz="2000" dirty="0">
              <a:latin typeface="Constantia" pitchFamily="18" charset="0"/>
            </a:endParaRPr>
          </a:p>
        </p:txBody>
      </p:sp>
      <p:pic>
        <p:nvPicPr>
          <p:cNvPr id="1026" name="Picture 2" descr="File:MarchantiaPolymorph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143372" y="1571612"/>
            <a:ext cx="3810000" cy="2857500"/>
          </a:xfrm>
          <a:prstGeom prst="rect">
            <a:avLst/>
          </a:prstGeom>
          <a:noFill/>
        </p:spPr>
      </p:pic>
      <p:sp>
        <p:nvSpPr>
          <p:cNvPr id="12" name="Šipka dolů 11">
            <a:hlinkClick r:id="rId3" action="ppaction://hlinksldjump"/>
          </p:cNvPr>
          <p:cNvSpPr/>
          <p:nvPr/>
        </p:nvSpPr>
        <p:spPr>
          <a:xfrm rot="10800000">
            <a:off x="8286776" y="6143644"/>
            <a:ext cx="500066" cy="571504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5253054"/>
          </a:xfrm>
        </p:spPr>
        <p:txBody>
          <a:bodyPr/>
          <a:lstStyle/>
          <a:p>
            <a:r>
              <a:rPr lang="cs-CZ" dirty="0" smtClean="0"/>
              <a:t>METODY VEGETATIVNÍHO ROZMNOŽOVÁNÍ</a:t>
            </a:r>
          </a:p>
          <a:p>
            <a:endParaRPr lang="cs-CZ" sz="900" dirty="0" smtClean="0"/>
          </a:p>
          <a:p>
            <a:r>
              <a:rPr lang="cs-CZ" u="sng" dirty="0" smtClean="0"/>
              <a:t>řízkování</a:t>
            </a:r>
          </a:p>
          <a:p>
            <a:pPr lvl="1"/>
            <a:r>
              <a:rPr lang="cs-CZ" dirty="0" smtClean="0"/>
              <a:t>kořenové, stonkové, listové řízky</a:t>
            </a:r>
          </a:p>
          <a:p>
            <a:pPr lvl="1"/>
            <a:r>
              <a:rPr lang="cs-CZ" dirty="0" smtClean="0"/>
              <a:t>oddělená část rostliny (řízek) zakoření a vznikne nová rostl.</a:t>
            </a:r>
          </a:p>
          <a:p>
            <a:endParaRPr lang="cs-CZ" dirty="0" smtClean="0"/>
          </a:p>
          <a:p>
            <a:r>
              <a:rPr lang="cs-CZ" u="sng" dirty="0" smtClean="0"/>
              <a:t>očkování</a:t>
            </a:r>
          </a:p>
          <a:p>
            <a:pPr lvl="1"/>
            <a:r>
              <a:rPr lang="cs-CZ" dirty="0" smtClean="0"/>
              <a:t>růže</a:t>
            </a:r>
          </a:p>
          <a:p>
            <a:r>
              <a:rPr lang="cs-CZ" u="sng" dirty="0" smtClean="0"/>
              <a:t>roubování</a:t>
            </a:r>
          </a:p>
          <a:p>
            <a:pPr lvl="1"/>
            <a:r>
              <a:rPr lang="cs-CZ" dirty="0" smtClean="0"/>
              <a:t>ovocné stromy</a:t>
            </a:r>
          </a:p>
          <a:p>
            <a:r>
              <a:rPr lang="cs-CZ" dirty="0" smtClean="0"/>
              <a:t>část jedné rostl. (očko</a:t>
            </a:r>
            <a:r>
              <a:rPr lang="en-US" dirty="0" smtClean="0"/>
              <a:t>/</a:t>
            </a:r>
            <a:r>
              <a:rPr lang="cs-CZ" dirty="0" smtClean="0"/>
              <a:t>roub) se přenese na druhou rostl. (podnož)</a:t>
            </a:r>
            <a:endParaRPr lang="cs-CZ" dirty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Růst a vývin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RŮST</a:t>
            </a:r>
          </a:p>
          <a:p>
            <a:r>
              <a:rPr lang="cs-CZ" dirty="0" smtClean="0"/>
              <a:t>nevratné zvětšování objemu a hmotnosti</a:t>
            </a:r>
          </a:p>
          <a:p>
            <a:endParaRPr lang="cs-CZ" dirty="0" smtClean="0"/>
          </a:p>
          <a:p>
            <a:r>
              <a:rPr lang="cs-CZ" dirty="0" smtClean="0"/>
              <a:t>teoreticky neukončený </a:t>
            </a:r>
            <a:r>
              <a:rPr lang="cs-CZ" sz="2800" dirty="0" smtClean="0"/>
              <a:t>–</a:t>
            </a:r>
            <a:r>
              <a:rPr lang="cs-CZ" dirty="0" smtClean="0"/>
              <a:t> ovlivněno faktory:</a:t>
            </a:r>
          </a:p>
          <a:p>
            <a:pPr lvl="1"/>
            <a:r>
              <a:rPr lang="cs-CZ" dirty="0" smtClean="0"/>
              <a:t>vnější podmínky – světlo, teplo, voda, živiny</a:t>
            </a:r>
          </a:p>
          <a:p>
            <a:pPr lvl="1"/>
            <a:r>
              <a:rPr lang="cs-CZ" dirty="0" smtClean="0"/>
              <a:t>hormony = fytohormony</a:t>
            </a:r>
          </a:p>
          <a:p>
            <a:endParaRPr lang="cs-CZ" dirty="0" smtClean="0"/>
          </a:p>
          <a:p>
            <a:r>
              <a:rPr lang="cs-CZ" dirty="0" smtClean="0"/>
              <a:t>nejvhodnější podmínky = optimální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110178"/>
          </a:xfrm>
        </p:spPr>
        <p:txBody>
          <a:bodyPr/>
          <a:lstStyle/>
          <a:p>
            <a:r>
              <a:rPr lang="cs-CZ" dirty="0" smtClean="0"/>
              <a:t>VÝVIN = ONTOGENEZE</a:t>
            </a:r>
          </a:p>
          <a:p>
            <a:r>
              <a:rPr lang="cs-CZ" dirty="0" smtClean="0"/>
              <a:t>začátek </a:t>
            </a:r>
            <a:r>
              <a:rPr lang="cs-CZ" sz="2800" dirty="0" smtClean="0"/>
              <a:t>–</a:t>
            </a:r>
            <a:r>
              <a:rPr lang="cs-CZ" dirty="0" smtClean="0"/>
              <a:t> vznik zygoty</a:t>
            </a:r>
          </a:p>
          <a:p>
            <a:r>
              <a:rPr lang="cs-CZ" dirty="0" smtClean="0"/>
              <a:t>konec </a:t>
            </a:r>
            <a:r>
              <a:rPr lang="cs-CZ" sz="2800" dirty="0" smtClean="0"/>
              <a:t>–</a:t>
            </a:r>
            <a:r>
              <a:rPr lang="cs-CZ" dirty="0" smtClean="0"/>
              <a:t> smrt</a:t>
            </a:r>
          </a:p>
          <a:p>
            <a:endParaRPr lang="cs-CZ" dirty="0" smtClean="0"/>
          </a:p>
          <a:p>
            <a:r>
              <a:rPr lang="cs-CZ" dirty="0" smtClean="0"/>
              <a:t>klíčení</a:t>
            </a:r>
          </a:p>
          <a:p>
            <a:r>
              <a:rPr lang="cs-CZ" dirty="0" smtClean="0"/>
              <a:t>zárodek v semeni → semeno dozraje → klíčení</a:t>
            </a:r>
          </a:p>
          <a:p>
            <a:r>
              <a:rPr lang="cs-CZ" dirty="0" smtClean="0"/>
              <a:t>podmínky:</a:t>
            </a:r>
          </a:p>
          <a:p>
            <a:pPr lvl="1"/>
            <a:r>
              <a:rPr lang="cs-CZ" dirty="0" smtClean="0"/>
              <a:t>vlhkost</a:t>
            </a:r>
          </a:p>
          <a:p>
            <a:pPr lvl="1"/>
            <a:r>
              <a:rPr lang="cs-CZ" dirty="0" smtClean="0"/>
              <a:t>teplota</a:t>
            </a:r>
          </a:p>
          <a:p>
            <a:pPr lvl="1"/>
            <a:r>
              <a:rPr lang="cs-CZ" dirty="0" smtClean="0"/>
              <a:t>kyslík</a:t>
            </a:r>
          </a:p>
          <a:p>
            <a:r>
              <a:rPr lang="cs-CZ" dirty="0" smtClean="0"/>
              <a:t>řízeno fytohormony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23870"/>
            <a:ext cx="4114800" cy="633428"/>
          </a:xfrm>
        </p:spPr>
        <p:txBody>
          <a:bodyPr/>
          <a:lstStyle/>
          <a:p>
            <a:r>
              <a:rPr lang="cs-CZ" dirty="0" smtClean="0"/>
              <a:t>4 typy rostlin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9"/>
            <a:ext cx="8229600" cy="4967302"/>
          </a:xfrm>
        </p:spPr>
        <p:txBody>
          <a:bodyPr/>
          <a:lstStyle/>
          <a:p>
            <a:r>
              <a:rPr lang="cs-CZ" dirty="0" smtClean="0"/>
              <a:t>jednoleté = letničky</a:t>
            </a:r>
          </a:p>
          <a:p>
            <a:pPr lvl="1"/>
            <a:r>
              <a:rPr lang="cs-CZ" dirty="0" smtClean="0"/>
              <a:t>za 1 rok: vyklíčí, vyrostou, vykvetou, vytvoří plody se semeny, uhynou</a:t>
            </a:r>
          </a:p>
          <a:p>
            <a:r>
              <a:rPr lang="cs-CZ" dirty="0" smtClean="0"/>
              <a:t>dvouleté</a:t>
            </a:r>
          </a:p>
          <a:p>
            <a:pPr lvl="1"/>
            <a:r>
              <a:rPr lang="cs-CZ" dirty="0" smtClean="0"/>
              <a:t>1. rok: vyklíčí, vytvoří vegetativní orgány</a:t>
            </a:r>
          </a:p>
          <a:p>
            <a:pPr lvl="1"/>
            <a:r>
              <a:rPr lang="cs-CZ" dirty="0" smtClean="0"/>
              <a:t>2. rok: kvetou, plodí, uhynou</a:t>
            </a:r>
          </a:p>
          <a:p>
            <a:r>
              <a:rPr lang="cs-CZ" dirty="0" smtClean="0"/>
              <a:t>víceleté</a:t>
            </a:r>
          </a:p>
          <a:p>
            <a:pPr lvl="1"/>
            <a:r>
              <a:rPr lang="cs-CZ" dirty="0" smtClean="0"/>
              <a:t>několik let: vyklíčí a rostou</a:t>
            </a:r>
          </a:p>
          <a:p>
            <a:pPr lvl="1"/>
            <a:r>
              <a:rPr lang="cs-CZ" dirty="0" smtClean="0"/>
              <a:t>poslední rok: vykvetou, vytvoří plody, uhynou</a:t>
            </a:r>
          </a:p>
          <a:p>
            <a:r>
              <a:rPr lang="cs-CZ" dirty="0" smtClean="0"/>
              <a:t>vytrvalé = trvalky</a:t>
            </a:r>
          </a:p>
          <a:p>
            <a:pPr lvl="1"/>
            <a:r>
              <a:rPr lang="cs-CZ" dirty="0" smtClean="0"/>
              <a:t>každý rok: rostou, kvetou, plodí</a:t>
            </a:r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6715140" y="6143644"/>
            <a:ext cx="1928826" cy="357190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příklady rostlin</a:t>
            </a:r>
            <a:endParaRPr lang="cs-CZ" dirty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457200" y="785794"/>
            <a:ext cx="3757610" cy="4967302"/>
          </a:xfrm>
          <a:prstGeom prst="rect">
            <a:avLst/>
          </a:prstGeom>
        </p:spPr>
        <p:txBody>
          <a:bodyPr/>
          <a:lstStyle/>
          <a:p>
            <a:pPr marL="273050" marR="0" lvl="0" indent="-2730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EB641B"/>
              </a:buClr>
              <a:buSzPct val="95000"/>
              <a:buFont typeface="Wingdings 2" pitchFamily="18" charset="2"/>
              <a:buChar char=""/>
              <a:tabLst/>
              <a:defRPr/>
            </a:pPr>
            <a:r>
              <a:rPr kumimoji="0" lang="cs-CZ" sz="26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jednoleté = letničky</a:t>
            </a:r>
          </a:p>
          <a:p>
            <a:pPr marL="639763" marR="0" lvl="1" indent="-246063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5000"/>
              <a:buFont typeface="Wingdings 2" pitchFamily="18" charset="2"/>
              <a:buChar char=""/>
              <a:tabLst/>
              <a:defRPr/>
            </a:pP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</a:rPr>
              <a:t>hrách setý</a:t>
            </a:r>
          </a:p>
          <a:p>
            <a:pPr marL="639763" marR="0" lvl="1" indent="-246063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5000"/>
              <a:buFont typeface="Wingdings 2" pitchFamily="18" charset="2"/>
              <a:buChar char=""/>
              <a:tabLst/>
              <a:defRPr/>
            </a:pPr>
            <a:r>
              <a:rPr lang="cs-CZ" sz="2400" kern="0" dirty="0" smtClean="0"/>
              <a:t>slunečnice roční</a:t>
            </a:r>
            <a:endParaRPr kumimoji="0" lang="cs-CZ" sz="2400" b="0" i="0" u="none" strike="noStrike" kern="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</a:endParaRPr>
          </a:p>
          <a:p>
            <a:pPr marL="273050" marR="0" lvl="0" indent="-2730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EB641B"/>
              </a:buClr>
              <a:buSzPct val="95000"/>
              <a:buFont typeface="Wingdings 2" pitchFamily="18" charset="2"/>
              <a:buChar char=""/>
              <a:tabLst/>
              <a:defRPr/>
            </a:pPr>
            <a:r>
              <a:rPr kumimoji="0" lang="cs-CZ" sz="26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dvouleté</a:t>
            </a:r>
          </a:p>
          <a:p>
            <a:pPr marL="639763" lvl="1" indent="-246063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5000"/>
              <a:buFont typeface="Wingdings 2" pitchFamily="18" charset="2"/>
              <a:buChar char=""/>
            </a:pPr>
            <a:r>
              <a:rPr lang="cs-CZ" sz="2400" kern="0" dirty="0" smtClean="0"/>
              <a:t>mrkev obecná</a:t>
            </a:r>
          </a:p>
          <a:p>
            <a:pPr marL="639763" lvl="1" indent="-246063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5000"/>
              <a:buFont typeface="Wingdings 2" pitchFamily="18" charset="2"/>
              <a:buChar char=""/>
            </a:pPr>
            <a:r>
              <a:rPr lang="cs-CZ" sz="2400" kern="0" dirty="0" smtClean="0"/>
              <a:t>náprstník velkokvětý</a:t>
            </a:r>
          </a:p>
          <a:p>
            <a:pPr marL="273050" marR="0" lvl="0" indent="-2730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EB641B"/>
              </a:buClr>
              <a:buSzPct val="95000"/>
              <a:buFont typeface="Wingdings 2" pitchFamily="18" charset="2"/>
              <a:buChar char=""/>
              <a:tabLst/>
              <a:defRPr/>
            </a:pPr>
            <a:r>
              <a:rPr kumimoji="0" lang="cs-CZ" sz="26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víceleté</a:t>
            </a:r>
          </a:p>
          <a:p>
            <a:pPr marL="639763" marR="0" lvl="1" indent="-246063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5000"/>
              <a:buFont typeface="Wingdings 2" pitchFamily="18" charset="2"/>
              <a:buChar char=""/>
              <a:tabLst/>
              <a:defRPr/>
            </a:pPr>
            <a:r>
              <a:rPr lang="cs-CZ" sz="2400" kern="0" dirty="0" smtClean="0"/>
              <a:t>netřesk</a:t>
            </a:r>
          </a:p>
          <a:p>
            <a:pPr marL="273050" marR="0" lvl="0" indent="-2730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EB641B"/>
              </a:buClr>
              <a:buSzPct val="95000"/>
              <a:buFont typeface="Wingdings 2" pitchFamily="18" charset="2"/>
              <a:buChar char=""/>
              <a:tabLst/>
              <a:defRPr/>
            </a:pPr>
            <a:r>
              <a:rPr kumimoji="0" lang="cs-CZ" sz="26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vytrvalé = trvalky</a:t>
            </a:r>
          </a:p>
          <a:p>
            <a:pPr marL="639763" lvl="1" indent="-246063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5000"/>
              <a:buFont typeface="Wingdings 2" pitchFamily="18" charset="2"/>
              <a:buChar char=""/>
            </a:pPr>
            <a:r>
              <a:rPr lang="cs-CZ" sz="2400" kern="0" dirty="0" smtClean="0"/>
              <a:t>dřeviny</a:t>
            </a:r>
          </a:p>
        </p:txBody>
      </p:sp>
      <p:pic>
        <p:nvPicPr>
          <p:cNvPr id="40962" name="Picture 2" descr="File:Drei Sonnenblumen im Feld.JPG"/>
          <p:cNvPicPr>
            <a:picLocks noChangeAspect="1" noChangeArrowheads="1"/>
          </p:cNvPicPr>
          <p:nvPr/>
        </p:nvPicPr>
        <p:blipFill>
          <a:blip r:embed="rId2"/>
          <a:srcRect l="24375" t="16250" r="11874"/>
          <a:stretch>
            <a:fillRect/>
          </a:stretch>
        </p:blipFill>
        <p:spPr bwMode="auto">
          <a:xfrm>
            <a:off x="4071934" y="214290"/>
            <a:ext cx="2465152" cy="2428892"/>
          </a:xfrm>
          <a:prstGeom prst="rect">
            <a:avLst/>
          </a:prstGeom>
          <a:noFill/>
        </p:spPr>
      </p:pic>
      <p:sp>
        <p:nvSpPr>
          <p:cNvPr id="4" name="TextovéPole 14"/>
          <p:cNvSpPr txBox="1">
            <a:spLocks noChangeArrowheads="1"/>
          </p:cNvSpPr>
          <p:nvPr/>
        </p:nvSpPr>
        <p:spPr bwMode="auto">
          <a:xfrm>
            <a:off x="4000496" y="2714620"/>
            <a:ext cx="3143272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dirty="0">
                <a:latin typeface="Constantia" pitchFamily="18" charset="0"/>
              </a:rPr>
              <a:t>Obr. </a:t>
            </a:r>
            <a:r>
              <a:rPr lang="cs-CZ" sz="2000" dirty="0" smtClean="0">
                <a:latin typeface="Constantia" pitchFamily="18" charset="0"/>
              </a:rPr>
              <a:t>6.: Slunečnice roční</a:t>
            </a:r>
            <a:endParaRPr lang="cs-CZ" sz="2000" dirty="0">
              <a:latin typeface="Constantia" pitchFamily="18" charset="0"/>
            </a:endParaRPr>
          </a:p>
        </p:txBody>
      </p:sp>
      <p:pic>
        <p:nvPicPr>
          <p:cNvPr id="40964" name="Picture 4" descr="File:Digitalis.jpg"/>
          <p:cNvPicPr>
            <a:picLocks noChangeAspect="1" noChangeArrowheads="1"/>
          </p:cNvPicPr>
          <p:nvPr/>
        </p:nvPicPr>
        <p:blipFill>
          <a:blip r:embed="rId3"/>
          <a:srcRect l="30000" t="7500" r="28333" b="7499"/>
          <a:stretch>
            <a:fillRect/>
          </a:stretch>
        </p:blipFill>
        <p:spPr bwMode="auto">
          <a:xfrm>
            <a:off x="7072330" y="285728"/>
            <a:ext cx="1785950" cy="4857784"/>
          </a:xfrm>
          <a:prstGeom prst="rect">
            <a:avLst/>
          </a:prstGeom>
          <a:noFill/>
        </p:spPr>
      </p:pic>
      <p:sp>
        <p:nvSpPr>
          <p:cNvPr id="6" name="TextovéPole 14"/>
          <p:cNvSpPr txBox="1">
            <a:spLocks noChangeArrowheads="1"/>
          </p:cNvSpPr>
          <p:nvPr/>
        </p:nvSpPr>
        <p:spPr bwMode="auto">
          <a:xfrm>
            <a:off x="7000892" y="5214950"/>
            <a:ext cx="3143272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dirty="0">
                <a:latin typeface="Constantia" pitchFamily="18" charset="0"/>
              </a:rPr>
              <a:t>Obr. </a:t>
            </a:r>
            <a:r>
              <a:rPr lang="cs-CZ" sz="2000" dirty="0" smtClean="0">
                <a:latin typeface="Constantia" pitchFamily="18" charset="0"/>
              </a:rPr>
              <a:t>7.: Náprstník velkokvětý</a:t>
            </a:r>
            <a:endParaRPr lang="cs-CZ" sz="2000" dirty="0">
              <a:latin typeface="Constantia" pitchFamily="18" charset="0"/>
            </a:endParaRPr>
          </a:p>
        </p:txBody>
      </p:sp>
      <p:pic>
        <p:nvPicPr>
          <p:cNvPr id="40966" name="Picture 6" descr="File:Sempervivum arachnoideum Vanoise.JPG"/>
          <p:cNvPicPr>
            <a:picLocks noChangeAspect="1" noChangeArrowheads="1"/>
          </p:cNvPicPr>
          <p:nvPr/>
        </p:nvPicPr>
        <p:blipFill>
          <a:blip r:embed="rId4"/>
          <a:srcRect l="21485" t="20508" r="19921"/>
          <a:stretch>
            <a:fillRect/>
          </a:stretch>
        </p:blipFill>
        <p:spPr bwMode="auto">
          <a:xfrm>
            <a:off x="5000628" y="3214686"/>
            <a:ext cx="1658710" cy="3000396"/>
          </a:xfrm>
          <a:prstGeom prst="rect">
            <a:avLst/>
          </a:prstGeom>
          <a:noFill/>
        </p:spPr>
      </p:pic>
      <p:sp>
        <p:nvSpPr>
          <p:cNvPr id="8" name="TextovéPole 14"/>
          <p:cNvSpPr txBox="1">
            <a:spLocks noChangeArrowheads="1"/>
          </p:cNvSpPr>
          <p:nvPr/>
        </p:nvSpPr>
        <p:spPr bwMode="auto">
          <a:xfrm>
            <a:off x="4929190" y="6243600"/>
            <a:ext cx="3143272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dirty="0">
                <a:latin typeface="Constantia" pitchFamily="18" charset="0"/>
              </a:rPr>
              <a:t>Obr. </a:t>
            </a:r>
            <a:r>
              <a:rPr lang="cs-CZ" sz="2000" dirty="0" smtClean="0">
                <a:latin typeface="Constantia" pitchFamily="18" charset="0"/>
              </a:rPr>
              <a:t>8.: Netřesk</a:t>
            </a:r>
            <a:endParaRPr lang="cs-CZ" sz="2000" dirty="0">
              <a:latin typeface="Constantia" pitchFamily="18" charset="0"/>
            </a:endParaRPr>
          </a:p>
        </p:txBody>
      </p:sp>
      <p:pic>
        <p:nvPicPr>
          <p:cNvPr id="40968" name="Picture 8" descr="File:Zwetschgen.jpg"/>
          <p:cNvPicPr>
            <a:picLocks noChangeAspect="1" noChangeArrowheads="1"/>
          </p:cNvPicPr>
          <p:nvPr/>
        </p:nvPicPr>
        <p:blipFill>
          <a:blip r:embed="rId5"/>
          <a:srcRect l="26667" r="28333" b="26249"/>
          <a:stretch>
            <a:fillRect/>
          </a:stretch>
        </p:blipFill>
        <p:spPr bwMode="auto">
          <a:xfrm>
            <a:off x="3428992" y="3428999"/>
            <a:ext cx="1397279" cy="3053313"/>
          </a:xfrm>
          <a:prstGeom prst="rect">
            <a:avLst/>
          </a:prstGeom>
          <a:noFill/>
        </p:spPr>
      </p:pic>
      <p:sp>
        <p:nvSpPr>
          <p:cNvPr id="10" name="TextovéPole 14"/>
          <p:cNvSpPr txBox="1">
            <a:spLocks noChangeArrowheads="1"/>
          </p:cNvSpPr>
          <p:nvPr/>
        </p:nvSpPr>
        <p:spPr bwMode="auto">
          <a:xfrm>
            <a:off x="3357554" y="6457890"/>
            <a:ext cx="3143272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dirty="0">
                <a:latin typeface="Constantia" pitchFamily="18" charset="0"/>
              </a:rPr>
              <a:t>Obr. </a:t>
            </a:r>
            <a:r>
              <a:rPr lang="cs-CZ" sz="2000" dirty="0" smtClean="0">
                <a:latin typeface="Constantia" pitchFamily="18" charset="0"/>
              </a:rPr>
              <a:t>9.: Švestka</a:t>
            </a:r>
            <a:endParaRPr lang="cs-CZ" sz="2000" dirty="0">
              <a:latin typeface="Constantia" pitchFamily="18" charset="0"/>
            </a:endParaRP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409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409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409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409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928670"/>
            <a:ext cx="8229600" cy="919180"/>
          </a:xfrm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Vyber správnou odpověď</a:t>
            </a:r>
            <a:endParaRPr lang="cs-CZ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0001" y="2000240"/>
            <a:ext cx="8643998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1. Zygota je</a:t>
            </a:r>
          </a:p>
          <a:p>
            <a:r>
              <a:rPr lang="cs-CZ" sz="2400" dirty="0" smtClean="0"/>
              <a:t>a) samčí pohlavní buňka</a:t>
            </a:r>
          </a:p>
          <a:p>
            <a:r>
              <a:rPr lang="cs-CZ" sz="2400" dirty="0" smtClean="0"/>
              <a:t>b) samičí pohlavní buňka</a:t>
            </a:r>
          </a:p>
          <a:p>
            <a:r>
              <a:rPr lang="cs-CZ" sz="2400" dirty="0" smtClean="0"/>
              <a:t>c) oplozená samčí pohlavní buňka</a:t>
            </a:r>
          </a:p>
          <a:p>
            <a:r>
              <a:rPr lang="cs-CZ" sz="2400" dirty="0" smtClean="0"/>
              <a:t>d) oplozená samičí pohlavní buňka</a:t>
            </a:r>
          </a:p>
          <a:p>
            <a:endParaRPr lang="cs-CZ" sz="2400" dirty="0" smtClean="0"/>
          </a:p>
          <a:p>
            <a:r>
              <a:rPr lang="cs-CZ" sz="2400" b="1" dirty="0" smtClean="0"/>
              <a:t>2. Vegetativní rozmnožování se u rostlin děje</a:t>
            </a:r>
          </a:p>
          <a:p>
            <a:r>
              <a:rPr lang="cs-CZ" sz="2400" dirty="0" smtClean="0"/>
              <a:t>a) v podstatě přirozeně</a:t>
            </a:r>
          </a:p>
          <a:p>
            <a:r>
              <a:rPr lang="cs-CZ" sz="2400" dirty="0" smtClean="0"/>
              <a:t>b) jen při přírodních katastrofách</a:t>
            </a:r>
          </a:p>
          <a:p>
            <a:r>
              <a:rPr lang="cs-CZ" sz="2400" dirty="0" smtClean="0"/>
              <a:t>c) pouze v oblastech s průměrnou roční teplotou menší než 10°C</a:t>
            </a:r>
          </a:p>
          <a:p>
            <a:r>
              <a:rPr lang="cs-CZ" sz="2400" dirty="0" smtClean="0"/>
              <a:t>d) jen při zásahu člověka</a:t>
            </a: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animClr clrSpc="rgb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hlink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hlink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4282" y="1142984"/>
            <a:ext cx="8501122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3. Řízek je</a:t>
            </a:r>
          </a:p>
          <a:p>
            <a:r>
              <a:rPr lang="cs-CZ" sz="2400" dirty="0" smtClean="0"/>
              <a:t>a) část rostliny, ve tvaru připomínající řízek</a:t>
            </a:r>
          </a:p>
          <a:p>
            <a:r>
              <a:rPr lang="cs-CZ" sz="2400" dirty="0" smtClean="0"/>
              <a:t>b) část rostliny, z které může vzniknout nová rostlina</a:t>
            </a:r>
          </a:p>
          <a:p>
            <a:r>
              <a:rPr lang="cs-CZ" sz="2400" dirty="0" smtClean="0"/>
              <a:t>c) rostlina, která se dá připravit na způsob vepřového řízku (např. patison)</a:t>
            </a:r>
          </a:p>
          <a:p>
            <a:r>
              <a:rPr lang="cs-CZ" sz="2400" dirty="0" smtClean="0"/>
              <a:t>d) rostlina, která je naříznuta a připravena k očkování</a:t>
            </a:r>
          </a:p>
          <a:p>
            <a:endParaRPr lang="cs-CZ" sz="2400" dirty="0" smtClean="0"/>
          </a:p>
          <a:p>
            <a:r>
              <a:rPr lang="cs-CZ" sz="2400" b="1" dirty="0" smtClean="0"/>
              <a:t>4. Které rostliny se mohou nepohlavně rozmnožovat odlamováním stélek?</a:t>
            </a:r>
          </a:p>
          <a:p>
            <a:endParaRPr lang="cs-CZ" sz="2400" dirty="0" smtClean="0"/>
          </a:p>
          <a:p>
            <a:r>
              <a:rPr lang="cs-CZ" sz="2400" dirty="0" smtClean="0"/>
              <a:t>……………… 		……………… 		………………</a:t>
            </a:r>
          </a:p>
          <a:p>
            <a:endParaRPr lang="cs-CZ" sz="2400" dirty="0" smtClean="0"/>
          </a:p>
          <a:p>
            <a:endParaRPr lang="cs-CZ" sz="2400" dirty="0" smtClean="0"/>
          </a:p>
        </p:txBody>
      </p:sp>
      <p:sp>
        <p:nvSpPr>
          <p:cNvPr id="3" name="Zaoblený obdélník 2"/>
          <p:cNvSpPr/>
          <p:nvPr/>
        </p:nvSpPr>
        <p:spPr>
          <a:xfrm>
            <a:off x="500034" y="7429528"/>
            <a:ext cx="7858180" cy="357190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řasa		lišejník		mech</a:t>
            </a:r>
            <a:endParaRPr lang="cs-CZ" sz="2400" dirty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hlink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hlink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33  E" pathEditMode="relative" ptsTypes="">
                                      <p:cBhvr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4282" y="928670"/>
            <a:ext cx="8572560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5. Doplňte text.</a:t>
            </a:r>
          </a:p>
          <a:p>
            <a:r>
              <a:rPr lang="cs-CZ" sz="2400" dirty="0" smtClean="0"/>
              <a:t>Nepohlavní rozmnožování využívají i zahrádkáři.</a:t>
            </a:r>
            <a:br>
              <a:rPr lang="cs-CZ" sz="2400" dirty="0" smtClean="0"/>
            </a:br>
            <a:r>
              <a:rPr lang="cs-CZ" sz="2400" dirty="0" smtClean="0"/>
              <a:t>První příklad je množení okrasných bylin - tzv. …………… .</a:t>
            </a:r>
            <a:br>
              <a:rPr lang="cs-CZ" sz="2400" dirty="0" smtClean="0"/>
            </a:br>
            <a:r>
              <a:rPr lang="cs-CZ" sz="2400" dirty="0" smtClean="0"/>
              <a:t>Takto se dá nepohlavně namnožit např. …………… .</a:t>
            </a:r>
            <a:br>
              <a:rPr lang="cs-CZ" sz="2400" dirty="0" smtClean="0"/>
            </a:br>
            <a:r>
              <a:rPr lang="cs-CZ" sz="2400" dirty="0" smtClean="0"/>
              <a:t>Druhý příklad je množení okrasných či ovocných stromů - např. …………… .</a:t>
            </a:r>
            <a:br>
              <a:rPr lang="cs-CZ" sz="2400" dirty="0" smtClean="0"/>
            </a:br>
            <a:r>
              <a:rPr lang="cs-CZ" sz="2400" dirty="0" smtClean="0"/>
              <a:t>Takovému způsobu se říká …………… .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b="1" dirty="0" smtClean="0"/>
              <a:t>6. Vysvětlete vlastními slovy pojem regenerace</a:t>
            </a:r>
          </a:p>
          <a:p>
            <a:endParaRPr lang="cs-CZ" sz="2400" dirty="0" smtClean="0"/>
          </a:p>
        </p:txBody>
      </p:sp>
      <p:sp>
        <p:nvSpPr>
          <p:cNvPr id="3" name="Zaoblený obdélník 2"/>
          <p:cNvSpPr/>
          <p:nvPr/>
        </p:nvSpPr>
        <p:spPr>
          <a:xfrm>
            <a:off x="7143768" y="7072338"/>
            <a:ext cx="2286016" cy="928718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očkování</a:t>
            </a:r>
          </a:p>
          <a:p>
            <a:pPr algn="ctr"/>
            <a:r>
              <a:rPr lang="cs-CZ" sz="2400" dirty="0" smtClean="0"/>
              <a:t>růže</a:t>
            </a:r>
            <a:endParaRPr lang="cs-CZ" sz="2400" dirty="0"/>
          </a:p>
        </p:txBody>
      </p:sp>
      <p:sp>
        <p:nvSpPr>
          <p:cNvPr id="4" name="Zaoblený obdélník 3"/>
          <p:cNvSpPr/>
          <p:nvPr/>
        </p:nvSpPr>
        <p:spPr>
          <a:xfrm>
            <a:off x="2285984" y="7215214"/>
            <a:ext cx="2286016" cy="928718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jabloň</a:t>
            </a:r>
          </a:p>
          <a:p>
            <a:pPr algn="ctr"/>
            <a:r>
              <a:rPr lang="cs-CZ" sz="2400" dirty="0" smtClean="0"/>
              <a:t>roubování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9644098" y="5500702"/>
            <a:ext cx="6072230" cy="642942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Obnovení části nebo celého těla organismu.</a:t>
            </a:r>
            <a:endParaRPr lang="cs-CZ" sz="2400" dirty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2.59259E-6 L -0.0283 -0.8402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" y="-4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112E-17 4.07407E-6 L 0.21163 -0.61968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6" y="-3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2.59259E-6 L -0.98107 -0.01273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91" y="-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4282" y="1028343"/>
            <a:ext cx="8572560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7. Pravdivou větu označte ANO, nepravdivou větu označte NE</a:t>
            </a:r>
          </a:p>
          <a:p>
            <a:r>
              <a:rPr lang="cs-CZ" sz="2400" dirty="0" smtClean="0"/>
              <a:t>a) podnož je nástroj, který používá sadař při roubování ………</a:t>
            </a:r>
          </a:p>
          <a:p>
            <a:r>
              <a:rPr lang="cs-CZ" sz="2400" dirty="0" smtClean="0"/>
              <a:t>b) fytohormony jsou chemické látky v rostlinném těle ………</a:t>
            </a:r>
          </a:p>
          <a:p>
            <a:r>
              <a:rPr lang="cs-CZ" sz="2400" dirty="0" smtClean="0"/>
              <a:t>c) ontogenetický vývoj končí smrtí všech rostlin jednoho druhu ………</a:t>
            </a:r>
          </a:p>
          <a:p>
            <a:r>
              <a:rPr lang="cs-CZ" sz="2400" dirty="0" smtClean="0"/>
              <a:t>d) některé rostliny mohou být až 1500 let staré ………</a:t>
            </a:r>
          </a:p>
          <a:p>
            <a:endParaRPr lang="cs-CZ" sz="2400" dirty="0" smtClean="0"/>
          </a:p>
          <a:p>
            <a:r>
              <a:rPr lang="cs-CZ" sz="2400" b="1" dirty="0" smtClean="0"/>
              <a:t>8. Vegetační klid pro většinu rostlin České republiky je</a:t>
            </a:r>
          </a:p>
          <a:p>
            <a:r>
              <a:rPr lang="cs-CZ" sz="2400" dirty="0" smtClean="0"/>
              <a:t>a) na jaře</a:t>
            </a:r>
          </a:p>
          <a:p>
            <a:r>
              <a:rPr lang="cs-CZ" sz="2400" dirty="0" smtClean="0"/>
              <a:t>b) v létě</a:t>
            </a:r>
          </a:p>
          <a:p>
            <a:r>
              <a:rPr lang="cs-CZ" sz="2400" dirty="0" smtClean="0"/>
              <a:t>c) na podzim</a:t>
            </a:r>
          </a:p>
          <a:p>
            <a:r>
              <a:rPr lang="cs-CZ" sz="2400" dirty="0" smtClean="0"/>
              <a:t>d) v zimě</a:t>
            </a:r>
            <a:endParaRPr lang="cs-CZ" sz="2400" dirty="0"/>
          </a:p>
        </p:txBody>
      </p:sp>
      <p:sp>
        <p:nvSpPr>
          <p:cNvPr id="3" name="Zaoblený obdélník 2"/>
          <p:cNvSpPr/>
          <p:nvPr/>
        </p:nvSpPr>
        <p:spPr>
          <a:xfrm>
            <a:off x="9858412" y="1785926"/>
            <a:ext cx="1000132" cy="714380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</a:t>
            </a:r>
            <a:endParaRPr lang="cs-CZ" sz="2400" dirty="0"/>
          </a:p>
        </p:txBody>
      </p:sp>
      <p:sp>
        <p:nvSpPr>
          <p:cNvPr id="4" name="Zaoblený obdélník 3"/>
          <p:cNvSpPr/>
          <p:nvPr/>
        </p:nvSpPr>
        <p:spPr>
          <a:xfrm>
            <a:off x="9858412" y="2714620"/>
            <a:ext cx="1000132" cy="714380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9501222" y="3714752"/>
            <a:ext cx="1000132" cy="714380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9572660" y="4786322"/>
            <a:ext cx="1000132" cy="714380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</a:t>
            </a:r>
            <a:endParaRPr lang="cs-CZ" sz="2400" dirty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1.11111E-6 L -0.24409 -0.0210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2" y="-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1.11111E-6 L -0.2441 -0.07338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2" y="-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1.11022E-16 L -0.9717 -0.1463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86" y="-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1.11022E-16 L -0.32587 -0.25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3" y="-1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hlink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hlink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4282" y="890547"/>
            <a:ext cx="8572560" cy="53245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sz="2000" b="1" dirty="0" smtClean="0"/>
              <a:t>9. Dospělá rostlina umí na rozdíl od mladé rostliny</a:t>
            </a:r>
          </a:p>
          <a:p>
            <a:r>
              <a:rPr lang="cs-CZ" sz="2000" dirty="0" smtClean="0"/>
              <a:t>a) </a:t>
            </a:r>
            <a:r>
              <a:rPr lang="cs-CZ" sz="2000" dirty="0" err="1" smtClean="0"/>
              <a:t>fotosyntetizovat</a:t>
            </a:r>
            <a:endParaRPr lang="cs-CZ" sz="2000" dirty="0" smtClean="0"/>
          </a:p>
          <a:p>
            <a:r>
              <a:rPr lang="cs-CZ" sz="2000" dirty="0" smtClean="0"/>
              <a:t>b) ukládat si zásobní látky</a:t>
            </a:r>
          </a:p>
          <a:p>
            <a:r>
              <a:rPr lang="cs-CZ" sz="2000" dirty="0" smtClean="0"/>
              <a:t>c) vytvářet rozmnožovací orgány</a:t>
            </a:r>
          </a:p>
          <a:p>
            <a:r>
              <a:rPr lang="cs-CZ" sz="2000" dirty="0" smtClean="0"/>
              <a:t>d) přečkat nepříznivé podmínky prostředí</a:t>
            </a:r>
          </a:p>
          <a:p>
            <a:endParaRPr lang="cs-CZ" sz="2000" dirty="0" smtClean="0"/>
          </a:p>
          <a:p>
            <a:r>
              <a:rPr lang="cs-CZ" sz="2000" b="1" dirty="0" smtClean="0"/>
              <a:t>10. Ke každému typu rostlin náleží dvě charakteristiky. Přiřaďte písmenům čísla.</a:t>
            </a:r>
          </a:p>
          <a:p>
            <a:r>
              <a:rPr lang="cs-CZ" sz="2000" dirty="0" smtClean="0"/>
              <a:t>a) letnička 		1) kvetou a plodí v posledním roce svého života</a:t>
            </a:r>
          </a:p>
          <a:p>
            <a:r>
              <a:rPr lang="cs-CZ" sz="2000" dirty="0" smtClean="0"/>
              <a:t>			2) vykvétá až v druhém roce svého života</a:t>
            </a:r>
          </a:p>
          <a:p>
            <a:r>
              <a:rPr lang="cs-CZ" sz="2000" dirty="0" smtClean="0"/>
              <a:t>b) dvouletá		3) životní cyklus se odehraje během jednoho roku</a:t>
            </a:r>
          </a:p>
          <a:p>
            <a:r>
              <a:rPr lang="cs-CZ" sz="2000" dirty="0" smtClean="0"/>
              <a:t>			4) vytváří květy a plody každým rokem svého života</a:t>
            </a:r>
          </a:p>
          <a:p>
            <a:r>
              <a:rPr lang="cs-CZ" sz="2000" dirty="0" smtClean="0"/>
              <a:t>c) víceletá 		5) v prvním roce vytváří vegetativní orgány</a:t>
            </a:r>
          </a:p>
          <a:p>
            <a:r>
              <a:rPr lang="cs-CZ" sz="2000" dirty="0" smtClean="0"/>
              <a:t>			6) dožívají se nejvyššího věku</a:t>
            </a:r>
          </a:p>
          <a:p>
            <a:r>
              <a:rPr lang="cs-CZ" sz="2000" dirty="0" smtClean="0"/>
              <a:t>d) trvalka 		7) podle podmínek prostředí více než první dva 					roky života tvoří vegetativní orgány</a:t>
            </a:r>
          </a:p>
          <a:p>
            <a:r>
              <a:rPr lang="cs-CZ" sz="2000" dirty="0" smtClean="0"/>
              <a:t>			8) zemřou první rok života</a:t>
            </a:r>
            <a:endParaRPr lang="cs-CZ" sz="2000" dirty="0"/>
          </a:p>
        </p:txBody>
      </p:sp>
      <p:grpSp>
        <p:nvGrpSpPr>
          <p:cNvPr id="23" name="Skupina 22"/>
          <p:cNvGrpSpPr/>
          <p:nvPr/>
        </p:nvGrpSpPr>
        <p:grpSpPr>
          <a:xfrm>
            <a:off x="1357290" y="7143776"/>
            <a:ext cx="1785950" cy="2571768"/>
            <a:chOff x="1357290" y="3429000"/>
            <a:chExt cx="1785950" cy="2571768"/>
          </a:xfrm>
        </p:grpSpPr>
        <p:cxnSp>
          <p:nvCxnSpPr>
            <p:cNvPr id="4" name="Přímá spojovací čára 3"/>
            <p:cNvCxnSpPr/>
            <p:nvPr/>
          </p:nvCxnSpPr>
          <p:spPr>
            <a:xfrm>
              <a:off x="1500166" y="3429000"/>
              <a:ext cx="1643074" cy="785818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6" name="Přímá spojovací čára 5"/>
            <p:cNvCxnSpPr/>
            <p:nvPr/>
          </p:nvCxnSpPr>
          <p:spPr>
            <a:xfrm rot="16200000" flipH="1">
              <a:off x="1000100" y="3929066"/>
              <a:ext cx="2571768" cy="1571636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7" name="Přímá spojovací čára 6"/>
            <p:cNvCxnSpPr/>
            <p:nvPr/>
          </p:nvCxnSpPr>
          <p:spPr>
            <a:xfrm flipV="1">
              <a:off x="1571604" y="3857628"/>
              <a:ext cx="1500198" cy="285752"/>
            </a:xfrm>
            <a:prstGeom prst="line">
              <a:avLst/>
            </a:prstGeom>
          </p:spPr>
          <p:style>
            <a:lnRef idx="2">
              <a:schemeClr val="accent4"/>
            </a:lnRef>
            <a:fillRef idx="0">
              <a:schemeClr val="accent4"/>
            </a:fillRef>
            <a:effectRef idx="1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10" name="Přímá spojovací čára 9"/>
            <p:cNvCxnSpPr/>
            <p:nvPr/>
          </p:nvCxnSpPr>
          <p:spPr>
            <a:xfrm>
              <a:off x="1571604" y="4143380"/>
              <a:ext cx="1428760" cy="571504"/>
            </a:xfrm>
            <a:prstGeom prst="line">
              <a:avLst/>
            </a:prstGeom>
          </p:spPr>
          <p:style>
            <a:lnRef idx="2">
              <a:schemeClr val="accent4"/>
            </a:lnRef>
            <a:fillRef idx="0">
              <a:schemeClr val="accent4"/>
            </a:fillRef>
            <a:effectRef idx="1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flipV="1">
              <a:off x="1428728" y="3571876"/>
              <a:ext cx="1571636" cy="1214446"/>
            </a:xfrm>
            <a:prstGeom prst="line">
              <a:avLst/>
            </a:prstGeom>
          </p:spPr>
          <p:style>
            <a:lnRef idx="2">
              <a:schemeClr val="accent6"/>
            </a:lnRef>
            <a:fillRef idx="0">
              <a:schemeClr val="accent6"/>
            </a:fillRef>
            <a:effectRef idx="1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15" name="Přímá spojovací čára 14"/>
            <p:cNvCxnSpPr/>
            <p:nvPr/>
          </p:nvCxnSpPr>
          <p:spPr>
            <a:xfrm>
              <a:off x="1428728" y="4786322"/>
              <a:ext cx="1571636" cy="642942"/>
            </a:xfrm>
            <a:prstGeom prst="line">
              <a:avLst/>
            </a:prstGeom>
          </p:spPr>
          <p:style>
            <a:lnRef idx="2">
              <a:schemeClr val="accent6"/>
            </a:lnRef>
            <a:fillRef idx="0">
              <a:schemeClr val="accent6"/>
            </a:fillRef>
            <a:effectRef idx="1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flipV="1">
              <a:off x="1357290" y="4500570"/>
              <a:ext cx="1714512" cy="857256"/>
            </a:xfrm>
            <a:prstGeom prst="line">
              <a:avLst/>
            </a:prstGeom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9" name="Přímá spojovací čára 18"/>
            <p:cNvCxnSpPr/>
            <p:nvPr/>
          </p:nvCxnSpPr>
          <p:spPr>
            <a:xfrm flipV="1">
              <a:off x="1357290" y="5072074"/>
              <a:ext cx="1714512" cy="285752"/>
            </a:xfrm>
            <a:prstGeom prst="line">
              <a:avLst/>
            </a:prstGeom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hlink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hlink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591 3.9778E-7 L -0.00382 -0.5296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" y="-2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 idx="4294967295"/>
          </p:nvPr>
        </p:nvSpPr>
        <p:spPr>
          <a:xfrm>
            <a:off x="457200" y="404813"/>
            <a:ext cx="8229600" cy="566737"/>
          </a:xfrm>
        </p:spPr>
        <p:txBody>
          <a:bodyPr/>
          <a:lstStyle/>
          <a:p>
            <a:pPr eaLnBrk="1" hangingPunct="1"/>
            <a:r>
              <a:rPr lang="cs-CZ" sz="4600" dirty="0" smtClean="0"/>
              <a:t>Citace</a:t>
            </a:r>
          </a:p>
        </p:txBody>
      </p:sp>
      <p:sp>
        <p:nvSpPr>
          <p:cNvPr id="14339" name="Zástupný symbol pro obsah 2"/>
          <p:cNvSpPr>
            <a:spLocks noGrp="1"/>
          </p:cNvSpPr>
          <p:nvPr>
            <p:ph idx="4294967295"/>
          </p:nvPr>
        </p:nvSpPr>
        <p:spPr>
          <a:xfrm>
            <a:off x="144463" y="857232"/>
            <a:ext cx="8964612" cy="5876925"/>
          </a:xfrm>
        </p:spPr>
        <p:txBody>
          <a:bodyPr/>
          <a:lstStyle/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600" dirty="0" smtClean="0"/>
              <a:t>ČABRADOVÁ, Věra; HASCH, František; SEJPKA, Jaroslav</a:t>
            </a:r>
            <a:r>
              <a:rPr lang="en-US" sz="1600" dirty="0" smtClean="0"/>
              <a:t>;</a:t>
            </a:r>
            <a:r>
              <a:rPr lang="cs-CZ" sz="1600" dirty="0" smtClean="0"/>
              <a:t> VANĚČKOVÁ, Ivana. </a:t>
            </a:r>
            <a:r>
              <a:rPr lang="cs-CZ" sz="1600" i="1" dirty="0" smtClean="0"/>
              <a:t>Přírodopis 7 učebnice pro základní školy a víceletá gymnázia</a:t>
            </a:r>
            <a:r>
              <a:rPr lang="cs-CZ" sz="1600" dirty="0" smtClean="0"/>
              <a:t>. Plzeň: </a:t>
            </a:r>
            <a:r>
              <a:rPr lang="cs-CZ" sz="1600" dirty="0" err="1" smtClean="0"/>
              <a:t>Fraus</a:t>
            </a:r>
            <a:r>
              <a:rPr lang="cs-CZ" sz="1600" dirty="0" smtClean="0"/>
              <a:t>, 2005, ISBN 80-7238-424-4.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600" dirty="0" smtClean="0"/>
              <a:t>Obr. 1.: PORSE, Sten. </a:t>
            </a:r>
            <a:r>
              <a:rPr lang="cs-CZ" sz="1600" i="1" dirty="0" err="1" smtClean="0"/>
              <a:t>Wikimedia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Commons</a:t>
            </a:r>
            <a:r>
              <a:rPr lang="cs-CZ" sz="1600" dirty="0" smtClean="0"/>
              <a:t> [online]. [cit. 22.4.2013]. Dostupný na WWW: http://commons.wikimedia.org/wiki/File:Equisetum-arvense-vegetative.JPG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600" dirty="0" smtClean="0"/>
              <a:t>Obr. 2.: STÜBE, Kurt. </a:t>
            </a:r>
            <a:r>
              <a:rPr lang="cs-CZ" sz="1600" i="1" dirty="0" err="1" smtClean="0"/>
              <a:t>Wikimedia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Commons</a:t>
            </a:r>
            <a:r>
              <a:rPr lang="cs-CZ" sz="1600" dirty="0" smtClean="0"/>
              <a:t> [online]. [cit. 22.4.2013]. Dostupný na WWW: http://commons.wikimedia.org/wiki/File:Ranunculus_ficaria0.jpg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600" dirty="0" smtClean="0"/>
              <a:t>Obr. 3.: STORCH, </a:t>
            </a:r>
            <a:r>
              <a:rPr lang="cs-CZ" sz="1600" dirty="0" err="1" smtClean="0"/>
              <a:t>Hedwig</a:t>
            </a:r>
            <a:r>
              <a:rPr lang="cs-CZ" sz="1600" dirty="0" smtClean="0"/>
              <a:t>. </a:t>
            </a:r>
            <a:r>
              <a:rPr lang="cs-CZ" sz="1600" i="1" dirty="0" err="1" smtClean="0"/>
              <a:t>Wikimedia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Commons</a:t>
            </a:r>
            <a:r>
              <a:rPr lang="cs-CZ" sz="1600" dirty="0" smtClean="0"/>
              <a:t> [online]. [cit. 22.4.2013]. Dostupný na WWW: http://commons.wikimedia.org/wiki/File:M%C3%A4rzenbecher_2107.JPG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600" dirty="0" smtClean="0"/>
              <a:t>Obr. 4.: HEMPEL, </a:t>
            </a:r>
            <a:r>
              <a:rPr lang="cs-CZ" sz="1600" dirty="0" err="1" smtClean="0"/>
              <a:t>Jörg</a:t>
            </a:r>
            <a:r>
              <a:rPr lang="cs-CZ" sz="1600" dirty="0" smtClean="0"/>
              <a:t>. </a:t>
            </a:r>
            <a:r>
              <a:rPr lang="cs-CZ" sz="1600" i="1" dirty="0" err="1" smtClean="0"/>
              <a:t>Wikimedia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Commons</a:t>
            </a:r>
            <a:r>
              <a:rPr lang="cs-CZ" sz="1600" dirty="0" smtClean="0"/>
              <a:t> [online]. [cit. 22.4.2013]. Dostupný na WWW: http://commons.wikimedia.org/wiki/File:Ajuga_reptans_LC0138.jpg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600" dirty="0" smtClean="0"/>
              <a:t>Obr. 5.: BARTHEL, Denis. </a:t>
            </a:r>
            <a:r>
              <a:rPr lang="cs-CZ" sz="1600" i="1" dirty="0" err="1" smtClean="0"/>
              <a:t>Wikimedia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Commons</a:t>
            </a:r>
            <a:r>
              <a:rPr lang="cs-CZ" sz="1600" dirty="0" smtClean="0"/>
              <a:t> [online]. [cit. 22.4.2013]. Dostupný na WWW: http://commons.wikimedia.org/wiki/File:MarchantiaPolymorpha.jpg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600" dirty="0" smtClean="0"/>
              <a:t>Obr. 6.: 3268ZAUBER. </a:t>
            </a:r>
            <a:r>
              <a:rPr lang="cs-CZ" sz="1600" i="1" dirty="0" err="1" smtClean="0"/>
              <a:t>Wikimedia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Commons</a:t>
            </a:r>
            <a:r>
              <a:rPr lang="cs-CZ" sz="1600" dirty="0" smtClean="0"/>
              <a:t> [online]. [cit. 22.4.2013]. Dostupný na WWW: http://commons.wikimedia.org/wiki/File:Drei_Sonnenblumen_im_Feld.JPG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600" dirty="0" smtClean="0"/>
              <a:t>Obr. 7.: SAZHIN, </a:t>
            </a:r>
            <a:r>
              <a:rPr lang="cs-CZ" sz="1600" dirty="0" err="1" smtClean="0"/>
              <a:t>Sergey</a:t>
            </a:r>
            <a:r>
              <a:rPr lang="cs-CZ" sz="1600" dirty="0" smtClean="0"/>
              <a:t> M.. </a:t>
            </a:r>
            <a:r>
              <a:rPr lang="cs-CZ" sz="1600" i="1" dirty="0" err="1" smtClean="0"/>
              <a:t>Wikimedia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Commons</a:t>
            </a:r>
            <a:r>
              <a:rPr lang="cs-CZ" sz="1600" dirty="0" smtClean="0"/>
              <a:t> [online]. [cit. 22.4.2013]. Dostupný na WWW: http://commons.wikimedia.org/wiki/File:Digitalis.jpg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600" dirty="0" smtClean="0"/>
              <a:t>Obr. 8.: ABALG. </a:t>
            </a:r>
            <a:r>
              <a:rPr lang="cs-CZ" sz="1600" i="1" dirty="0" err="1" smtClean="0"/>
              <a:t>Wikimedia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Commons</a:t>
            </a:r>
            <a:r>
              <a:rPr lang="cs-CZ" sz="1600" dirty="0" smtClean="0"/>
              <a:t> [online]. [cit. 22.4.2013]. Dostupný na WWW: http://commons.wikimedia.org/wiki/File:Sempervivum_arachnoideum_Vanoise.JPG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600" dirty="0" smtClean="0"/>
              <a:t>Obr. 9.: SCHULA, </a:t>
            </a:r>
            <a:r>
              <a:rPr lang="cs-CZ" sz="1600" dirty="0" err="1" smtClean="0"/>
              <a:t>Tobias</a:t>
            </a:r>
            <a:r>
              <a:rPr lang="cs-CZ" sz="1600" dirty="0" smtClean="0"/>
              <a:t>. </a:t>
            </a:r>
            <a:r>
              <a:rPr lang="cs-CZ" sz="1600" i="1" dirty="0" err="1" smtClean="0"/>
              <a:t>Wikimedia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Commons</a:t>
            </a:r>
            <a:r>
              <a:rPr lang="cs-CZ" sz="1600" dirty="0" smtClean="0"/>
              <a:t> [online]. [cit. 22.4.2013]. Dostupný na WWW: http://commons.wikimedia.org/wiki/File:Zwetschgen.jpg </a:t>
            </a:r>
            <a:endParaRPr lang="cs-CZ" sz="1600" dirty="0" smtClean="0"/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600" dirty="0" smtClean="0"/>
              <a:t>AUTOR NEUVEDEN. </a:t>
            </a:r>
            <a:r>
              <a:rPr lang="cs-CZ" sz="1600" i="1" dirty="0" smtClean="0"/>
              <a:t>Doplňkové materiály k učebnici Přírodopis 7</a:t>
            </a:r>
            <a:r>
              <a:rPr lang="cs-CZ" sz="1600" dirty="0" smtClean="0"/>
              <a:t> [online]. [cit. </a:t>
            </a:r>
            <a:r>
              <a:rPr lang="cs-CZ" sz="1600" dirty="0" smtClean="0"/>
              <a:t>22.4.2013</a:t>
            </a:r>
            <a:r>
              <a:rPr lang="cs-CZ" sz="1600" dirty="0" smtClean="0"/>
              <a:t>]. Dostupný na WWW: http://www.</a:t>
            </a:r>
            <a:r>
              <a:rPr lang="cs-CZ" sz="1600" dirty="0" err="1" smtClean="0"/>
              <a:t>fraus.cz</a:t>
            </a:r>
            <a:r>
              <a:rPr lang="cs-CZ" sz="1600" dirty="0" smtClean="0"/>
              <a:t>/data/</a:t>
            </a:r>
            <a:r>
              <a:rPr lang="cs-CZ" sz="1600" dirty="0" err="1" smtClean="0"/>
              <a:t>prirodopis</a:t>
            </a:r>
            <a:r>
              <a:rPr lang="cs-CZ" sz="1600" dirty="0" smtClean="0"/>
              <a:t>/</a:t>
            </a:r>
            <a:r>
              <a:rPr lang="cs-CZ" sz="1600" dirty="0" err="1" smtClean="0"/>
              <a:t>rozsrovaniavyvinrostlin.pdf</a:t>
            </a:r>
            <a:endParaRPr lang="cs-CZ" sz="1600" dirty="0" smtClean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o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Tok">
      <a:majorFont>
        <a:latin typeface="Calibri"/>
        <a:ea typeface=""/>
        <a:cs typeface=""/>
      </a:majorFont>
      <a:minorFont>
        <a:latin typeface="Constanti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Tok 1">
        <a:dk1>
          <a:srgbClr val="464646"/>
        </a:dk1>
        <a:lt1>
          <a:srgbClr val="FFFFFF"/>
        </a:lt1>
        <a:dk2>
          <a:srgbClr val="000000"/>
        </a:dk2>
        <a:lt2>
          <a:srgbClr val="DEF5FA"/>
        </a:lt2>
        <a:accent1>
          <a:srgbClr val="2DA2BF"/>
        </a:accent1>
        <a:accent2>
          <a:srgbClr val="DA1F28"/>
        </a:accent2>
        <a:accent3>
          <a:srgbClr val="AAAAAA"/>
        </a:accent3>
        <a:accent4>
          <a:srgbClr val="DADADA"/>
        </a:accent4>
        <a:accent5>
          <a:srgbClr val="ADCEDC"/>
        </a:accent5>
        <a:accent6>
          <a:srgbClr val="C51B23"/>
        </a:accent6>
        <a:hlink>
          <a:srgbClr val="FF8119"/>
        </a:hlink>
        <a:folHlink>
          <a:srgbClr val="44B9E8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To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1_Tok">
      <a:majorFont>
        <a:latin typeface="Calibri"/>
        <a:ea typeface=""/>
        <a:cs typeface=""/>
      </a:majorFont>
      <a:minorFont>
        <a:latin typeface="Constanti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1_Tok 1">
        <a:dk1>
          <a:srgbClr val="000000"/>
        </a:dk1>
        <a:lt1>
          <a:srgbClr val="FFFFFF"/>
        </a:lt1>
        <a:dk2>
          <a:srgbClr val="464646"/>
        </a:dk2>
        <a:lt2>
          <a:srgbClr val="DEF5FA"/>
        </a:lt2>
        <a:accent1>
          <a:srgbClr val="2DA2BF"/>
        </a:accent1>
        <a:accent2>
          <a:srgbClr val="DA1F28"/>
        </a:accent2>
        <a:accent3>
          <a:srgbClr val="FFFFFF"/>
        </a:accent3>
        <a:accent4>
          <a:srgbClr val="000000"/>
        </a:accent4>
        <a:accent5>
          <a:srgbClr val="ADCEDC"/>
        </a:accent5>
        <a:accent6>
          <a:srgbClr val="C51B23"/>
        </a:accent6>
        <a:hlink>
          <a:srgbClr val="FF8119"/>
        </a:hlink>
        <a:folHlink>
          <a:srgbClr val="44B9E8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184</TotalTime>
  <Words>1015</Words>
  <Application>Microsoft Office PowerPoint</Application>
  <PresentationFormat>Předvádění na obrazovce (4:3)</PresentationFormat>
  <Paragraphs>193</Paragraphs>
  <Slides>21</Slides>
  <Notes>1</Notes>
  <HiddenSlides>3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21</vt:i4>
      </vt:variant>
    </vt:vector>
  </HeadingPairs>
  <TitlesOfParts>
    <vt:vector size="23" baseType="lpstr">
      <vt:lpstr>Tok</vt:lpstr>
      <vt:lpstr>1_Tok</vt:lpstr>
      <vt:lpstr>Rozmnožování, růst a vývin rostlin</vt:lpstr>
      <vt:lpstr>Snímek 2</vt:lpstr>
      <vt:lpstr>Anotace</vt:lpstr>
      <vt:lpstr>Rozmnožování rostlin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Růst a vývin</vt:lpstr>
      <vt:lpstr>Snímek 13</vt:lpstr>
      <vt:lpstr>4 typy rostlin</vt:lpstr>
      <vt:lpstr>Snímek 15</vt:lpstr>
      <vt:lpstr>Vyber správnou odpověď</vt:lpstr>
      <vt:lpstr>Snímek 17</vt:lpstr>
      <vt:lpstr>Snímek 18</vt:lpstr>
      <vt:lpstr>Snímek 19</vt:lpstr>
      <vt:lpstr>Snímek 20</vt:lpstr>
      <vt:lpstr>Citace</vt:lpstr>
    </vt:vector>
  </TitlesOfParts>
  <Company>gym_lovo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Rozmnožování, růst a vývin rostlin</dc:title>
  <dc:creator>dasa</dc:creator>
  <cp:lastModifiedBy>dasa</cp:lastModifiedBy>
  <cp:revision>72</cp:revision>
  <dcterms:created xsi:type="dcterms:W3CDTF">2013-04-15T18:17:47Z</dcterms:created>
  <dcterms:modified xsi:type="dcterms:W3CDTF">2013-06-06T13:07:09Z</dcterms:modified>
</cp:coreProperties>
</file>