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63" r:id="rId6"/>
    <p:sldId id="264" r:id="rId7"/>
    <p:sldId id="265" r:id="rId8"/>
    <p:sldId id="266" r:id="rId9"/>
    <p:sldId id="268" r:id="rId10"/>
    <p:sldId id="269" r:id="rId11"/>
    <p:sldId id="27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ABCCD-94DC-47EA-A07E-693FD3EF26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7BC1C-E401-432A-A16C-16FEAE4182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DCD01-8ECA-45F5-9D0C-B63981A4AD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8124F-F482-483E-BD57-76CCFDB9E3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D3191-744C-4FB2-BD42-7BE491382F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640BD-0997-4B65-903F-C7E55A86A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28B29-0A5D-45DB-9526-093DCC197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132A3-848E-4711-9375-6E89F44F4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6DB50-9BFC-48AE-A86C-03D6B3390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98F3F-942C-4CDB-8343-18D73BDFB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0EDC-2825-4B6F-AB7A-6F5882A11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EA5AE-39B5-4214-96F3-CF56103A96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53950-512D-40DF-BA30-65070EF3E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7E2A9C-0D0C-400F-B95E-E5CFFF1EF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DFD34-1F75-4AB8-9C78-BE3D1B1B4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80BE8-7AC4-41B1-A71A-ED99D9569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06F34-C017-4BDA-AD4B-CD4382918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71724B-377C-4CC8-9888-56FB0B2282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C8043-3607-4B1A-A57D-41F444C8C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F3E58-37EE-403A-BE8A-D4094307D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17016-7946-43CE-9B64-72FF9D040E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BBEF3-F1FE-4934-88A3-D4372EA49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9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0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2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18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26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B0C61C6-912D-4F4B-A856-E99DD7DA4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2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053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2054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1149367-8833-4C7F-BA48-CEFFAE963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5600" b="1" kern="1200" dirty="0" smtClean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Krytosemenné rostliny</a:t>
            </a:r>
            <a:endParaRPr lang="cs-CZ" sz="5600" b="1" kern="1200" dirty="0">
              <a:solidFill>
                <a:schemeClr val="accent3">
                  <a:tint val="90000"/>
                  <a:satMod val="12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28852" y="3248036"/>
            <a:ext cx="6400800" cy="1752600"/>
          </a:xfrm>
        </p:spPr>
        <p:txBody>
          <a:bodyPr/>
          <a:lstStyle/>
          <a:p>
            <a:pPr algn="r"/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94" name="Group 26"/>
          <p:cNvGraphicFramePr>
            <a:graphicFrameLocks noGrp="1"/>
          </p:cNvGraphicFramePr>
          <p:nvPr>
            <p:ph idx="4294967295"/>
          </p:nvPr>
        </p:nvGraphicFramePr>
        <p:xfrm>
          <a:off x="285750" y="1643063"/>
          <a:ext cx="8572500" cy="2600325"/>
        </p:xfrm>
        <a:graphic>
          <a:graphicData uri="http://schemas.openxmlformats.org/drawingml/2006/table">
            <a:tbl>
              <a:tblPr/>
              <a:tblGrid>
                <a:gridCol w="85725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ŠKOLY: Gymnázium Lovosice, Sady p</a:t>
                      </a:r>
                      <a:r>
                        <a:rPr kumimoji="0" 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i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onýrů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 600</a:t>
                      </a: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6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ČÍSLO PROJEKTU: CZ.1.07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1.5.00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34.1073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MATERIÁLU: VY_32_INOVACE_1B_16_Krytosemenné 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TÉMA SADY: Botanika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ROČNÍK: sekunda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DATUM VZNIKU: duben 2013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AUTOR: Mgr. Dagmar Ročková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</a:tbl>
          </a:graphicData>
        </a:graphic>
      </p:graphicFrame>
      <p:pic>
        <p:nvPicPr>
          <p:cNvPr id="4116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935163"/>
            <a:ext cx="7829576" cy="438943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Výklad na 1 vyučovací hodinu zaměřen na rozdíly mezi jednoděložnými a dvouděložnými rostlinami.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/>
            <a:r>
              <a:rPr lang="cs-CZ" sz="2000" dirty="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dirty="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dirty="0" smtClean="0"/>
              <a:t>U obrázků použita animace – zmizení.</a:t>
            </a:r>
          </a:p>
          <a:p>
            <a:pPr eaLnBrk="1" hangingPunct="1"/>
            <a:r>
              <a:rPr lang="cs-CZ" sz="2000" dirty="0" smtClean="0"/>
              <a:t>Procvičování formou zápisu na interaktivní tabuli.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Krytosemenné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nejmladší a nejpočetnější skupina</a:t>
            </a:r>
          </a:p>
          <a:p>
            <a:r>
              <a:rPr lang="cs-CZ" dirty="0" smtClean="0"/>
              <a:t>250 000 druhů na Zemi</a:t>
            </a:r>
          </a:p>
          <a:p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semena ukryta v plodech</a:t>
            </a:r>
          </a:p>
          <a:p>
            <a:endParaRPr lang="cs-CZ" dirty="0" smtClean="0"/>
          </a:p>
          <a:p>
            <a:r>
              <a:rPr lang="cs-CZ" dirty="0" smtClean="0"/>
              <a:t>tvoří květy </a:t>
            </a:r>
            <a:r>
              <a:rPr lang="cs-CZ" dirty="0" smtClean="0">
                <a:latin typeface="Arial"/>
                <a:cs typeface="Arial"/>
              </a:rPr>
              <a:t>→</a:t>
            </a:r>
            <a:r>
              <a:rPr lang="cs-CZ" dirty="0" smtClean="0"/>
              <a:t> nesou pohlavní orgány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– počet děloh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JEDNODĚLOŽNÉ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68307"/>
          </a:xfrm>
        </p:spPr>
        <p:txBody>
          <a:bodyPr/>
          <a:lstStyle/>
          <a:p>
            <a:r>
              <a:rPr lang="cs-CZ" dirty="0" smtClean="0"/>
              <a:t>1 děloha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DVOUDĚLOŽNÉ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611183"/>
          </a:xfrm>
        </p:spPr>
        <p:txBody>
          <a:bodyPr/>
          <a:lstStyle/>
          <a:p>
            <a:r>
              <a:rPr lang="cs-CZ" dirty="0" smtClean="0"/>
              <a:t>2 dělohy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7650" y="3143248"/>
            <a:ext cx="4324350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94887" y="2786058"/>
            <a:ext cx="4606269" cy="2995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– kořenový systém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JEDNODĚLOŽNÉ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539745"/>
          </a:xfrm>
        </p:spPr>
        <p:txBody>
          <a:bodyPr/>
          <a:lstStyle/>
          <a:p>
            <a:r>
              <a:rPr lang="cs-CZ" dirty="0" smtClean="0"/>
              <a:t>svazčité kořeny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DVOUDĚLOŽNÉ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539745"/>
          </a:xfrm>
        </p:spPr>
        <p:txBody>
          <a:bodyPr/>
          <a:lstStyle/>
          <a:p>
            <a:r>
              <a:rPr lang="cs-CZ" dirty="0" smtClean="0"/>
              <a:t>kořen hlavní a postranní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2" y="3000372"/>
            <a:ext cx="4286248" cy="2743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2978086"/>
            <a:ext cx="3071834" cy="3951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– svazky cévní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JEDNODĚLOŽNÉ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539745"/>
          </a:xfrm>
        </p:spPr>
        <p:txBody>
          <a:bodyPr/>
          <a:lstStyle/>
          <a:p>
            <a:r>
              <a:rPr lang="cs-CZ" dirty="0" smtClean="0"/>
              <a:t>neuspořádané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DVOUDĚLOŽNÉ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539745"/>
          </a:xfrm>
        </p:spPr>
        <p:txBody>
          <a:bodyPr/>
          <a:lstStyle/>
          <a:p>
            <a:r>
              <a:rPr lang="cs-CZ" dirty="0" smtClean="0"/>
              <a:t>uspořádány do kruhu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900377"/>
            <a:ext cx="3504630" cy="3243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05031" y="2857496"/>
            <a:ext cx="3381745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9865" y="3417914"/>
            <a:ext cx="3505209" cy="3221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– květ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JEDNODĚLOŽNÉ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1254125"/>
          </a:xfrm>
        </p:spPr>
        <p:txBody>
          <a:bodyPr/>
          <a:lstStyle/>
          <a:p>
            <a:r>
              <a:rPr lang="cs-CZ" dirty="0" smtClean="0"/>
              <a:t>trojčetné</a:t>
            </a:r>
          </a:p>
          <a:p>
            <a:r>
              <a:rPr lang="cs-CZ" dirty="0" smtClean="0"/>
              <a:t>květní obaly nerozlišené</a:t>
            </a:r>
            <a:br>
              <a:rPr lang="cs-CZ" dirty="0" smtClean="0"/>
            </a:br>
            <a:r>
              <a:rPr lang="cs-CZ" dirty="0" smtClean="0"/>
              <a:t>= okvětí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DVOUDĚLOŽNÉ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1254125"/>
          </a:xfrm>
        </p:spPr>
        <p:txBody>
          <a:bodyPr/>
          <a:lstStyle/>
          <a:p>
            <a:r>
              <a:rPr lang="cs-CZ" dirty="0" smtClean="0"/>
              <a:t>pětičetné</a:t>
            </a:r>
          </a:p>
          <a:p>
            <a:r>
              <a:rPr lang="cs-CZ" dirty="0" smtClean="0"/>
              <a:t>květní obaly rozlišené</a:t>
            </a:r>
            <a:br>
              <a:rPr lang="cs-CZ" dirty="0" smtClean="0"/>
            </a:br>
            <a:r>
              <a:rPr lang="cs-CZ" dirty="0" smtClean="0"/>
              <a:t>= kalich + koruna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752243"/>
            <a:ext cx="3509969" cy="4105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377990"/>
            <a:ext cx="2857520" cy="4480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 – žilnatina listu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JEDNODĚLOŽNÉ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68307"/>
          </a:xfrm>
        </p:spPr>
        <p:txBody>
          <a:bodyPr/>
          <a:lstStyle/>
          <a:p>
            <a:r>
              <a:rPr lang="cs-CZ" dirty="0" smtClean="0"/>
              <a:t>souběžná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DVOUDĚLOŽNÉ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468307"/>
          </a:xfrm>
        </p:spPr>
        <p:txBody>
          <a:bodyPr/>
          <a:lstStyle/>
          <a:p>
            <a:r>
              <a:rPr lang="cs-CZ" dirty="0" smtClean="0"/>
              <a:t>zpeřená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85918" y="-285776"/>
            <a:ext cx="5972188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Nakresli, zapiš  rozdíly</a:t>
            </a:r>
            <a:endParaRPr lang="cs-CZ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928670"/>
          <a:ext cx="8572560" cy="5715042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4286280"/>
                <a:gridCol w="4286280"/>
              </a:tblGrid>
              <a:tr h="952507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JEDNODĚLOŽNÉ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DVOUDĚLOŽNÉ</a:t>
                      </a:r>
                      <a:endParaRPr lang="cs-CZ" sz="3600" dirty="0"/>
                    </a:p>
                  </a:txBody>
                  <a:tcPr anchor="ctr"/>
                </a:tc>
              </a:tr>
              <a:tr h="952507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počet děloh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počet děloh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952507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kořen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kořen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952507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svazky cévní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svazky cévní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952507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květ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květ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952507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žilnatina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žilnatina</a:t>
                      </a:r>
                      <a:endParaRPr lang="cs-CZ" sz="2400" dirty="0">
                        <a:solidFill>
                          <a:schemeClr val="accent6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 idx="4294967295"/>
          </p:nvPr>
        </p:nvSpPr>
        <p:spPr>
          <a:xfrm>
            <a:off x="457200" y="404813"/>
            <a:ext cx="8229600" cy="566737"/>
          </a:xfrm>
        </p:spPr>
        <p:txBody>
          <a:bodyPr/>
          <a:lstStyle/>
          <a:p>
            <a:pPr eaLnBrk="1" hangingPunct="1"/>
            <a:r>
              <a:rPr lang="cs-CZ" sz="4600" dirty="0" smtClean="0"/>
              <a:t>Citace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4294967295"/>
          </p:nvPr>
        </p:nvSpPr>
        <p:spPr>
          <a:xfrm>
            <a:off x="144463" y="981075"/>
            <a:ext cx="8964612" cy="5876925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ČABRADOVÁ, Věra; HASCH, František; SEJPKA, Jaroslav</a:t>
            </a:r>
            <a:r>
              <a:rPr lang="en-US" sz="1600" dirty="0" smtClean="0"/>
              <a:t>;</a:t>
            </a:r>
            <a:r>
              <a:rPr lang="cs-CZ" sz="1600" dirty="0" smtClean="0"/>
              <a:t> VANĚČKOVÁ, Ivana. </a:t>
            </a:r>
            <a:r>
              <a:rPr lang="cs-CZ" sz="1600" i="1" dirty="0" smtClean="0"/>
              <a:t>Přírodopis 7 učebnice pro základní školy a víceletá gymnázia</a:t>
            </a:r>
            <a:r>
              <a:rPr lang="cs-CZ" sz="1600" dirty="0" smtClean="0"/>
              <a:t>. Plzeň: </a:t>
            </a:r>
            <a:r>
              <a:rPr lang="cs-CZ" sz="1600" dirty="0" err="1" smtClean="0"/>
              <a:t>Fraus</a:t>
            </a:r>
            <a:r>
              <a:rPr lang="cs-CZ" sz="1600" dirty="0" smtClean="0"/>
              <a:t>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Obrázek na snímku č. 8: MODRÁNSZKY, Peter. </a:t>
            </a:r>
            <a:r>
              <a:rPr lang="cs-CZ" sz="1600" i="1" dirty="0" smtClean="0"/>
              <a:t>Bio </a:t>
            </a:r>
            <a:r>
              <a:rPr lang="cs-CZ" sz="1600" i="1" dirty="0" err="1" smtClean="0"/>
              <a:t>kútik</a:t>
            </a:r>
            <a:r>
              <a:rPr lang="cs-CZ" sz="1600" dirty="0" smtClean="0"/>
              <a:t> [online]. [cit. </a:t>
            </a:r>
            <a:r>
              <a:rPr lang="cs-CZ" sz="1600" dirty="0" smtClean="0"/>
              <a:t>27.4.2013</a:t>
            </a:r>
            <a:r>
              <a:rPr lang="cs-CZ" sz="1600" dirty="0" smtClean="0"/>
              <a:t>]. Dostupný na WWW: http://www.ta3k.sk/bio/index.</a:t>
            </a:r>
            <a:r>
              <a:rPr lang="cs-CZ" sz="1600" dirty="0" err="1" smtClean="0"/>
              <a:t>php</a:t>
            </a:r>
            <a:r>
              <a:rPr lang="cs-CZ" sz="1600" dirty="0" smtClean="0"/>
              <a:t>?</a:t>
            </a:r>
            <a:r>
              <a:rPr lang="cs-CZ" sz="1600" dirty="0" err="1" smtClean="0"/>
              <a:t>option</a:t>
            </a:r>
            <a:r>
              <a:rPr lang="cs-CZ" sz="1600" dirty="0" smtClean="0"/>
              <a:t>=</a:t>
            </a:r>
            <a:r>
              <a:rPr lang="cs-CZ" sz="1600" dirty="0" err="1" smtClean="0"/>
              <a:t>com</a:t>
            </a:r>
            <a:r>
              <a:rPr lang="cs-CZ" sz="1600" dirty="0" smtClean="0"/>
              <a:t>_</a:t>
            </a:r>
            <a:r>
              <a:rPr lang="cs-CZ" sz="1600" dirty="0" err="1" smtClean="0"/>
              <a:t>content</a:t>
            </a:r>
            <a:r>
              <a:rPr lang="cs-CZ" sz="1600" dirty="0" smtClean="0"/>
              <a:t>&amp;</a:t>
            </a:r>
            <a:r>
              <a:rPr lang="cs-CZ" sz="1600" dirty="0" err="1" smtClean="0"/>
              <a:t>view</a:t>
            </a:r>
            <a:r>
              <a:rPr lang="cs-CZ" sz="1600" dirty="0" smtClean="0"/>
              <a:t>=</a:t>
            </a:r>
            <a:r>
              <a:rPr lang="cs-CZ" sz="1600" dirty="0" err="1" smtClean="0"/>
              <a:t>article</a:t>
            </a:r>
            <a:r>
              <a:rPr lang="cs-CZ" sz="1600" dirty="0" smtClean="0"/>
              <a:t>&amp;id=95:</a:t>
            </a:r>
            <a:r>
              <a:rPr lang="cs-CZ" sz="1600" dirty="0" err="1" smtClean="0"/>
              <a:t>kvet</a:t>
            </a:r>
            <a:r>
              <a:rPr lang="cs-CZ" sz="1600" dirty="0" smtClean="0"/>
              <a:t>&amp;</a:t>
            </a:r>
            <a:r>
              <a:rPr lang="cs-CZ" sz="1600" dirty="0" err="1" smtClean="0"/>
              <a:t>catid</a:t>
            </a:r>
            <a:r>
              <a:rPr lang="cs-CZ" sz="1600" dirty="0" smtClean="0"/>
              <a:t>=40:</a:t>
            </a:r>
            <a:r>
              <a:rPr lang="cs-CZ" sz="1600" dirty="0" err="1" smtClean="0"/>
              <a:t>rastlinneorgany</a:t>
            </a:r>
            <a:r>
              <a:rPr lang="cs-CZ" sz="1600" dirty="0" smtClean="0"/>
              <a:t>&amp;</a:t>
            </a:r>
            <a:r>
              <a:rPr lang="cs-CZ" sz="1600" dirty="0" err="1" smtClean="0"/>
              <a:t>Itemid</a:t>
            </a:r>
            <a:r>
              <a:rPr lang="cs-CZ" sz="1600" dirty="0" smtClean="0"/>
              <a:t>=69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600" dirty="0" smtClean="0"/>
              <a:t>Obrázky na snímcích č. 5, 6, 7 a 9: Archiv autora.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ok 1">
        <a:dk1>
          <a:srgbClr val="464646"/>
        </a:dk1>
        <a:lt1>
          <a:srgbClr val="FFFFFF"/>
        </a:lt1>
        <a:dk2>
          <a:srgbClr val="000000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AAAAAA"/>
        </a:accent3>
        <a:accent4>
          <a:srgbClr val="DADADA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1_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Tok 1">
        <a:dk1>
          <a:srgbClr val="000000"/>
        </a:dk1>
        <a:lt1>
          <a:srgbClr val="FFFFFF"/>
        </a:lt1>
        <a:dk2>
          <a:srgbClr val="464646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FFFFFF"/>
        </a:accent3>
        <a:accent4>
          <a:srgbClr val="000000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280</Words>
  <Application>Microsoft Office PowerPoint</Application>
  <PresentationFormat>Předvádění na obrazovce (4:3)</PresentationFormat>
  <Paragraphs>67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Tok</vt:lpstr>
      <vt:lpstr>1_Tok</vt:lpstr>
      <vt:lpstr>Krytosemenné rostliny</vt:lpstr>
      <vt:lpstr>Snímek 2</vt:lpstr>
      <vt:lpstr>Anotace</vt:lpstr>
      <vt:lpstr>Krytosemenné rostliny</vt:lpstr>
      <vt:lpstr>Rozdíly – počet děloh</vt:lpstr>
      <vt:lpstr>Rozdíly – kořenový systém</vt:lpstr>
      <vt:lpstr>Rozdíly – svazky cévní</vt:lpstr>
      <vt:lpstr>Rozdíly – květ</vt:lpstr>
      <vt:lpstr>Rozdíly – žilnatina listu</vt:lpstr>
      <vt:lpstr>Nakresli, zapiš  rozdíly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Srovnání jednoděložných a dvouděložných rostlin</dc:title>
  <dc:creator>dasa</dc:creator>
  <cp:lastModifiedBy>dasa</cp:lastModifiedBy>
  <cp:revision>35</cp:revision>
  <dcterms:created xsi:type="dcterms:W3CDTF">2013-04-24T18:27:18Z</dcterms:created>
  <dcterms:modified xsi:type="dcterms:W3CDTF">2013-06-05T10:56:48Z</dcterms:modified>
</cp:coreProperties>
</file>