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BC9DBDE-25B5-4383-BDAD-DF0EA95D665D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CFA6D0-B5E5-4BB3-800A-A630DA3362F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www.youtube.com/watch?v=6_V_mSasYQ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9DLWgdnmnE" TargetMode="External"/><Relationship Id="rId2" Type="http://schemas.openxmlformats.org/officeDocument/2006/relationships/hyperlink" Target="http://www.youtube.com/watch?v=E6dlXICz20A&amp;feature=rela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www.youtube.com/watch?v=PemqXQRyvrw&amp;feature=relat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ZlIJppDFoXI&amp;feature=relate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86000" y="1082902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bmk="OLE_LINK4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7262065"/>
              </p:ext>
            </p:extLst>
          </p:nvPr>
        </p:nvGraphicFramePr>
        <p:xfrm>
          <a:off x="1432121" y="3284984"/>
          <a:ext cx="6405925" cy="34579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VY_32_INOVACE_14B_03_USA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jako kolébka jazzu a moderní populární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30.10.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 hudbou amerických černochů a jejich kulturním odkazem pro další vývoj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nonartificiální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hudby.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747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348880"/>
            <a:ext cx="8458200" cy="1222375"/>
          </a:xfrm>
        </p:spPr>
        <p:txBody>
          <a:bodyPr>
            <a:noAutofit/>
          </a:bodyPr>
          <a:lstStyle/>
          <a:p>
            <a:r>
              <a:rPr lang="cs-CZ" sz="4800" dirty="0" smtClean="0"/>
              <a:t>USA jako kolébka jazzu a moderní populární hudby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1492 objevení Ameriky</a:t>
            </a:r>
          </a:p>
          <a:p>
            <a:r>
              <a:rPr lang="cs-CZ" dirty="0" smtClean="0"/>
              <a:t> Otrokářství – Indiáni vs. černí obyvatelé</a:t>
            </a:r>
          </a:p>
          <a:p>
            <a:r>
              <a:rPr lang="cs-CZ" dirty="0" smtClean="0"/>
              <a:t> Přistěhovalci přivezli vlastní hudbu:</a:t>
            </a:r>
          </a:p>
          <a:p>
            <a:pPr lvl="1"/>
            <a:r>
              <a:rPr lang="cs-CZ" dirty="0" smtClean="0"/>
              <a:t>Výrazný rytmus = </a:t>
            </a:r>
            <a:r>
              <a:rPr lang="cs-CZ" dirty="0" err="1" smtClean="0"/>
              <a:t>polyrytmus</a:t>
            </a:r>
            <a:r>
              <a:rPr lang="cs-CZ" dirty="0" smtClean="0"/>
              <a:t>  </a:t>
            </a:r>
          </a:p>
          <a:p>
            <a:pPr lvl="1"/>
            <a:r>
              <a:rPr lang="cs-CZ" dirty="0" smtClean="0"/>
              <a:t> Melodie = několik ostře rytmizovaných tónů</a:t>
            </a:r>
          </a:p>
          <a:p>
            <a:pPr lvl="1"/>
            <a:r>
              <a:rPr lang="cs-CZ" dirty="0" smtClean="0"/>
              <a:t> Riffy</a:t>
            </a:r>
          </a:p>
          <a:p>
            <a:pPr lvl="1"/>
            <a:r>
              <a:rPr lang="cs-CZ" dirty="0" smtClean="0"/>
              <a:t> Zvolání a odpověď   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Takto to bylo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5373216"/>
            <a:ext cx="29407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Ukázka africké lidové hudby.</a:t>
            </a:r>
          </a:p>
          <a:p>
            <a:r>
              <a:rPr lang="cs-CZ" dirty="0" smtClean="0"/>
              <a:t>Takto si zpívali při práci</a:t>
            </a:r>
            <a:endParaRPr lang="cs-CZ" dirty="0"/>
          </a:p>
        </p:txBody>
      </p:sp>
      <p:pic>
        <p:nvPicPr>
          <p:cNvPr id="6" name="Zástupný symbol pro obsah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251248"/>
            <a:ext cx="6192688" cy="41219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Skladby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Ukolébavky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dirty="0" smtClean="0"/>
              <a:t> Pracovní písně (</a:t>
            </a:r>
            <a:r>
              <a:rPr lang="cs-CZ" dirty="0" err="1" smtClean="0"/>
              <a:t>worksongs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Duchovní sborové písně = spirituály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?v=E6dlXICz20A&amp;feature=</a:t>
            </a:r>
            <a:r>
              <a:rPr lang="cs-CZ" sz="1800" dirty="0" err="1" smtClean="0">
                <a:hlinkClick r:id="rId2"/>
              </a:rPr>
              <a:t>related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?v=f9DLWgdnmnE</a:t>
            </a: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pic>
        <p:nvPicPr>
          <p:cNvPr id="6" name="Obrázek 5" descr="Sbor.jpg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38687" y="620688"/>
            <a:ext cx="3537602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724716" y="3573016"/>
            <a:ext cx="1232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Píseň 1:14</a:t>
            </a:r>
          </a:p>
          <a:p>
            <a:r>
              <a:rPr lang="cs-CZ" dirty="0" smtClean="0"/>
              <a:t>KLIKNI!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černošské hudební projevy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BLUES</a:t>
            </a:r>
          </a:p>
          <a:p>
            <a:pPr lvl="1"/>
            <a:r>
              <a:rPr lang="cs-CZ" dirty="0" smtClean="0"/>
              <a:t> Vyvinulo se z halekaček.</a:t>
            </a:r>
          </a:p>
          <a:p>
            <a:pPr lvl="1"/>
            <a:r>
              <a:rPr lang="cs-CZ" dirty="0" smtClean="0"/>
              <a:t> Světské písně.</a:t>
            </a:r>
          </a:p>
          <a:p>
            <a:pPr lvl="1"/>
            <a:r>
              <a:rPr lang="cs-CZ" dirty="0" smtClean="0"/>
              <a:t> Zpěvák se vyzpívává ze svých „trablů“.</a:t>
            </a:r>
          </a:p>
          <a:p>
            <a:pPr lvl="1"/>
            <a:r>
              <a:rPr lang="cs-CZ" dirty="0" smtClean="0"/>
              <a:t> Volnější tempo.</a:t>
            </a:r>
          </a:p>
          <a:p>
            <a:pPr lvl="1"/>
            <a:r>
              <a:rPr lang="cs-CZ" dirty="0" smtClean="0"/>
              <a:t> Improvizace</a:t>
            </a:r>
          </a:p>
          <a:p>
            <a:pPr lvl="1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717032"/>
            <a:ext cx="2257649" cy="2926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černošské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Scény kabaretů či varieté</a:t>
            </a:r>
          </a:p>
          <a:p>
            <a:r>
              <a:rPr lang="cs-CZ" dirty="0" smtClean="0"/>
              <a:t> Minstrelská představení</a:t>
            </a:r>
          </a:p>
          <a:p>
            <a:pPr lvl="1"/>
            <a:r>
              <a:rPr lang="cs-CZ" dirty="0" smtClean="0"/>
              <a:t> Běloši s načerněnými tvářemi.</a:t>
            </a:r>
          </a:p>
          <a:p>
            <a:pPr lvl="1"/>
            <a:r>
              <a:rPr lang="cs-CZ" dirty="0" smtClean="0"/>
              <a:t> Nástroj: </a:t>
            </a:r>
            <a:r>
              <a:rPr lang="cs-CZ" dirty="0" err="1" smtClean="0"/>
              <a:t>banjo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	{ bendžo}</a:t>
            </a:r>
          </a:p>
          <a:p>
            <a:pPr lvl="1"/>
            <a:r>
              <a:rPr lang="cs-CZ" dirty="0" smtClean="0"/>
              <a:t> S. C. </a:t>
            </a:r>
            <a:r>
              <a:rPr lang="cs-CZ" dirty="0" err="1" smtClean="0"/>
              <a:t>Foster</a:t>
            </a:r>
            <a:endParaRPr lang="cs-CZ" dirty="0" smtClean="0"/>
          </a:p>
        </p:txBody>
      </p:sp>
      <p:pic>
        <p:nvPicPr>
          <p:cNvPr id="4" name="Obrázek 3" descr="minstrelská show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3140968"/>
            <a:ext cx="5129792" cy="3118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ZAZPÍVÁME SI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dirty="0" smtClean="0"/>
              <a:t>1.</a:t>
            </a:r>
            <a:br>
              <a:rPr lang="cs-CZ" dirty="0" smtClean="0"/>
            </a:br>
            <a:r>
              <a:rPr lang="cs-CZ" sz="4000" dirty="0" smtClean="0"/>
              <a:t>Přicházím až z Alabamy se svým </a:t>
            </a:r>
            <a:r>
              <a:rPr lang="cs-CZ" sz="4000" dirty="0" err="1" smtClean="0"/>
              <a:t>banjem</a:t>
            </a:r>
            <a:r>
              <a:rPr lang="cs-CZ" sz="4000" dirty="0" smtClean="0"/>
              <a:t> sám a sám </a:t>
            </a:r>
            <a:br>
              <a:rPr lang="cs-CZ" sz="4000" dirty="0" smtClean="0"/>
            </a:br>
            <a:r>
              <a:rPr lang="cs-CZ" sz="4000" dirty="0" smtClean="0"/>
              <a:t>a teď jdu do Louisiany navštívit svou milou tam. 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R: Ó, </a:t>
            </a:r>
            <a:r>
              <a:rPr lang="cs-CZ" sz="4000" dirty="0" err="1" smtClean="0"/>
              <a:t>Zuzanó</a:t>
            </a:r>
            <a:r>
              <a:rPr lang="cs-CZ" sz="4000" dirty="0" smtClean="0"/>
              <a:t>, Zuzano, mám tě rád,</a:t>
            </a:r>
            <a:br>
              <a:rPr lang="cs-CZ" sz="4000" dirty="0" smtClean="0"/>
            </a:br>
            <a:r>
              <a:rPr lang="cs-CZ" sz="4000" dirty="0" smtClean="0"/>
              <a:t>frčíme z </a:t>
            </a:r>
            <a:r>
              <a:rPr lang="cs-CZ" sz="4000" dirty="0" err="1" smtClean="0"/>
              <a:t>tý</a:t>
            </a:r>
            <a:r>
              <a:rPr lang="cs-CZ" sz="4000" dirty="0" smtClean="0"/>
              <a:t> dálky k vám, </a:t>
            </a:r>
            <a:br>
              <a:rPr lang="cs-CZ" sz="4000" dirty="0" smtClean="0"/>
            </a:br>
            <a:r>
              <a:rPr lang="cs-CZ" sz="4000" dirty="0" smtClean="0"/>
              <a:t>na </a:t>
            </a:r>
            <a:r>
              <a:rPr lang="cs-CZ" sz="4000" dirty="0" err="1" smtClean="0"/>
              <a:t>banjo</a:t>
            </a:r>
            <a:r>
              <a:rPr lang="cs-CZ" sz="4000" dirty="0" smtClean="0"/>
              <a:t> budu hrát. 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2.</a:t>
            </a:r>
            <a:br>
              <a:rPr lang="cs-CZ" sz="4000" dirty="0" smtClean="0"/>
            </a:br>
            <a:r>
              <a:rPr lang="cs-CZ" sz="4000" dirty="0" smtClean="0"/>
              <a:t>Slunce praží, z nebe hromy hřmí, můj cíl je </a:t>
            </a:r>
            <a:r>
              <a:rPr lang="cs-CZ" sz="4000" dirty="0" err="1" smtClean="0"/>
              <a:t>dalekej</a:t>
            </a:r>
            <a:r>
              <a:rPr lang="cs-CZ" sz="4000" dirty="0" smtClean="0"/>
              <a:t>, </a:t>
            </a:r>
            <a:br>
              <a:rPr lang="cs-CZ" sz="4000" dirty="0" smtClean="0"/>
            </a:br>
            <a:r>
              <a:rPr lang="cs-CZ" sz="4000" dirty="0" smtClean="0"/>
              <a:t>jenže láska má mě provází, Zuzano, neplakej. 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R: Ó, Zuzano...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3.</a:t>
            </a:r>
            <a:br>
              <a:rPr lang="cs-CZ" sz="4000" dirty="0" smtClean="0"/>
            </a:br>
            <a:r>
              <a:rPr lang="cs-CZ" sz="4000" dirty="0" smtClean="0"/>
              <a:t>Včera v noci měl jsem </a:t>
            </a:r>
            <a:r>
              <a:rPr lang="cs-CZ" sz="4000" dirty="0" err="1" smtClean="0"/>
              <a:t>krásnej</a:t>
            </a:r>
            <a:r>
              <a:rPr lang="cs-CZ" sz="4000" dirty="0" smtClean="0"/>
              <a:t> sen, a teď ho povím vám: </a:t>
            </a:r>
            <a:br>
              <a:rPr lang="cs-CZ" sz="4000" dirty="0" smtClean="0"/>
            </a:br>
            <a:r>
              <a:rPr lang="cs-CZ" sz="4000" dirty="0" smtClean="0"/>
              <a:t>zpíval jsem Zuzaně pod oknem, Zuzano, rád tě mám. 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R: Ó, Zuzano...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4.</a:t>
            </a:r>
            <a:br>
              <a:rPr lang="cs-CZ" sz="4000" dirty="0" smtClean="0"/>
            </a:br>
            <a:r>
              <a:rPr lang="cs-CZ" sz="4000" dirty="0" smtClean="0"/>
              <a:t>Zuzana se z okna vykloní a šátkem zamává, </a:t>
            </a:r>
            <a:br>
              <a:rPr lang="cs-CZ" sz="4000" dirty="0" smtClean="0"/>
            </a:br>
            <a:r>
              <a:rPr lang="cs-CZ" sz="4000" dirty="0" smtClean="0"/>
              <a:t>vzdychne, slzu z oka uroní, ach, neplač, lásko má. 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R: Ó, Zuzano...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484784"/>
            <a:ext cx="3277802" cy="4725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 </a:t>
            </a:r>
            <a:r>
              <a:rPr lang="pt-BR" dirty="0"/>
              <a:t>GOSSSCHA1. </a:t>
            </a:r>
            <a:r>
              <a:rPr lang="pt-BR" i="1" dirty="0"/>
              <a:t>youtube.com</a:t>
            </a:r>
            <a:r>
              <a:rPr lang="pt-BR" dirty="0"/>
              <a:t> [online]. [cit. </a:t>
            </a:r>
            <a:r>
              <a:rPr lang="pt-BR" dirty="0" smtClean="0"/>
              <a:t>28.10.2012</a:t>
            </a:r>
            <a:r>
              <a:rPr lang="cs-CZ" dirty="0" smtClean="0"/>
              <a:t>]. </a:t>
            </a:r>
            <a:r>
              <a:rPr lang="pt-BR" dirty="0" smtClean="0"/>
              <a:t>Dostupný </a:t>
            </a:r>
            <a:r>
              <a:rPr lang="pt-BR" dirty="0"/>
              <a:t>na WWW: http://</a:t>
            </a:r>
            <a:r>
              <a:rPr lang="pt-BR" dirty="0" smtClean="0"/>
              <a:t>www.youtube.com/watch?v=6_V_mSasYQ0</a:t>
            </a:r>
            <a:endParaRPr lang="cs-CZ" dirty="0" smtClean="0"/>
          </a:p>
          <a:p>
            <a:r>
              <a:rPr lang="cs-CZ" dirty="0"/>
              <a:t> </a:t>
            </a:r>
            <a:r>
              <a:rPr lang="pt-BR" dirty="0"/>
              <a:t>AUTOR NEUVEDEN. </a:t>
            </a:r>
            <a:r>
              <a:rPr lang="pt-BR" i="1" dirty="0"/>
              <a:t>rumy.cz</a:t>
            </a:r>
            <a:r>
              <a:rPr lang="pt-BR" dirty="0"/>
              <a:t> [online]. [cit. </a:t>
            </a:r>
            <a:r>
              <a:rPr lang="pt-BR" dirty="0" smtClean="0"/>
              <a:t>28.10.2012]. </a:t>
            </a:r>
            <a:r>
              <a:rPr lang="pt-BR" dirty="0"/>
              <a:t>Dostupný na WWW: http://</a:t>
            </a:r>
            <a:r>
              <a:rPr lang="pt-BR" dirty="0" smtClean="0"/>
              <a:t>www.rumy.cz/clanky/historie-rumu.html</a:t>
            </a:r>
            <a:endParaRPr lang="cs-CZ" dirty="0" smtClean="0"/>
          </a:p>
          <a:p>
            <a:r>
              <a:rPr lang="cs-CZ" dirty="0"/>
              <a:t> </a:t>
            </a:r>
            <a:r>
              <a:rPr lang="pt-BR" dirty="0"/>
              <a:t>SBOR KOS. </a:t>
            </a:r>
            <a:r>
              <a:rPr lang="pt-BR" i="1" dirty="0"/>
              <a:t>youtube.com</a:t>
            </a:r>
            <a:r>
              <a:rPr lang="pt-BR" dirty="0"/>
              <a:t> [online]. [cit. </a:t>
            </a:r>
            <a:r>
              <a:rPr lang="pt-BR" dirty="0" smtClean="0"/>
              <a:t>28.10.2012]. </a:t>
            </a:r>
            <a:r>
              <a:rPr lang="pt-BR" dirty="0"/>
              <a:t>Dostupný na WWW: http://www.youtube.com/watch?v=E6dlXICz20A&amp;feature=related </a:t>
            </a:r>
            <a:r>
              <a:rPr lang="pt-BR" dirty="0" smtClean="0"/>
              <a:t> </a:t>
            </a:r>
            <a:endParaRPr lang="cs-CZ" dirty="0" smtClean="0"/>
          </a:p>
          <a:p>
            <a:r>
              <a:rPr lang="pt-BR" dirty="0" smtClean="0"/>
              <a:t>SANSNOMF</a:t>
            </a:r>
            <a:r>
              <a:rPr lang="pt-BR" dirty="0"/>
              <a:t>. </a:t>
            </a:r>
            <a:r>
              <a:rPr lang="pt-BR" i="1" dirty="0"/>
              <a:t>youtube.com</a:t>
            </a:r>
            <a:r>
              <a:rPr lang="pt-BR" dirty="0"/>
              <a:t> [online]. [cit. </a:t>
            </a:r>
            <a:r>
              <a:rPr lang="pt-BR" dirty="0" smtClean="0"/>
              <a:t>28.10.2012]. </a:t>
            </a:r>
            <a:r>
              <a:rPr lang="pt-BR" dirty="0"/>
              <a:t>Dostupný na WWW: http://</a:t>
            </a:r>
            <a:r>
              <a:rPr lang="pt-BR" dirty="0" smtClean="0"/>
              <a:t>www.youtube.com/watch?v=f9DLWgdnmnE</a:t>
            </a:r>
            <a:endParaRPr lang="cs-CZ" dirty="0" smtClean="0"/>
          </a:p>
          <a:p>
            <a:r>
              <a:rPr lang="cs-CZ" dirty="0"/>
              <a:t> AUTOR NEUVEDEN. </a:t>
            </a:r>
            <a:r>
              <a:rPr lang="cs-CZ" i="1" dirty="0"/>
              <a:t>milost.sk</a:t>
            </a:r>
            <a:r>
              <a:rPr lang="cs-CZ" dirty="0"/>
              <a:t> [online]. [cit. </a:t>
            </a:r>
            <a:r>
              <a:rPr lang="cs-CZ" dirty="0" smtClean="0"/>
              <a:t>28.10.2012]. </a:t>
            </a:r>
            <a:r>
              <a:rPr lang="cs-CZ" dirty="0"/>
              <a:t>Dostupný na WWW: http://www.milost.sk/logos/clanok/spiritual-gospel </a:t>
            </a:r>
            <a:endParaRPr lang="cs-CZ" dirty="0" smtClean="0"/>
          </a:p>
          <a:p>
            <a:r>
              <a:rPr lang="cs-CZ" dirty="0"/>
              <a:t>CASTADIVA777. </a:t>
            </a:r>
            <a:r>
              <a:rPr lang="cs-CZ" i="1" dirty="0"/>
              <a:t>youtube.com</a:t>
            </a:r>
            <a:r>
              <a:rPr lang="cs-CZ" dirty="0"/>
              <a:t> [online]. [cit. </a:t>
            </a:r>
            <a:r>
              <a:rPr lang="cs-CZ" dirty="0" smtClean="0"/>
              <a:t>28.10.2012]. </a:t>
            </a:r>
            <a:r>
              <a:rPr lang="cs-CZ" dirty="0"/>
              <a:t>Dostupný na WWW: http://</a:t>
            </a:r>
            <a:r>
              <a:rPr lang="cs-CZ" dirty="0" smtClean="0"/>
              <a:t>www.youtube.com/watch?v=PemqXQRyvrw&amp;feature=related</a:t>
            </a:r>
          </a:p>
          <a:p>
            <a:r>
              <a:rPr lang="nl-NL" dirty="0"/>
              <a:t>AUTOR NEUVEDEN. </a:t>
            </a:r>
            <a:r>
              <a:rPr lang="nl-NL" i="1" dirty="0"/>
              <a:t>okjazz.org</a:t>
            </a:r>
            <a:r>
              <a:rPr lang="nl-NL" dirty="0"/>
              <a:t> [online]. [cit. </a:t>
            </a:r>
            <a:r>
              <a:rPr lang="nl-NL" dirty="0" smtClean="0"/>
              <a:t>28.10.2012]. </a:t>
            </a:r>
            <a:r>
              <a:rPr lang="nl-NL" dirty="0"/>
              <a:t>Dostupný na WWW: http://okjazz.org/index.cfm?id=125 </a:t>
            </a:r>
            <a:r>
              <a:rPr lang="pt-BR" dirty="0" smtClean="0"/>
              <a:t> </a:t>
            </a:r>
            <a:endParaRPr lang="cs-CZ" dirty="0"/>
          </a:p>
          <a:p>
            <a:r>
              <a:rPr lang="cs-CZ" dirty="0"/>
              <a:t>AUTOR NEUVEDEN. </a:t>
            </a:r>
            <a:r>
              <a:rPr lang="cs-CZ" i="1" dirty="0"/>
              <a:t>sterlingtimes.org</a:t>
            </a:r>
            <a:r>
              <a:rPr lang="cs-CZ" dirty="0"/>
              <a:t> [online]. [cit. </a:t>
            </a:r>
            <a:r>
              <a:rPr lang="cs-CZ" dirty="0" smtClean="0"/>
              <a:t>28.10.2012]. </a:t>
            </a:r>
            <a:r>
              <a:rPr lang="cs-CZ" dirty="0"/>
              <a:t>Dostupný na WWW: http://</a:t>
            </a:r>
            <a:r>
              <a:rPr lang="cs-CZ" dirty="0" smtClean="0"/>
              <a:t>www.sterlingtimes.org/memorable_images29.htm</a:t>
            </a:r>
          </a:p>
          <a:p>
            <a:r>
              <a:rPr lang="cs-CZ" dirty="0"/>
              <a:t> </a:t>
            </a:r>
            <a:r>
              <a:rPr lang="cs-CZ" i="1" dirty="0"/>
              <a:t>Výsledná citace</a:t>
            </a:r>
            <a:r>
              <a:rPr lang="cs-CZ" i="1" dirty="0" smtClean="0"/>
              <a:t>:</a:t>
            </a:r>
          </a:p>
          <a:p>
            <a:r>
              <a:rPr lang="cs-CZ" dirty="0"/>
              <a:t>AUTOR NEUVEDEN. </a:t>
            </a:r>
            <a:r>
              <a:rPr lang="cs-CZ" i="1" dirty="0"/>
              <a:t>vera-tydlitatova.eblog.cz</a:t>
            </a:r>
            <a:r>
              <a:rPr lang="cs-CZ" dirty="0"/>
              <a:t> [online]. [cit. 7.6.2013]. Dostupný na WWW: http://vera-tydlitatova.eblog.cz/vzpominka-na-waldu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976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27541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310796" y="1005484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1750327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476406"/>
              </p:ext>
            </p:extLst>
          </p:nvPr>
        </p:nvGraphicFramePr>
        <p:xfrm>
          <a:off x="1393833" y="314096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j-lt"/>
                          <a:ea typeface="Calibri"/>
                          <a:cs typeface="Aharoni" pitchFamily="2" charset="-79"/>
                        </a:rPr>
                        <a:t>Viz výše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Aharoni" pitchFamily="2" charset="-79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CHARALAMBIDIS, Alexandros. </a:t>
                      </a:r>
                      <a:r>
                        <a:rPr lang="cs-CZ" sz="1400" i="1" dirty="0" smtClean="0">
                          <a:effectLst/>
                        </a:rPr>
                        <a:t>Hudební výchova pro 8. ročník základní školy</a:t>
                      </a:r>
                      <a:r>
                        <a:rPr lang="cs-CZ" sz="1400" dirty="0" smtClean="0">
                          <a:effectLst/>
                        </a:rPr>
                        <a:t>. Praha: SPN-pedagogické nakladatelství, 2005, ISBN 80-7235-298-9.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+mj-lt"/>
                        <a:ea typeface="Calibri"/>
                        <a:cs typeface="Aharoni" pitchFamily="2" charset="-79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42833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</TotalTime>
  <Words>429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USA jako kolébka jazzu a moderní populární hudby</vt:lpstr>
      <vt:lpstr>Počátky</vt:lpstr>
      <vt:lpstr>Takto to bylo</vt:lpstr>
      <vt:lpstr>Skladby </vt:lpstr>
      <vt:lpstr>Další černošské hudební projevy</vt:lpstr>
      <vt:lpstr>Využití černošské hudby</vt:lpstr>
      <vt:lpstr>ZAZPÍVÁME SI </vt:lpstr>
      <vt:lpstr>Použité zdroje</vt:lpstr>
      <vt:lpstr>Prezentace aplikace PowerPoint</vt:lpstr>
    </vt:vector>
  </TitlesOfParts>
  <Company>ZS UPRKOVA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 jako kolébka jazzu a moderní populární hudby</dc:title>
  <dc:creator>kostalova</dc:creator>
  <cp:lastModifiedBy>ntb</cp:lastModifiedBy>
  <cp:revision>16</cp:revision>
  <dcterms:created xsi:type="dcterms:W3CDTF">2012-10-30T08:14:02Z</dcterms:created>
  <dcterms:modified xsi:type="dcterms:W3CDTF">2013-06-07T12:32:38Z</dcterms:modified>
</cp:coreProperties>
</file>