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5" r:id="rId1"/>
  </p:sldMasterIdLst>
  <p:notesMasterIdLst>
    <p:notesMasterId r:id="rId12"/>
  </p:notesMasterIdLst>
  <p:sldIdLst>
    <p:sldId id="262" r:id="rId2"/>
    <p:sldId id="265" r:id="rId3"/>
    <p:sldId id="266" r:id="rId4"/>
    <p:sldId id="268" r:id="rId5"/>
    <p:sldId id="267" r:id="rId6"/>
    <p:sldId id="269" r:id="rId7"/>
    <p:sldId id="270" r:id="rId8"/>
    <p:sldId id="271" r:id="rId9"/>
    <p:sldId id="272" r:id="rId10"/>
    <p:sldId id="264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fld id="{841C14D9-5A92-461A-8BF3-73A01B68D8D2}" type="datetimeFigureOut">
              <a:rPr lang="cs-CZ"/>
              <a:pPr/>
              <a:t>7.6.2013</a:t>
            </a:fld>
            <a:endParaRPr lang="cs-CZ"/>
          </a:p>
        </p:txBody>
      </p:sp>
      <p:sp>
        <p:nvSpPr>
          <p:cNvPr id="1638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638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639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Calibri" pitchFamily="34" charset="0"/>
              </a:defRPr>
            </a:lvl1pPr>
          </a:lstStyle>
          <a:p>
            <a:endParaRPr lang="cs-CZ"/>
          </a:p>
        </p:txBody>
      </p:sp>
      <p:sp>
        <p:nvSpPr>
          <p:cNvPr id="1639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itchFamily="34" charset="0"/>
              </a:defRPr>
            </a:lvl1pPr>
          </a:lstStyle>
          <a:p>
            <a:fld id="{6C39326E-CBE2-4CFA-A1EB-164D00A50B0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3985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4A0BB16-4447-4C53-B0D6-162ADF187736}" type="datetimeFigureOut">
              <a:rPr lang="cs-CZ"/>
              <a:pPr/>
              <a:t>7.6.2013</a:t>
            </a:fld>
            <a:endParaRPr lang="es-E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D6E19F-0603-4D83-96AA-E4BF6BAED91F}" type="slidenum">
              <a:rPr lang="es-ES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556AB29-9844-41AD-81F9-18333E230489}" type="datetimeFigureOut">
              <a:rPr lang="cs-CZ"/>
              <a:pPr/>
              <a:t>7.6.2013</a:t>
            </a:fld>
            <a:endParaRPr lang="es-E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320F34-A66D-4325-A3C2-A189A6DBC221}" type="slidenum">
              <a:rPr lang="es-ES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DB5B83C-856F-42E2-9BE9-7762CF7E55AC}" type="datetimeFigureOut">
              <a:rPr lang="cs-CZ"/>
              <a:pPr/>
              <a:t>7.6.2013</a:t>
            </a:fld>
            <a:endParaRPr lang="es-E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7B5F298-E54F-4D18-BD10-A08D204E552F}" type="slidenum">
              <a:rPr lang="es-ES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9EBC10F-5568-4733-B6A2-E0B1749EDCD7}" type="datetimeFigureOut">
              <a:rPr lang="cs-CZ"/>
              <a:pPr/>
              <a:t>7.6.2013</a:t>
            </a:fld>
            <a:endParaRPr lang="es-E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212CEAD-0D44-466B-A6BD-8643C998F3ED}" type="slidenum">
              <a:rPr lang="es-ES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491C492-5584-4C19-9025-9E48CFA08A29}" type="datetimeFigureOut">
              <a:rPr lang="cs-CZ"/>
              <a:pPr/>
              <a:t>7.6.2013</a:t>
            </a:fld>
            <a:endParaRPr lang="es-E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CE1FCB-BC1D-4CED-BA93-51C5E518E717}" type="slidenum">
              <a:rPr lang="es-ES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ED601C3-C5A6-4ECB-A737-A9182DD82E1B}" type="datetimeFigureOut">
              <a:rPr lang="cs-CZ"/>
              <a:pPr/>
              <a:t>7.6.2013</a:t>
            </a:fld>
            <a:endParaRPr lang="es-E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F06D741-4416-4B47-992E-2187DB8AF831}" type="slidenum">
              <a:rPr lang="es-ES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CDE0952-60B0-49D6-B8E2-AA60FC2DF1DE}" type="datetimeFigureOut">
              <a:rPr lang="cs-CZ"/>
              <a:pPr/>
              <a:t>7.6.2013</a:t>
            </a:fld>
            <a:endParaRPr lang="es-E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D35F376-B132-41FA-A089-69A472D91D27}" type="slidenum">
              <a:rPr lang="es-ES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B583CB9-4CFF-411B-936C-2B6723BDAE22}" type="datetimeFigureOut">
              <a:rPr lang="cs-CZ"/>
              <a:pPr/>
              <a:t>7.6.2013</a:t>
            </a:fld>
            <a:endParaRPr lang="es-E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40A9A4-CF9F-40FB-AC7F-0AB15FEEF728}" type="slidenum">
              <a:rPr lang="es-ES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DFF5BFE-60C1-47CD-A244-9FD0FD938D3E}" type="datetimeFigureOut">
              <a:rPr lang="cs-CZ"/>
              <a:pPr/>
              <a:t>7.6.2013</a:t>
            </a:fld>
            <a:endParaRPr lang="es-E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72551A-3C19-4B15-8981-24BD4E53519C}" type="slidenum">
              <a:rPr lang="es-ES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C7E47DE-532B-4CE5-BD95-A17B25A8E61F}" type="datetimeFigureOut">
              <a:rPr lang="cs-CZ"/>
              <a:pPr/>
              <a:t>7.6.2013</a:t>
            </a:fld>
            <a:endParaRPr lang="es-E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2EBDC9D-76C2-4A6F-8745-3D5F739D89C6}" type="slidenum">
              <a:rPr lang="es-ES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9D103EF-1E2A-42F3-AC0C-D5C52DE3CC5D}" type="datetimeFigureOut">
              <a:rPr lang="cs-CZ"/>
              <a:pPr/>
              <a:t>7.6.2013</a:t>
            </a:fld>
            <a:endParaRPr lang="es-E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3C2C6C-B545-404C-BB26-B9917871B5E6}" type="slidenum">
              <a:rPr lang="es-ES"/>
              <a:pPr/>
              <a:t>‹#›</a:t>
            </a:fld>
            <a:endParaRPr lang="es-E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s-ES" smtClean="0"/>
              <a:t>Haga clic para cambiar el estilo de título	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s-ES" smtClean="0"/>
              <a:t>Haga clic para modificar el estilo de texto del patrón</a:t>
            </a:r>
          </a:p>
          <a:p>
            <a:pPr lvl="1"/>
            <a:r>
              <a:rPr lang="es-ES" smtClean="0"/>
              <a:t>Segundo nivel</a:t>
            </a:r>
          </a:p>
          <a:p>
            <a:pPr lvl="2"/>
            <a:r>
              <a:rPr lang="es-ES" smtClean="0"/>
              <a:t>Tercer nivel</a:t>
            </a:r>
          </a:p>
          <a:p>
            <a:pPr lvl="3"/>
            <a:r>
              <a:rPr lang="es-ES" smtClean="0"/>
              <a:t>Cuarto nivel</a:t>
            </a:r>
          </a:p>
          <a:p>
            <a:pPr lvl="4"/>
            <a:r>
              <a:rPr lang="es-ES" smtClean="0"/>
              <a:t>Quinto nivel</a:t>
            </a:r>
          </a:p>
        </p:txBody>
      </p:sp>
      <p:sp>
        <p:nvSpPr>
          <p:cNvPr id="3174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7629C034-EE0D-49F4-BEB9-E34A7A4632BF}" type="datetimeFigureOut">
              <a:rPr lang="cs-CZ"/>
              <a:pPr/>
              <a:t>7.6.2013</a:t>
            </a:fld>
            <a:endParaRPr lang="es-ES"/>
          </a:p>
        </p:txBody>
      </p:sp>
      <p:sp>
        <p:nvSpPr>
          <p:cNvPr id="3174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s-ES"/>
          </a:p>
        </p:txBody>
      </p:sp>
      <p:sp>
        <p:nvSpPr>
          <p:cNvPr id="3175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30D3406C-8D59-451B-9D4D-F51D29A31DC6}" type="slidenum">
              <a:rPr lang="es-ES"/>
              <a:pPr/>
              <a:t>‹#›</a:t>
            </a:fld>
            <a:endParaRPr lang="es-E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6" r:id="rId1"/>
    <p:sldLayoutId id="2147483657" r:id="rId2"/>
    <p:sldLayoutId id="2147483658" r:id="rId3"/>
    <p:sldLayoutId id="2147483659" r:id="rId4"/>
    <p:sldLayoutId id="2147483660" r:id="rId5"/>
    <p:sldLayoutId id="2147483661" r:id="rId6"/>
    <p:sldLayoutId id="2147483662" r:id="rId7"/>
    <p:sldLayoutId id="2147483663" r:id="rId8"/>
    <p:sldLayoutId id="2147483664" r:id="rId9"/>
    <p:sldLayoutId id="2147483665" r:id="rId10"/>
    <p:sldLayoutId id="2147483666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hyperlink" Target="http://www.youtube.com/watch?v=F5fsqYctXgM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hyperlink" Target="http://www.youtube.com/watch?v=TY4uxdAt4-M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hyperlink" Target="http://www.youtube.com/watch?v=RoDPPgWbfXY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youtube.com/watch?v=SBmAPYkPeYU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53" name="Group 4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1755373"/>
              </p:ext>
            </p:extLst>
          </p:nvPr>
        </p:nvGraphicFramePr>
        <p:xfrm>
          <a:off x="1368425" y="2924175"/>
          <a:ext cx="6405563" cy="3438337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Nikola Košťálová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VY_32_INOVACE_14B_07_Rock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and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roll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14B_Dějiny nonartificiální hudby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VM ověřen dne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12.2. 2013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DUM je určen k výkladu učiva. Žáci se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seznamují s novým hudebním žánrem – rock and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rollem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, s jeho historií, hudební charakteristikou a osobnostmi.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13347" name="Obrázek 0" descr="Popis: logo EU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48" name="obrázek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49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3350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/>
          </a:p>
          <a:p>
            <a:pPr eaLnBrk="0" hangingPunct="0"/>
            <a:endParaRPr lang="cs-CZ"/>
          </a:p>
        </p:txBody>
      </p:sp>
      <p:sp>
        <p:nvSpPr>
          <p:cNvPr id="13351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2277269" y="1207723"/>
            <a:ext cx="4572000" cy="430887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/>
            <a:r>
              <a:rPr lang="cs-CZ" sz="1100" dirty="0" bmk="OLE_LINK4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100" dirty="0" bmk="OLE_LINK4">
                <a:solidFill>
                  <a:schemeClr val="bg1"/>
                </a:solidFill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bmk="OLE_LINK4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100" dirty="0" bmk="OLE_LINK4">
                <a:solidFill>
                  <a:schemeClr val="bg1"/>
                </a:solidFill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100" dirty="0" bmk="OLE_LINK4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100" dirty="0" bmk="OLE_LINK4">
                <a:solidFill>
                  <a:schemeClr val="bg1"/>
                </a:solidFill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bmk="OLE_LINK4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100" dirty="0" bmk="OLE_LINK4">
                <a:solidFill>
                  <a:schemeClr val="bg1"/>
                </a:solidFill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 bmk="OLE_LINK4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100" dirty="0" bmk="OLE_LINK4">
                <a:solidFill>
                  <a:schemeClr val="bg1"/>
                </a:solidFill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100" dirty="0" bmk="OLE_LINK4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100" dirty="0" bmk="OLE_LINK4">
                <a:solidFill>
                  <a:schemeClr val="bg1"/>
                </a:solidFill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bmk="OLE_LINK4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 bmk="OLE_LINK4">
              <a:solidFill>
                <a:schemeClr val="bg1"/>
              </a:solidFill>
              <a:latin typeface="Arial" pitchFamily="34" charset="0"/>
            </a:endParaRPr>
          </a:p>
          <a:p>
            <a:pPr lvl="0" algn="ctr" eaLnBrk="0" hangingPunct="0"/>
            <a:r>
              <a:rPr lang="cs-CZ" sz="1100" dirty="0" bmk="OLE_LINK4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100" dirty="0" bmk="OLE_LINK4">
                <a:solidFill>
                  <a:schemeClr val="bg1"/>
                </a:solidFill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 bmk="OLE_LINK4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100" dirty="0" bmk="OLE_LINK4">
                <a:solidFill>
                  <a:schemeClr val="bg1"/>
                </a:solidFill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bmk="OLE_LINK4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100" dirty="0" bmk="OLE_LINK4">
                <a:solidFill>
                  <a:schemeClr val="bg1"/>
                </a:solidFill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bmk="OLE_LINK4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100" dirty="0" bmk="OLE_LINK4">
                <a:solidFill>
                  <a:schemeClr val="bg1"/>
                </a:solidFill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 bmk="OLE_LINK4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solidFill>
                <a:schemeClr val="bg1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2" name="Rectangle 4"/>
          <p:cNvSpPr>
            <a:spLocks noGrp="1" noChangeArrowheads="1"/>
          </p:cNvSpPr>
          <p:nvPr>
            <p:ph type="ctrTitle"/>
          </p:nvPr>
        </p:nvSpPr>
        <p:spPr>
          <a:xfrm>
            <a:off x="684213" y="2349500"/>
            <a:ext cx="7772400" cy="1470025"/>
          </a:xfrm>
        </p:spPr>
        <p:txBody>
          <a:bodyPr/>
          <a:lstStyle/>
          <a:p>
            <a:r>
              <a:rPr lang="cs-CZ" sz="8000">
                <a:solidFill>
                  <a:schemeClr val="bg1"/>
                </a:solidFill>
              </a:rPr>
              <a:t>Rock and roll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chemeClr val="bg1"/>
                </a:solidFill>
              </a:rPr>
              <a:t>Historie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2332038"/>
            <a:ext cx="8229600" cy="4525962"/>
          </a:xfrm>
        </p:spPr>
        <p:txBody>
          <a:bodyPr/>
          <a:lstStyle/>
          <a:p>
            <a:r>
              <a:rPr lang="cs-CZ">
                <a:solidFill>
                  <a:schemeClr val="bg1"/>
                </a:solidFill>
              </a:rPr>
              <a:t> 50.léta 20.století</a:t>
            </a:r>
          </a:p>
          <a:p>
            <a:pPr>
              <a:buFontTx/>
              <a:buNone/>
            </a:pPr>
            <a:endParaRPr lang="cs-CZ">
              <a:solidFill>
                <a:schemeClr val="bg1"/>
              </a:solidFill>
            </a:endParaRPr>
          </a:p>
          <a:p>
            <a:r>
              <a:rPr lang="cs-CZ">
                <a:solidFill>
                  <a:schemeClr val="bg1"/>
                </a:solidFill>
              </a:rPr>
              <a:t> country a western, swing, rythm and blues</a:t>
            </a:r>
          </a:p>
          <a:p>
            <a:pPr>
              <a:buFontTx/>
              <a:buNone/>
            </a:pPr>
            <a:endParaRPr lang="cs-CZ">
              <a:solidFill>
                <a:schemeClr val="bg1"/>
              </a:solidFill>
            </a:endParaRPr>
          </a:p>
          <a:p>
            <a:r>
              <a:rPr lang="cs-CZ">
                <a:solidFill>
                  <a:schemeClr val="bg1"/>
                </a:solidFill>
              </a:rPr>
              <a:t> nový hudební styl – rock and roll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chemeClr val="bg1"/>
                </a:solidFill>
              </a:rPr>
              <a:t>Hudební charakteristika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00113" y="1600200"/>
            <a:ext cx="8064500" cy="452596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>
                <a:solidFill>
                  <a:schemeClr val="bg1"/>
                </a:solidFill>
              </a:rPr>
              <a:t> původně rythm and blues</a:t>
            </a:r>
          </a:p>
          <a:p>
            <a:pPr>
              <a:lnSpc>
                <a:spcPct val="90000"/>
              </a:lnSpc>
            </a:pPr>
            <a:r>
              <a:rPr lang="cs-CZ">
                <a:solidFill>
                  <a:schemeClr val="bg1"/>
                </a:solidFill>
              </a:rPr>
              <a:t> černošské hudební kluby</a:t>
            </a:r>
          </a:p>
          <a:p>
            <a:pPr>
              <a:lnSpc>
                <a:spcPct val="90000"/>
              </a:lnSpc>
            </a:pPr>
            <a:r>
              <a:rPr lang="cs-CZ">
                <a:solidFill>
                  <a:schemeClr val="bg1"/>
                </a:solidFill>
              </a:rPr>
              <a:t> menší rytmické skupiny</a:t>
            </a:r>
          </a:p>
          <a:p>
            <a:pPr>
              <a:lnSpc>
                <a:spcPct val="90000"/>
              </a:lnSpc>
            </a:pPr>
            <a:r>
              <a:rPr lang="cs-CZ">
                <a:solidFill>
                  <a:schemeClr val="bg1"/>
                </a:solidFill>
              </a:rPr>
              <a:t> zvýraznění kytarových riffů</a:t>
            </a:r>
          </a:p>
          <a:p>
            <a:pPr>
              <a:lnSpc>
                <a:spcPct val="90000"/>
              </a:lnSpc>
            </a:pPr>
            <a:r>
              <a:rPr lang="cs-CZ">
                <a:solidFill>
                  <a:schemeClr val="bg1"/>
                </a:solidFill>
              </a:rPr>
              <a:t> akcentace sudých dob, čtyřdobé metrum</a:t>
            </a:r>
          </a:p>
          <a:p>
            <a:pPr>
              <a:lnSpc>
                <a:spcPct val="90000"/>
              </a:lnSpc>
            </a:pPr>
            <a:r>
              <a:rPr lang="cs-CZ">
                <a:solidFill>
                  <a:schemeClr val="bg1"/>
                </a:solidFill>
              </a:rPr>
              <a:t> kráčející bas</a:t>
            </a:r>
          </a:p>
          <a:p>
            <a:pPr>
              <a:lnSpc>
                <a:spcPct val="90000"/>
              </a:lnSpc>
            </a:pPr>
            <a:r>
              <a:rPr lang="cs-CZ">
                <a:solidFill>
                  <a:schemeClr val="bg1"/>
                </a:solidFill>
              </a:rPr>
              <a:t> akordy harmonických funkcí bluesové dvanáctky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r>
              <a:rPr lang="cs-CZ">
                <a:solidFill>
                  <a:schemeClr val="bg1"/>
                </a:solidFill>
              </a:rPr>
              <a:t>Osobnosti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1557338"/>
            <a:ext cx="8229600" cy="4525962"/>
          </a:xfrm>
        </p:spPr>
        <p:txBody>
          <a:bodyPr/>
          <a:lstStyle/>
          <a:p>
            <a:r>
              <a:rPr lang="cs-CZ" dirty="0">
                <a:solidFill>
                  <a:schemeClr val="bg1"/>
                </a:solidFill>
              </a:rPr>
              <a:t> Bill </a:t>
            </a:r>
            <a:r>
              <a:rPr lang="cs-CZ" dirty="0" err="1">
                <a:solidFill>
                  <a:schemeClr val="bg1"/>
                </a:solidFill>
              </a:rPr>
              <a:t>Haley</a:t>
            </a:r>
            <a:r>
              <a:rPr lang="cs-CZ" dirty="0">
                <a:solidFill>
                  <a:schemeClr val="bg1"/>
                </a:solidFill>
              </a:rPr>
              <a:t> (1925 – 1981)</a:t>
            </a:r>
          </a:p>
          <a:p>
            <a:pPr lvl="1"/>
            <a:r>
              <a:rPr lang="cs-CZ" dirty="0">
                <a:solidFill>
                  <a:schemeClr val="bg1"/>
                </a:solidFill>
              </a:rPr>
              <a:t>Rock and </a:t>
            </a:r>
            <a:r>
              <a:rPr lang="cs-CZ" dirty="0" err="1">
                <a:solidFill>
                  <a:schemeClr val="bg1"/>
                </a:solidFill>
              </a:rPr>
              <a:t>the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Clock</a:t>
            </a:r>
            <a:endParaRPr lang="cs-CZ" dirty="0">
              <a:solidFill>
                <a:schemeClr val="bg1"/>
              </a:solidFill>
            </a:endParaRPr>
          </a:p>
          <a:p>
            <a:r>
              <a:rPr lang="cs-CZ" dirty="0">
                <a:solidFill>
                  <a:schemeClr val="bg1"/>
                </a:solidFill>
              </a:rPr>
              <a:t> Paul Anka</a:t>
            </a:r>
          </a:p>
          <a:p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Chuck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Berry</a:t>
            </a:r>
            <a:endParaRPr lang="cs-CZ" dirty="0">
              <a:solidFill>
                <a:schemeClr val="bg1"/>
              </a:solidFill>
            </a:endParaRPr>
          </a:p>
          <a:p>
            <a:r>
              <a:rPr lang="cs-CZ" dirty="0">
                <a:solidFill>
                  <a:schemeClr val="bg1"/>
                </a:solidFill>
              </a:rPr>
              <a:t> Elvis </a:t>
            </a:r>
            <a:r>
              <a:rPr lang="cs-CZ" dirty="0" err="1">
                <a:solidFill>
                  <a:schemeClr val="bg1"/>
                </a:solidFill>
              </a:rPr>
              <a:t>Presley</a:t>
            </a:r>
            <a:r>
              <a:rPr lang="cs-CZ" dirty="0">
                <a:solidFill>
                  <a:schemeClr val="bg1"/>
                </a:solidFill>
              </a:rPr>
              <a:t> (1935 – 1977)</a:t>
            </a:r>
          </a:p>
          <a:p>
            <a:pPr lvl="1"/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bg1"/>
                </a:solidFill>
              </a:rPr>
              <a:t>Bill </a:t>
            </a:r>
            <a:r>
              <a:rPr lang="cs-CZ" dirty="0" err="1">
                <a:solidFill>
                  <a:schemeClr val="bg1"/>
                </a:solidFill>
              </a:rPr>
              <a:t>Haley</a:t>
            </a:r>
            <a:endParaRPr lang="cs-CZ" dirty="0"/>
          </a:p>
        </p:txBody>
      </p:sp>
      <p:pic>
        <p:nvPicPr>
          <p:cNvPr id="4" name="Zástupný symbol pro obsah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1484784"/>
            <a:ext cx="4608512" cy="5046260"/>
          </a:xfrm>
        </p:spPr>
      </p:pic>
      <p:sp>
        <p:nvSpPr>
          <p:cNvPr id="5" name="TextovéPole 4"/>
          <p:cNvSpPr txBox="1"/>
          <p:nvPr/>
        </p:nvSpPr>
        <p:spPr>
          <a:xfrm>
            <a:off x="2339752" y="1484784"/>
            <a:ext cx="2403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Kliknutím si poslechni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115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smtClean="0">
                <a:solidFill>
                  <a:schemeClr val="bg1"/>
                </a:solidFill>
              </a:rPr>
              <a:t>Paul </a:t>
            </a:r>
            <a:r>
              <a:rPr lang="cs-CZ" dirty="0">
                <a:solidFill>
                  <a:schemeClr val="bg1"/>
                </a:solidFill>
              </a:rPr>
              <a:t>Anka</a:t>
            </a:r>
            <a:br>
              <a:rPr lang="cs-CZ" dirty="0">
                <a:solidFill>
                  <a:schemeClr val="bg1"/>
                </a:solidFill>
              </a:rPr>
            </a:br>
            <a:endParaRPr lang="cs-CZ" dirty="0"/>
          </a:p>
        </p:txBody>
      </p:sp>
      <p:pic>
        <p:nvPicPr>
          <p:cNvPr id="4" name="Zástupný symbol pro obsah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1648619"/>
            <a:ext cx="3888432" cy="4732709"/>
          </a:xfrm>
        </p:spPr>
      </p:pic>
      <p:sp>
        <p:nvSpPr>
          <p:cNvPr id="5" name="TextovéPole 4"/>
          <p:cNvSpPr txBox="1"/>
          <p:nvPr/>
        </p:nvSpPr>
        <p:spPr>
          <a:xfrm>
            <a:off x="2915816" y="1340768"/>
            <a:ext cx="24032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Kliknutím si poslechni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9598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/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err="1" smtClean="0">
                <a:solidFill>
                  <a:schemeClr val="bg1"/>
                </a:solidFill>
              </a:rPr>
              <a:t>Chuck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>
                <a:solidFill>
                  <a:schemeClr val="bg1"/>
                </a:solidFill>
              </a:rPr>
              <a:t>Berry</a:t>
            </a:r>
            <a:r>
              <a:rPr lang="cs-CZ" dirty="0">
                <a:solidFill>
                  <a:schemeClr val="bg1"/>
                </a:solidFill>
              </a:rPr>
              <a:t/>
            </a:r>
            <a:br>
              <a:rPr lang="cs-CZ" dirty="0">
                <a:solidFill>
                  <a:schemeClr val="bg1"/>
                </a:solidFill>
              </a:rPr>
            </a:br>
            <a:endParaRPr lang="cs-CZ" dirty="0"/>
          </a:p>
        </p:txBody>
      </p:sp>
      <p:pic>
        <p:nvPicPr>
          <p:cNvPr id="4" name="Zástupný symbol pro obsah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9876" y="1948655"/>
            <a:ext cx="4534371" cy="4534371"/>
          </a:xfrm>
        </p:spPr>
      </p:pic>
      <p:sp>
        <p:nvSpPr>
          <p:cNvPr id="5" name="TextovéPole 4"/>
          <p:cNvSpPr txBox="1"/>
          <p:nvPr/>
        </p:nvSpPr>
        <p:spPr>
          <a:xfrm>
            <a:off x="2307285" y="1598571"/>
            <a:ext cx="24032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Kliknutím si poslechni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9207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bg1"/>
                </a:solidFill>
              </a:rPr>
              <a:t>Elvis </a:t>
            </a:r>
            <a:r>
              <a:rPr lang="cs-CZ" dirty="0" err="1">
                <a:solidFill>
                  <a:schemeClr val="bg1"/>
                </a:solidFill>
              </a:rPr>
              <a:t>Presley</a:t>
            </a:r>
            <a:endParaRPr lang="cs-CZ" dirty="0"/>
          </a:p>
        </p:txBody>
      </p:sp>
      <p:pic>
        <p:nvPicPr>
          <p:cNvPr id="6" name="Zástupný symbol pro obsah 5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17664" y="1600200"/>
            <a:ext cx="3508671" cy="4525963"/>
          </a:xfrm>
        </p:spPr>
      </p:pic>
      <p:sp>
        <p:nvSpPr>
          <p:cNvPr id="7" name="TextovéPole 6"/>
          <p:cNvSpPr txBox="1"/>
          <p:nvPr/>
        </p:nvSpPr>
        <p:spPr>
          <a:xfrm>
            <a:off x="2771800" y="1268760"/>
            <a:ext cx="24032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Kliknutím si poslechni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1164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385" name="Group 2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0403938"/>
              </p:ext>
            </p:extLst>
          </p:nvPr>
        </p:nvGraphicFramePr>
        <p:xfrm>
          <a:off x="1376809" y="2780928"/>
          <a:ext cx="6407150" cy="4011232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billhaleyorchestra.com</a:t>
                      </a:r>
                      <a:r>
                        <a:rPr lang="cs-CZ" sz="1100" dirty="0" smtClean="0">
                          <a:effectLst/>
                        </a:rPr>
                        <a:t> [online]. [cit. 10.2.2013]. Dostupný na WWW: http://billhaleyorchestra.com/content/en-haley.htm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100" dirty="0" smtClean="0">
                          <a:effectLst/>
                        </a:rPr>
                        <a:t>WEHAVEJOY. </a:t>
                      </a:r>
                      <a:r>
                        <a:rPr lang="cs-CZ" sz="1100" i="1" dirty="0" smtClean="0">
                          <a:effectLst/>
                        </a:rPr>
                        <a:t>youtube.com</a:t>
                      </a:r>
                      <a:r>
                        <a:rPr lang="cs-CZ" sz="1100" dirty="0" smtClean="0">
                          <a:effectLst/>
                        </a:rPr>
                        <a:t> [online]. [cit. 10.2.2013]. Dostupný na WWW: http://www.youtube.com/watch?v=F5fsqYctXgM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rozhlas.sk</a:t>
                      </a:r>
                      <a:r>
                        <a:rPr lang="cs-CZ" sz="1100" dirty="0" smtClean="0">
                          <a:effectLst/>
                        </a:rPr>
                        <a:t> [online]. [cit. 10.2.2013]. Dostupný na WWW: http://www.rozhlas.sk/radio-regina/suboj_vynimocnych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100" dirty="0" smtClean="0">
                          <a:effectLst/>
                        </a:rPr>
                        <a:t>SIRBASILDEBRUSH. </a:t>
                      </a:r>
                      <a:r>
                        <a:rPr lang="cs-CZ" sz="1100" i="1" dirty="0" smtClean="0">
                          <a:effectLst/>
                        </a:rPr>
                        <a:t>youtube.com</a:t>
                      </a:r>
                      <a:r>
                        <a:rPr lang="cs-CZ" sz="1100" dirty="0" smtClean="0">
                          <a:effectLst/>
                        </a:rPr>
                        <a:t> [online]. [cit. 10.2.2013]. Dostupný na WWW: http://www.youtube.com/watch?v=TY4uxdAt4-M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100" dirty="0" smtClean="0">
                          <a:effectLst/>
                        </a:rPr>
                        <a:t>AUTOR NEUVEDEN. </a:t>
                      </a:r>
                      <a:r>
                        <a:rPr lang="cs-CZ" sz="1100" i="1" dirty="0" smtClean="0">
                          <a:effectLst/>
                        </a:rPr>
                        <a:t>biography.com</a:t>
                      </a:r>
                      <a:r>
                        <a:rPr lang="cs-CZ" sz="1100" dirty="0" smtClean="0">
                          <a:effectLst/>
                        </a:rPr>
                        <a:t> [online]. [cit. 10.2.2013]. Dostupný na WWW: http://www.biography.com/people/chuck-berry-9210488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100" dirty="0" smtClean="0">
                          <a:effectLst/>
                        </a:rPr>
                        <a:t>MINORTHREAT81. </a:t>
                      </a:r>
                      <a:r>
                        <a:rPr lang="cs-CZ" sz="1100" i="1" dirty="0" smtClean="0">
                          <a:effectLst/>
                        </a:rPr>
                        <a:t>youtube.com</a:t>
                      </a:r>
                      <a:r>
                        <a:rPr lang="cs-CZ" sz="1100" dirty="0" smtClean="0">
                          <a:effectLst/>
                        </a:rPr>
                        <a:t> [online]. [cit. 10.2.2013]. Dostupný na WWW: http://www.youtube.com/watch?v=RoDPPgWbfXY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100" dirty="0" smtClean="0">
                          <a:effectLst/>
                        </a:rPr>
                        <a:t>SIR RICHARDSON. </a:t>
                      </a:r>
                      <a:r>
                        <a:rPr lang="cs-CZ" sz="1100" i="1" dirty="0" smtClean="0">
                          <a:effectLst/>
                        </a:rPr>
                        <a:t>wikipedia.org</a:t>
                      </a:r>
                      <a:r>
                        <a:rPr lang="cs-CZ" sz="1100" dirty="0" smtClean="0">
                          <a:effectLst/>
                        </a:rPr>
                        <a:t> [online]. [cit. 10.2.2013]. Dostupný na WWW: http://cs.wikipedia.org/wiki/Soubor:Elvis_Presley_promoting_Jailhouse_Rock.jpg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100" dirty="0" smtClean="0">
                          <a:effectLst/>
                        </a:rPr>
                        <a:t>CLARECONVY. </a:t>
                      </a:r>
                      <a:r>
                        <a:rPr lang="cs-CZ" sz="1100" i="1" dirty="0" smtClean="0">
                          <a:effectLst/>
                        </a:rPr>
                        <a:t>youtube.com</a:t>
                      </a:r>
                      <a:r>
                        <a:rPr lang="cs-CZ" sz="1100" dirty="0" smtClean="0">
                          <a:effectLst/>
                        </a:rPr>
                        <a:t> [online]. [cit. 10.2.2013]. Dostupný na WWW: http://www.youtube.com/watch?v=SBmAPYkPeYU 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Citace: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</a:rPr>
                        <a:t>CHARALAMBIDIS, Alexandros. </a:t>
                      </a:r>
                      <a:r>
                        <a:rPr lang="cs-CZ" sz="1200" i="1" dirty="0" smtClean="0">
                          <a:effectLst/>
                        </a:rPr>
                        <a:t>Hudební výchova pro 8. ročník základní školy</a:t>
                      </a:r>
                      <a:r>
                        <a:rPr lang="cs-CZ" sz="1200" dirty="0" smtClean="0">
                          <a:effectLst/>
                        </a:rPr>
                        <a:t>. Praha: SPN-pedagogické nakladatelství, 2005, ISBN 80-7235-298-9.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2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15379" name="Obrázek 0" descr="Popis: logo EU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1187" y="148214"/>
            <a:ext cx="792162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80" name="obrázek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495673" y="1766888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81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5382" name="Rectangle 4"/>
          <p:cNvSpPr>
            <a:spLocks noChangeArrowheads="1"/>
          </p:cNvSpPr>
          <p:nvPr/>
        </p:nvSpPr>
        <p:spPr bwMode="auto">
          <a:xfrm>
            <a:off x="611186" y="1141778"/>
            <a:ext cx="7921625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lvl="0" algn="ctr"/>
            <a:r>
              <a:rPr lang="cs-CZ" sz="1100" dirty="0" smtClean="0" bmk="OLE_LINK4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</a:t>
            </a:r>
            <a:r>
              <a:rPr lang="cs-CZ" sz="1100" dirty="0" bmk="OLE_LINK4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materi</a:t>
            </a:r>
            <a:r>
              <a:rPr lang="cs-CZ" sz="1100" dirty="0" bmk="OLE_LINK4">
                <a:solidFill>
                  <a:schemeClr val="bg1"/>
                </a:solidFill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bmk="OLE_LINK4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100" dirty="0" bmk="OLE_LINK4">
                <a:solidFill>
                  <a:schemeClr val="bg1"/>
                </a:solidFill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100" dirty="0" bmk="OLE_LINK4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100" dirty="0" bmk="OLE_LINK4">
                <a:solidFill>
                  <a:schemeClr val="bg1"/>
                </a:solidFill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bmk="OLE_LINK4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100" dirty="0" bmk="OLE_LINK4">
                <a:solidFill>
                  <a:schemeClr val="bg1"/>
                </a:solidFill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 bmk="OLE_LINK4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100" dirty="0" bmk="OLE_LINK4">
                <a:solidFill>
                  <a:schemeClr val="bg1"/>
                </a:solidFill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100" dirty="0" bmk="OLE_LINK4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100" dirty="0" bmk="OLE_LINK4">
                <a:solidFill>
                  <a:schemeClr val="bg1"/>
                </a:solidFill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bmk="OLE_LINK4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 bmk="OLE_LINK4">
              <a:solidFill>
                <a:schemeClr val="bg1"/>
              </a:solidFill>
              <a:latin typeface="Arial" pitchFamily="34" charset="0"/>
            </a:endParaRPr>
          </a:p>
          <a:p>
            <a:pPr lvl="0" algn="ctr" eaLnBrk="0" hangingPunct="0"/>
            <a:r>
              <a:rPr lang="cs-CZ" sz="1100" dirty="0" bmk="OLE_LINK4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100" dirty="0" bmk="OLE_LINK4">
                <a:solidFill>
                  <a:schemeClr val="bg1"/>
                </a:solidFill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 bmk="OLE_LINK4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100" dirty="0" bmk="OLE_LINK4">
                <a:solidFill>
                  <a:schemeClr val="bg1"/>
                </a:solidFill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bmk="OLE_LINK4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100" dirty="0" bmk="OLE_LINK4">
                <a:solidFill>
                  <a:schemeClr val="bg1"/>
                </a:solidFill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 bmk="OLE_LINK4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100" dirty="0" bmk="OLE_LINK4">
                <a:solidFill>
                  <a:schemeClr val="bg1"/>
                </a:solidFill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 bmk="OLE_LINK4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</a:t>
            </a:r>
            <a:r>
              <a:rPr lang="cs-CZ" sz="1100" dirty="0" smtClean="0" bmk="OLE_LINK4">
                <a:solidFill>
                  <a:schemeClr val="bg1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konkurenceschopnost.</a:t>
            </a:r>
            <a:endParaRPr lang="cs-CZ" sz="1100" dirty="0"/>
          </a:p>
          <a:p>
            <a:pPr eaLnBrk="0" hangingPunct="0"/>
            <a:endParaRPr lang="cs-CZ" dirty="0"/>
          </a:p>
        </p:txBody>
      </p:sp>
      <p:sp>
        <p:nvSpPr>
          <p:cNvPr id="15383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iseño predeterminado">
  <a:themeElements>
    <a:clrScheme name="Diseño predeterminado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iseño predeterminado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iseño predeterminado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iseño predeterminado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iseño predeterminado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130</Template>
  <TotalTime>66</TotalTime>
  <Words>191</Words>
  <Application>Microsoft Office PowerPoint</Application>
  <PresentationFormat>Předvádění na obrazovce (4:3)</PresentationFormat>
  <Paragraphs>74</Paragraphs>
  <Slides>10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Diseño predeterminado</vt:lpstr>
      <vt:lpstr>Prezentace aplikace PowerPoint</vt:lpstr>
      <vt:lpstr>Rock and roll</vt:lpstr>
      <vt:lpstr>Historie</vt:lpstr>
      <vt:lpstr>Hudební charakteristika</vt:lpstr>
      <vt:lpstr>Osobnosti</vt:lpstr>
      <vt:lpstr>Bill Haley</vt:lpstr>
      <vt:lpstr> Paul Anka </vt:lpstr>
      <vt:lpstr> Chuck Berry </vt:lpstr>
      <vt:lpstr>Elvis Presley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ntb</cp:lastModifiedBy>
  <cp:revision>7</cp:revision>
  <dcterms:created xsi:type="dcterms:W3CDTF">2012-04-04T05:08:45Z</dcterms:created>
  <dcterms:modified xsi:type="dcterms:W3CDTF">2013-06-07T15:17:35Z</dcterms:modified>
</cp:coreProperties>
</file>