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8" r:id="rId3"/>
    <p:sldId id="259" r:id="rId4"/>
    <p:sldId id="263" r:id="rId5"/>
    <p:sldId id="265" r:id="rId6"/>
    <p:sldId id="262" r:id="rId7"/>
    <p:sldId id="261" r:id="rId8"/>
    <p:sldId id="264" r:id="rId9"/>
    <p:sldId id="266" r:id="rId10"/>
    <p:sldId id="267" r:id="rId11"/>
    <p:sldId id="26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>
        <p:scale>
          <a:sx n="86" d="100"/>
          <a:sy n="86" d="100"/>
        </p:scale>
        <p:origin x="-930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6E699E-78F8-4DB2-8758-A111509A7C67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5EA582-C0EC-4DBC-ABB2-520CC1399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938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5EA582-C0EC-4DBC-ABB2-520CC139934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FD85DED-9F21-4E56-921A-5E60B2D83641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D1AE1346-12F5-4FC6-B54F-7118D89F8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petrpazour.cz/fotografie/images/20120528184709_5dmk2_2012_mg_3586-i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fGK2v0f7ymVGQM&amp;tbnid=A6biw5oRHjxkSM:&amp;ved=0CAUQjRw&amp;url=http://www.kamvpraze.info/Prazsky-hrad/&amp;ei=0aR6Ue_yLMjYsgaJ0YGoBQ&amp;bvm=bv.45645796,d.Yms&amp;psig=AFQjCNFpJM9DOk88dcEnZIkU2YOJwwhebg&amp;ust=136707846519277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&amp;esrc=s&amp;frm=1&amp;source=images&amp;cd=&amp;cad=rja&amp;docid=_aMVd_Ee5F78lM&amp;tbnid=TRsH3d0MsAYmzM:&amp;ved=0CAUQjRw&amp;url=http://www.krytiny-strechy.cz/aktuality/?nid=6273&amp;ei=Zqh6Ue3kBsfdsgaH84DQCQ&amp;bvm=bv.45645796,d.Yms&amp;psig=AFQjCNF-TVs9nRFXQvUCkds_R-eORzro9Q&amp;ust=1367079297212794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&amp;esrc=s&amp;frm=1&amp;source=images&amp;cd=&amp;cad=rja&amp;docid=zF6M0IFrJ7PnVM&amp;tbnid=U3KZ7RlmEZXDbM:&amp;ved=0CAUQjRw&amp;url=http://turistickyatlas.cz/vse/misto/7158_klementinum.html&amp;ei=H6p6UcavNc3Esgb7pYHgAQ&amp;bvm=bv.45645796,d.Yms&amp;psig=AFQjCNGOdyBZSov99wzxsUuJ157YxLj8Lw&amp;ust=1367079808694862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&amp;esrc=s&amp;frm=1&amp;source=images&amp;cd=&amp;cad=rja&amp;docid=AfqTR2RJNtbBIM&amp;tbnid=uqGJU3JRwXOB0M:&amp;ved=0CAUQjRw&amp;url=http://www.travelguide.cz/de/touristik/die-hauptstadt-prag/aussichtsturm-auf-dem-petrin-hugel-und-spiegellabyrinth&amp;ei=cKd6UdK3OsbLtAbzs4Bg&amp;bvm=bv.45645796,d.Yms&amp;psig=AFQjCNFjGw8WQGgUfRvAT_tTa82rKsTZog&amp;ust=1367079138095526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&amp;esrc=s&amp;frm=1&amp;source=images&amp;cd=&amp;cad=rja&amp;docid=RWHGdHiZPjPEvM&amp;tbnid=cXKp6wNyxVAfuM:&amp;ved=0CAUQjRw&amp;url=http://www.digital-guide.cz/cs/poi/zidovske-mesto---josefov/parizska-ulice/&amp;ei=z6Z6UdeGMM_EswbN-4GgBw&amp;bvm=bv.45645796,d.Yms&amp;psig=AFQjCNFkyEz-m0YVCfxeBDcIxav1qNW-FQ&amp;ust=1367078908763950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&amp;esrc=s&amp;frm=1&amp;source=images&amp;cd=&amp;cad=rja&amp;docid=8-0UmVUV9QVGZM&amp;tbnid=n-4cHrz8HZwjkM:&amp;ved=0CAUQjRw&amp;url=http://al-et-maddie.blog.cz/1103/france-ifel-tower-britain-big-ben-czech&amp;ei=Hal6UZuhLMnYswbnnYDIBw&amp;bvm=bv.45645796,d.Yms&amp;psig=AFQjCNGzdW0I287zz1hfwKAtSH1Tt5kt0g&amp;ust=1367079552360683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geotourist.cz/fotky27620/fotos/_vyr_57skoly_praha1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8225408" cy="61722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39552" y="764704"/>
            <a:ext cx="7772400" cy="1470025"/>
          </a:xfrm>
        </p:spPr>
        <p:txBody>
          <a:bodyPr/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WELCOME TO PRAGUE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1600" b="1" dirty="0" smtClean="0"/>
              <a:t>Anotace: Materiál je určen žáků 8. ročníku a slouží k výkladu základních informací o pražských památkách a zajímavostech.</a:t>
            </a:r>
            <a:endParaRPr lang="cs-CZ" sz="1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61048"/>
            <a:ext cx="6400800" cy="2664296"/>
          </a:xfrm>
        </p:spPr>
        <p:txBody>
          <a:bodyPr>
            <a:noAutofit/>
          </a:bodyPr>
          <a:lstStyle/>
          <a:p>
            <a:pPr algn="l"/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VY_32_INOVACE_AJ.8.17_</a:t>
            </a:r>
            <a:r>
              <a:rPr lang="cs-CZ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</a:t>
            </a: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_to_</a:t>
            </a:r>
            <a:r>
              <a:rPr lang="cs-CZ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prague</a:t>
            </a: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</a:t>
            </a: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Prague</a:t>
            </a: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Praha</a:t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8.</a:t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2012/2013</a:t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</a:t>
            </a:r>
            <a:r>
              <a:rPr lang="cs-CZ" sz="1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600" b="1" smtClean="0"/>
              <a:t>13</a:t>
            </a:r>
            <a:r>
              <a:rPr lang="cs-CZ" sz="1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.5.2013</a:t>
            </a: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3496" y="6165609"/>
            <a:ext cx="2179456" cy="411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32656"/>
            <a:ext cx="1619672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Pražské střech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4098" name="Picture 2" descr="http://www.mistnikultura.cz/files/praha_logo_2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913825">
            <a:off x="200956" y="259754"/>
            <a:ext cx="2851671" cy="231255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771800" y="692696"/>
            <a:ext cx="5538696" cy="1631216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Prague is the capital and largest city </a:t>
            </a:r>
            <a:r>
              <a:rPr lang="cs-CZ" sz="2000" b="1" dirty="0" err="1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of</a:t>
            </a:r>
            <a:r>
              <a:rPr lang="cs-CZ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Czech</a:t>
            </a:r>
            <a:endParaRPr lang="en-GB" sz="2000" b="1" dirty="0" smtClean="0">
              <a:solidFill>
                <a:schemeClr val="bg1"/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Republic. It is the fourteenth largest city in Europe. </a:t>
            </a:r>
            <a:endParaRPr lang="cs-CZ" sz="2000" b="1" dirty="0" smtClean="0">
              <a:solidFill>
                <a:schemeClr val="bg1"/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Prague is situated  in the north-west of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the country on the Vltava river. There are about </a:t>
            </a:r>
            <a:endParaRPr lang="cs-CZ" sz="2000" b="1" dirty="0" smtClean="0">
              <a:solidFill>
                <a:schemeClr val="bg1"/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1.3 mil</a:t>
            </a:r>
            <a:r>
              <a:rPr lang="cs-CZ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ion </a:t>
            </a:r>
            <a:r>
              <a:rPr lang="en-GB" sz="2000" b="1" dirty="0" smtClean="0">
                <a:solidFill>
                  <a:schemeClr val="bg1"/>
                </a:solidFill>
                <a:latin typeface="Andalus" pitchFamily="18" charset="-78"/>
                <a:cs typeface="Andalus" pitchFamily="18" charset="-78"/>
              </a:rPr>
              <a:t>inhabitants. </a:t>
            </a:r>
            <a:endParaRPr lang="en-GB" sz="2000" b="1" dirty="0">
              <a:solidFill>
                <a:schemeClr val="bg1"/>
              </a:solidFill>
              <a:latin typeface="Andalus" pitchFamily="18" charset="-78"/>
              <a:cs typeface="Andalus" pitchFamily="18" charset="-7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Pražský hr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7143750" cy="4762500"/>
          </a:xfrm>
          <a:prstGeom prst="rect">
            <a:avLst/>
          </a:prstGeom>
          <a:noFill/>
        </p:spPr>
      </p:pic>
      <p:pic>
        <p:nvPicPr>
          <p:cNvPr id="3" name="irc_mi" descr="http://www.kamvpraze.info/Prazsky-hrad/intro-small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920506"/>
            <a:ext cx="5760720" cy="3937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-468560" y="561877"/>
            <a:ext cx="8174546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sz="7200" b="1" spc="50" dirty="0" smtClean="0">
                <a:ln w="135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THE PRAGUE CASTLE</a:t>
            </a:r>
            <a:endParaRPr lang="cs-CZ" sz="7200" dirty="0">
              <a:ln w="135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5234" y="1484784"/>
            <a:ext cx="81387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Prague </a:t>
            </a:r>
            <a:r>
              <a:rPr lang="cs-CZ" sz="2400" b="1" dirty="0" smtClean="0">
                <a:latin typeface="Gabriola" pitchFamily="82" charset="0"/>
                <a:cs typeface="Aparajita" pitchFamily="34" charset="0"/>
              </a:rPr>
              <a:t>C</a:t>
            </a:r>
            <a:r>
              <a:rPr lang="en-GB" sz="2400" b="1" dirty="0" err="1" smtClean="0">
                <a:latin typeface="Gabriola" pitchFamily="82" charset="0"/>
                <a:cs typeface="Aparajita" pitchFamily="34" charset="0"/>
              </a:rPr>
              <a:t>astle</a:t>
            </a:r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 is the most important castle</a:t>
            </a:r>
          </a:p>
          <a:p>
            <a:pPr algn="ctr"/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in the Czech republic. It was the seat of princes,</a:t>
            </a:r>
          </a:p>
          <a:p>
            <a:pPr algn="ctr"/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kings and </a:t>
            </a:r>
            <a:r>
              <a:rPr lang="en-GB" sz="2400" b="1" dirty="0" err="1" smtClean="0">
                <a:latin typeface="Gabriola" pitchFamily="82" charset="0"/>
                <a:cs typeface="Aparajita" pitchFamily="34" charset="0"/>
              </a:rPr>
              <a:t>si</a:t>
            </a:r>
            <a:r>
              <a:rPr lang="cs-CZ" sz="2400" b="1" dirty="0" smtClean="0">
                <a:latin typeface="Gabriola" pitchFamily="82" charset="0"/>
                <a:cs typeface="Aparajita" pitchFamily="34" charset="0"/>
              </a:rPr>
              <a:t>n</a:t>
            </a:r>
            <a:r>
              <a:rPr lang="en-GB" sz="2400" b="1" dirty="0" err="1" smtClean="0">
                <a:latin typeface="Gabriola" pitchFamily="82" charset="0"/>
                <a:cs typeface="Aparajita" pitchFamily="34" charset="0"/>
              </a:rPr>
              <a:t>ce</a:t>
            </a:r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 1918 it has been the seat of Czech President. Part of castle´s complex </a:t>
            </a:r>
          </a:p>
          <a:p>
            <a:pPr algn="ctr"/>
            <a:r>
              <a:rPr lang="cs-CZ" sz="2400" b="1" dirty="0" smtClean="0">
                <a:latin typeface="Gabriola" pitchFamily="82" charset="0"/>
                <a:cs typeface="Aparajita" pitchFamily="34" charset="0"/>
              </a:rPr>
              <a:t>i</a:t>
            </a:r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s St. </a:t>
            </a:r>
            <a:r>
              <a:rPr lang="en-GB" sz="2400" b="1" dirty="0" err="1" smtClean="0">
                <a:latin typeface="Gabriola" pitchFamily="82" charset="0"/>
                <a:cs typeface="Aparajita" pitchFamily="34" charset="0"/>
              </a:rPr>
              <a:t>Veit´s</a:t>
            </a:r>
            <a:r>
              <a:rPr lang="en-GB" sz="2400" b="1" dirty="0" smtClean="0">
                <a:latin typeface="Gabriola" pitchFamily="82" charset="0"/>
                <a:cs typeface="Aparajita" pitchFamily="34" charset="0"/>
              </a:rPr>
              <a:t> Cathedral, the place of king´s coronation</a:t>
            </a:r>
            <a:r>
              <a:rPr lang="en-GB" sz="2400" dirty="0" smtClean="0">
                <a:latin typeface="Gabriola" pitchFamily="82" charset="0"/>
                <a:cs typeface="Aparajita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68008"/>
            <a:ext cx="62392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smtClean="0">
                <a:solidFill>
                  <a:srgbClr val="CC99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Monotype Corsiva" pitchFamily="66" charset="0"/>
              </a:rPr>
              <a:t>THE CHARLES BRIDGE</a:t>
            </a:r>
            <a:endParaRPr lang="en-GB" sz="4800" dirty="0">
              <a:solidFill>
                <a:srgbClr val="CC99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4839" y="803857"/>
            <a:ext cx="86228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latin typeface="Gabriola" pitchFamily="82" charset="0"/>
              </a:rPr>
              <a:t>The Charles Bridge is the oldest standing bridge across the Vltava river and the second </a:t>
            </a:r>
          </a:p>
          <a:p>
            <a:r>
              <a:rPr lang="en-GB" sz="2400" b="1" dirty="0" smtClean="0">
                <a:latin typeface="Gabriola" pitchFamily="82" charset="0"/>
              </a:rPr>
              <a:t>oldest extant bridge in the Czech Republic. There are thirty-one sculptures on the bridge. </a:t>
            </a:r>
          </a:p>
          <a:p>
            <a:r>
              <a:rPr lang="en-GB" sz="2400" b="1" dirty="0" smtClean="0">
                <a:latin typeface="Gabriola" pitchFamily="82" charset="0"/>
              </a:rPr>
              <a:t>One of them, the statue of Jan </a:t>
            </a:r>
            <a:r>
              <a:rPr lang="en-GB" sz="2400" b="1" dirty="0" err="1" smtClean="0">
                <a:latin typeface="Gabriola" pitchFamily="82" charset="0"/>
              </a:rPr>
              <a:t>Nepomuk</a:t>
            </a:r>
            <a:r>
              <a:rPr lang="en-GB" sz="2400" b="1" dirty="0" smtClean="0">
                <a:latin typeface="Gabriola" pitchFamily="82" charset="0"/>
              </a:rPr>
              <a:t> is said to have a magical power – when you </a:t>
            </a:r>
            <a:endParaRPr lang="cs-CZ" sz="2400" b="1" dirty="0" smtClean="0">
              <a:latin typeface="Gabriola" pitchFamily="82" charset="0"/>
            </a:endParaRPr>
          </a:p>
          <a:p>
            <a:r>
              <a:rPr lang="en-GB" sz="2400" b="1" dirty="0" smtClean="0">
                <a:latin typeface="Gabriola" pitchFamily="82" charset="0"/>
              </a:rPr>
              <a:t>touch it,</a:t>
            </a:r>
            <a:r>
              <a:rPr lang="cs-CZ" sz="2400" b="1" dirty="0" smtClean="0">
                <a:latin typeface="Gabriola" pitchFamily="82" charset="0"/>
              </a:rPr>
              <a:t> </a:t>
            </a:r>
            <a:r>
              <a:rPr lang="en-GB" sz="2400" b="1" dirty="0" smtClean="0">
                <a:latin typeface="Gabriola" pitchFamily="82" charset="0"/>
              </a:rPr>
              <a:t>you</a:t>
            </a:r>
            <a:r>
              <a:rPr lang="cs-CZ" sz="2400" b="1" dirty="0" smtClean="0">
                <a:latin typeface="Gabriola" pitchFamily="82" charset="0"/>
              </a:rPr>
              <a:t>r </a:t>
            </a:r>
            <a:r>
              <a:rPr lang="en-GB" sz="2400" b="1" dirty="0" smtClean="0">
                <a:latin typeface="Gabriola" pitchFamily="82" charset="0"/>
              </a:rPr>
              <a:t>dreams will come true. Across the bridge leads the historical royal route</a:t>
            </a:r>
            <a:r>
              <a:rPr lang="en-GB" b="1" dirty="0" smtClean="0"/>
              <a:t>.</a:t>
            </a:r>
            <a:endParaRPr lang="en-GB" b="1" dirty="0"/>
          </a:p>
        </p:txBody>
      </p:sp>
      <p:pic>
        <p:nvPicPr>
          <p:cNvPr id="4" name="irc_mi" descr="http://www.krytiny-strechy.cz/downloads/obrazky%20v%20clancich/karluv%20most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98172" y="2420887"/>
            <a:ext cx="5236210" cy="3484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90013" y="260648"/>
            <a:ext cx="52934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Monotype Corsiva" pitchFamily="66" charset="0"/>
              </a:rPr>
              <a:t>THE CLEMENTINUM</a:t>
            </a:r>
            <a:endParaRPr lang="cs-CZ" sz="4400" dirty="0"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5053" y="1058723"/>
            <a:ext cx="82974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GB" sz="2400" dirty="0" smtClean="0">
                <a:latin typeface="Gabriola" pitchFamily="82" charset="0"/>
              </a:rPr>
              <a:t>The </a:t>
            </a:r>
            <a:r>
              <a:rPr lang="en-GB" sz="2400" dirty="0" err="1" smtClean="0">
                <a:latin typeface="Gabriola" pitchFamily="82" charset="0"/>
              </a:rPr>
              <a:t>Clementinum</a:t>
            </a:r>
            <a:r>
              <a:rPr lang="en-GB" sz="2400" dirty="0" smtClean="0">
                <a:latin typeface="Gabriola" pitchFamily="82" charset="0"/>
              </a:rPr>
              <a:t> is a historic complex of buildings, which is now hosted by</a:t>
            </a:r>
            <a:endParaRPr lang="cs-CZ" sz="2400" dirty="0" smtClean="0">
              <a:latin typeface="Gabriola" pitchFamily="82" charset="0"/>
            </a:endParaRPr>
          </a:p>
          <a:p>
            <a:pPr algn="just"/>
            <a:r>
              <a:rPr lang="en-GB" sz="2400" dirty="0" smtClean="0">
                <a:latin typeface="Gabriola" pitchFamily="82" charset="0"/>
              </a:rPr>
              <a:t> the National</a:t>
            </a:r>
            <a:r>
              <a:rPr lang="cs-CZ" sz="2400" dirty="0" smtClean="0">
                <a:latin typeface="Gabriola" pitchFamily="82" charset="0"/>
              </a:rPr>
              <a:t> </a:t>
            </a:r>
            <a:r>
              <a:rPr lang="en-GB" sz="2400" dirty="0" smtClean="0">
                <a:latin typeface="Gabriola" pitchFamily="82" charset="0"/>
              </a:rPr>
              <a:t>Library. </a:t>
            </a:r>
            <a:r>
              <a:rPr lang="en-GB" sz="2400" dirty="0" err="1" smtClean="0">
                <a:latin typeface="Gabriola" pitchFamily="82" charset="0"/>
              </a:rPr>
              <a:t>Clementinum</a:t>
            </a:r>
            <a:r>
              <a:rPr lang="en-GB" sz="2400" dirty="0" smtClean="0">
                <a:latin typeface="Gabriola" pitchFamily="82" charset="0"/>
              </a:rPr>
              <a:t> is an important metrological station, </a:t>
            </a:r>
            <a:endParaRPr lang="cs-CZ" sz="2400" dirty="0" smtClean="0">
              <a:latin typeface="Gabriola" pitchFamily="82" charset="0"/>
            </a:endParaRPr>
          </a:p>
          <a:p>
            <a:pPr algn="just"/>
            <a:r>
              <a:rPr lang="en-GB" sz="2400" dirty="0" smtClean="0">
                <a:latin typeface="Gabriola" pitchFamily="82" charset="0"/>
              </a:rPr>
              <a:t>the metrological observation here</a:t>
            </a:r>
            <a:r>
              <a:rPr lang="cs-CZ" sz="2400" dirty="0" smtClean="0">
                <a:latin typeface="Gabriola" pitchFamily="82" charset="0"/>
              </a:rPr>
              <a:t> </a:t>
            </a:r>
            <a:r>
              <a:rPr lang="en-GB" sz="2400" dirty="0" smtClean="0">
                <a:latin typeface="Gabriola" pitchFamily="82" charset="0"/>
              </a:rPr>
              <a:t>began in the half of the 18th century and they </a:t>
            </a:r>
            <a:endParaRPr lang="cs-CZ" sz="2400" dirty="0" smtClean="0">
              <a:latin typeface="Gabriola" pitchFamily="82" charset="0"/>
            </a:endParaRPr>
          </a:p>
          <a:p>
            <a:pPr algn="just"/>
            <a:r>
              <a:rPr lang="en-GB" sz="2400" dirty="0" smtClean="0">
                <a:latin typeface="Gabriola" pitchFamily="82" charset="0"/>
              </a:rPr>
              <a:t>have been systematically recorded since 1775,</a:t>
            </a:r>
            <a:r>
              <a:rPr lang="cs-CZ" sz="2400" dirty="0" smtClean="0">
                <a:latin typeface="Gabriola" pitchFamily="82" charset="0"/>
              </a:rPr>
              <a:t> </a:t>
            </a:r>
            <a:r>
              <a:rPr lang="en-GB" sz="2400" dirty="0" smtClean="0">
                <a:latin typeface="Gabriola" pitchFamily="82" charset="0"/>
              </a:rPr>
              <a:t>which is the longest continuous </a:t>
            </a:r>
            <a:endParaRPr lang="cs-CZ" sz="2400" dirty="0" smtClean="0">
              <a:latin typeface="Gabriola" pitchFamily="82" charset="0"/>
            </a:endParaRPr>
          </a:p>
          <a:p>
            <a:pPr algn="just"/>
            <a:r>
              <a:rPr lang="en-GB" sz="2400" dirty="0" smtClean="0">
                <a:latin typeface="Gabriola" pitchFamily="82" charset="0"/>
              </a:rPr>
              <a:t>observation in the world. Many students come to study to</a:t>
            </a:r>
            <a:r>
              <a:rPr lang="cs-CZ" sz="2400" dirty="0" smtClean="0">
                <a:latin typeface="Gabriola" pitchFamily="82" charset="0"/>
              </a:rPr>
              <a:t> </a:t>
            </a:r>
            <a:r>
              <a:rPr lang="en-GB" sz="2400" dirty="0" smtClean="0">
                <a:latin typeface="Gabriola" pitchFamily="82" charset="0"/>
              </a:rPr>
              <a:t>the library in </a:t>
            </a:r>
            <a:r>
              <a:rPr lang="en-GB" sz="2400" dirty="0" err="1" smtClean="0">
                <a:latin typeface="Gabriola" pitchFamily="82" charset="0"/>
              </a:rPr>
              <a:t>Clementinum</a:t>
            </a:r>
            <a:r>
              <a:rPr lang="en-GB" dirty="0" smtClean="0"/>
              <a:t>.</a:t>
            </a:r>
          </a:p>
        </p:txBody>
      </p:sp>
      <p:pic>
        <p:nvPicPr>
          <p:cNvPr id="4" name="irc_mi" descr="http://turistickyatlas.cz/galery/Klementinum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812" y="3140968"/>
            <a:ext cx="3811905" cy="2858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nd05.jxs.cz/050/566/b8b82735f4_83154256_o2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1" y="3333373"/>
            <a:ext cx="3811905" cy="2473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0144" y="260394"/>
            <a:ext cx="35702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spc="200" dirty="0" smtClean="0">
                <a:ln w="29210">
                  <a:solidFill>
                    <a:srgbClr val="FFFF00"/>
                  </a:solidFill>
                </a:ln>
                <a:solidFill>
                  <a:schemeClr val="accent3">
                    <a:lumMod val="75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PETŘÍN</a:t>
            </a:r>
            <a:endParaRPr lang="cs-CZ" sz="6600" b="1" spc="200" dirty="0">
              <a:ln w="29210">
                <a:solidFill>
                  <a:srgbClr val="FFFF00"/>
                </a:solidFill>
              </a:ln>
              <a:solidFill>
                <a:schemeClr val="accent3">
                  <a:lumMod val="75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5271591"/>
            <a:ext cx="92063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Petřín</a:t>
            </a:r>
            <a:r>
              <a:rPr lang="en-GB" b="1" dirty="0" smtClean="0"/>
              <a:t> is a hill in the centre of Prague. It is 327 m high</a:t>
            </a:r>
            <a:r>
              <a:rPr lang="cs-CZ" b="1" dirty="0" smtClean="0"/>
              <a:t>. </a:t>
            </a:r>
            <a:r>
              <a:rPr lang="en-GB" b="1" dirty="0" smtClean="0"/>
              <a:t>The hill is covered  with parks </a:t>
            </a:r>
            <a:endParaRPr lang="cs-CZ" b="1" dirty="0" smtClean="0"/>
          </a:p>
          <a:p>
            <a:r>
              <a:rPr lang="en-GB" b="1" dirty="0" smtClean="0"/>
              <a:t>and it is a </a:t>
            </a:r>
            <a:r>
              <a:rPr lang="cs-CZ" b="1" dirty="0" smtClean="0"/>
              <a:t>f</a:t>
            </a:r>
            <a:r>
              <a:rPr lang="en-GB" b="1" dirty="0" smtClean="0"/>
              <a:t>favourite recreational area for the inhabitants of Prague. Atop the hill </a:t>
            </a:r>
            <a:endParaRPr lang="cs-CZ" b="1" dirty="0" smtClean="0"/>
          </a:p>
          <a:p>
            <a:r>
              <a:rPr lang="en-GB" b="1" dirty="0" smtClean="0"/>
              <a:t>stands </a:t>
            </a:r>
            <a:r>
              <a:rPr lang="cs-CZ" b="1" dirty="0" smtClean="0"/>
              <a:t>t</a:t>
            </a:r>
            <a:r>
              <a:rPr lang="en-GB" b="1" dirty="0" smtClean="0"/>
              <a:t>he </a:t>
            </a:r>
            <a:r>
              <a:rPr lang="en-GB" b="1" dirty="0" err="1" smtClean="0"/>
              <a:t>Petřín</a:t>
            </a:r>
            <a:r>
              <a:rPr lang="en-GB" b="1" dirty="0" smtClean="0"/>
              <a:t> Lookout Tower. </a:t>
            </a:r>
            <a:endParaRPr lang="en-GB" b="1" dirty="0"/>
          </a:p>
        </p:txBody>
      </p:sp>
      <p:pic>
        <p:nvPicPr>
          <p:cNvPr id="4" name="irc_mi" descr="http://www.travelguide.cz/facilities/tg/full/549-petrin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6478" y="1268760"/>
            <a:ext cx="5717540" cy="3898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84021"/>
            <a:ext cx="6296917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69850" h="69850" prst="divot"/>
            </a:sp3d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  <a:reflection blurRad="6350" stA="55000" endA="300" endPos="45500" dir="5400000" sy="-100000" algn="bl" rotWithShape="0"/>
                </a:effectLst>
              </a:rPr>
              <a:t>PAŘÍŽSKÁ STREET</a:t>
            </a:r>
            <a:endParaRPr lang="cs-CZ" sz="6600" dirty="0">
              <a:effectLst>
                <a:outerShdw blurRad="50800" algn="tl" rotWithShape="0">
                  <a:srgbClr val="000000"/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" name="irc_mi" descr="http://www.digital-guide.cz/media/thumbs/digital_guide/pamatky_by_divine/Stare_Mesto/Parizska_ulice/001_Parizska_ulice_jpg_800x800_q85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556792"/>
            <a:ext cx="5760720" cy="3834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0633" y="5384567"/>
            <a:ext cx="85218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It is one of the most famous streets in Prague, full of luxurious shops and </a:t>
            </a:r>
            <a:endParaRPr lang="cs-CZ" sz="2000" dirty="0" smtClean="0">
              <a:effectLst>
                <a:glow rad="101600">
                  <a:schemeClr val="bg1">
                    <a:lumMod val="65000"/>
                    <a:lumOff val="35000"/>
                    <a:alpha val="60000"/>
                  </a:schemeClr>
                </a:glow>
              </a:effectLst>
            </a:endParaRPr>
          </a:p>
          <a:p>
            <a:r>
              <a:rPr lang="en-GB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restaurants. The street </a:t>
            </a:r>
            <a:r>
              <a:rPr lang="cs-CZ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g</a:t>
            </a:r>
            <a:r>
              <a:rPr lang="en-GB" sz="2000" dirty="0" err="1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ot</a:t>
            </a:r>
            <a:r>
              <a:rPr lang="en-GB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 its name after Paris, because it looks like Paris </a:t>
            </a:r>
            <a:endParaRPr lang="cs-CZ" sz="2000" dirty="0" smtClean="0">
              <a:effectLst>
                <a:glow rad="101600">
                  <a:schemeClr val="bg1">
                    <a:lumMod val="65000"/>
                    <a:lumOff val="35000"/>
                    <a:alpha val="60000"/>
                  </a:schemeClr>
                </a:glow>
              </a:effectLst>
            </a:endParaRPr>
          </a:p>
          <a:p>
            <a:r>
              <a:rPr lang="en-GB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boulevards.  </a:t>
            </a:r>
            <a:r>
              <a:rPr lang="en-GB" sz="2000" dirty="0" err="1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Pařížská</a:t>
            </a:r>
            <a:r>
              <a:rPr lang="en-GB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 belongs to the most</a:t>
            </a:r>
            <a:r>
              <a:rPr lang="cs-CZ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 </a:t>
            </a:r>
            <a:r>
              <a:rPr lang="en-GB" sz="2000" dirty="0" smtClean="0"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expensive streets in the world</a:t>
            </a: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  <a:effectLst>
                  <a:glow rad="101600">
                    <a:schemeClr val="bg1">
                      <a:lumMod val="65000"/>
                      <a:lumOff val="35000"/>
                      <a:alpha val="60000"/>
                    </a:schemeClr>
                  </a:glow>
                </a:effectLst>
              </a:rPr>
              <a:t>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8002" y="283778"/>
            <a:ext cx="5160131" cy="769441"/>
          </a:xfrm>
          <a:prstGeom prst="rect">
            <a:avLst/>
          </a:prstGeom>
          <a:noFill/>
        </p:spPr>
        <p:txBody>
          <a:bodyPr wrap="none" rtlCol="0">
            <a:prstTxWarp prst="textWave2">
              <a:avLst/>
            </a:prstTxWarp>
            <a:spAutoFit/>
          </a:bodyPr>
          <a:lstStyle/>
          <a:p>
            <a:r>
              <a:rPr lang="en-GB" sz="44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THE DANCING HOUSE</a:t>
            </a:r>
            <a:endParaRPr lang="en-GB" sz="4400" dirty="0"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961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Dancing house, also called Ginger and Fred was built in 1996. It got its name after</a:t>
            </a:r>
          </a:p>
          <a:p>
            <a:r>
              <a:rPr lang="en-GB" dirty="0" smtClean="0"/>
              <a:t>its shape, which looks like a famous dancing pair Fred </a:t>
            </a:r>
            <a:r>
              <a:rPr lang="en-GB" dirty="0" err="1" smtClean="0"/>
              <a:t>Astair</a:t>
            </a:r>
            <a:r>
              <a:rPr lang="en-GB" dirty="0" smtClean="0"/>
              <a:t> and Ginger Rogers. </a:t>
            </a:r>
            <a:endParaRPr lang="cs-CZ" dirty="0" smtClean="0"/>
          </a:p>
          <a:p>
            <a:r>
              <a:rPr lang="en-GB" dirty="0" smtClean="0"/>
              <a:t>The building</a:t>
            </a:r>
            <a:r>
              <a:rPr lang="cs-CZ" dirty="0" smtClean="0"/>
              <a:t> o</a:t>
            </a:r>
            <a:r>
              <a:rPr lang="en-GB" dirty="0" smtClean="0"/>
              <a:t>f the house caused a passionate public discussion about Prague </a:t>
            </a:r>
            <a:endParaRPr lang="cs-CZ" dirty="0" smtClean="0"/>
          </a:p>
          <a:p>
            <a:r>
              <a:rPr lang="en-GB" dirty="0" smtClean="0"/>
              <a:t>architecture. There are</a:t>
            </a:r>
            <a:r>
              <a:rPr lang="cs-CZ" dirty="0" smtClean="0"/>
              <a:t> o</a:t>
            </a:r>
            <a:r>
              <a:rPr lang="en-GB" dirty="0" err="1" smtClean="0"/>
              <a:t>ffices</a:t>
            </a:r>
            <a:r>
              <a:rPr lang="en-GB" dirty="0" smtClean="0"/>
              <a:t> and a luxurious café and restaurant in the building.</a:t>
            </a:r>
            <a:endParaRPr lang="en-GB" dirty="0"/>
          </a:p>
        </p:txBody>
      </p:sp>
      <p:pic>
        <p:nvPicPr>
          <p:cNvPr id="4" name="irc_mi" descr="http://data.whicdn.com/images/7103919/5066907647_c3ffb08b0b_z_large.jpg?1297561670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77958" y="2708920"/>
            <a:ext cx="4764405" cy="3166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132856"/>
            <a:ext cx="8496944" cy="439248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GB" sz="2300" dirty="0" smtClean="0"/>
              <a:t>How many inhabitants </a:t>
            </a:r>
            <a:r>
              <a:rPr lang="en-GB" sz="2300" dirty="0" err="1" smtClean="0"/>
              <a:t>ar</a:t>
            </a:r>
            <a:r>
              <a:rPr lang="cs-CZ" sz="2300" dirty="0" smtClean="0"/>
              <a:t>e</a:t>
            </a:r>
            <a:r>
              <a:rPr lang="en-GB" sz="2300" dirty="0" smtClean="0"/>
              <a:t> there in Prague?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Since what time have the Prague Castle been the seat of Czech Presidents?</a:t>
            </a:r>
            <a:endParaRPr lang="cs-CZ" sz="2300" dirty="0" smtClean="0"/>
          </a:p>
          <a:p>
            <a:pPr>
              <a:lnSpc>
                <a:spcPct val="160000"/>
              </a:lnSpc>
            </a:pPr>
            <a:r>
              <a:rPr lang="en-GB" sz="2300" dirty="0" smtClean="0"/>
              <a:t>How many sculptures are there on the Charles Bridge?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Which sculpture does have a magical power?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Why is </a:t>
            </a:r>
            <a:r>
              <a:rPr lang="en-GB" sz="2300" dirty="0" err="1" smtClean="0"/>
              <a:t>Clementinum</a:t>
            </a:r>
            <a:r>
              <a:rPr lang="en-GB" sz="2300" dirty="0" smtClean="0"/>
              <a:t> important?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What can you find in </a:t>
            </a:r>
            <a:r>
              <a:rPr lang="en-GB" sz="2300" dirty="0" err="1" smtClean="0"/>
              <a:t>Clementinum</a:t>
            </a:r>
            <a:r>
              <a:rPr lang="en-GB" sz="2300" dirty="0" smtClean="0"/>
              <a:t>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How high is </a:t>
            </a:r>
            <a:r>
              <a:rPr lang="en-GB" sz="2300" dirty="0" err="1" smtClean="0"/>
              <a:t>Petřín</a:t>
            </a:r>
            <a:r>
              <a:rPr lang="en-GB" sz="2300" dirty="0" smtClean="0"/>
              <a:t>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Why is </a:t>
            </a:r>
            <a:r>
              <a:rPr lang="en-GB" sz="2300" dirty="0" err="1" smtClean="0"/>
              <a:t>Pařížská</a:t>
            </a:r>
            <a:r>
              <a:rPr lang="en-GB" sz="2300" dirty="0" smtClean="0"/>
              <a:t> Street called </a:t>
            </a:r>
            <a:r>
              <a:rPr lang="en-GB" sz="2300" dirty="0" err="1" smtClean="0"/>
              <a:t>Pařížská</a:t>
            </a:r>
            <a:r>
              <a:rPr lang="en-GB" sz="2300" dirty="0" smtClean="0"/>
              <a:t>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What other name do we use </a:t>
            </a:r>
            <a:r>
              <a:rPr lang="en-GB" sz="2300" dirty="0" err="1" smtClean="0"/>
              <a:t>fo</a:t>
            </a:r>
            <a:r>
              <a:rPr lang="cs-CZ" sz="2300" dirty="0" smtClean="0"/>
              <a:t>r</a:t>
            </a:r>
            <a:r>
              <a:rPr lang="en-GB" sz="2300" dirty="0" smtClean="0"/>
              <a:t> the Dancing House?</a:t>
            </a:r>
          </a:p>
          <a:p>
            <a:pPr>
              <a:lnSpc>
                <a:spcPct val="160000"/>
              </a:lnSpc>
            </a:pPr>
            <a:r>
              <a:rPr lang="en-GB" sz="2300" dirty="0" smtClean="0"/>
              <a:t>Why is it called like this?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404664"/>
            <a:ext cx="7543800" cy="914400"/>
          </a:xfrm>
        </p:spPr>
        <p:txBody>
          <a:bodyPr/>
          <a:lstStyle/>
          <a:p>
            <a:r>
              <a:rPr lang="en-GB" dirty="0" smtClean="0"/>
              <a:t>What do you </a:t>
            </a:r>
            <a:r>
              <a:rPr lang="en-GB" dirty="0" err="1" smtClean="0"/>
              <a:t>remeber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22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543800" cy="914400"/>
          </a:xfrm>
        </p:spPr>
        <p:txBody>
          <a:bodyPr/>
          <a:lstStyle/>
          <a:p>
            <a:pPr algn="ctr"/>
            <a:r>
              <a:rPr lang="cs-CZ" dirty="0" smtClean="0"/>
              <a:t>MATCH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2492896"/>
            <a:ext cx="3273552" cy="3429000"/>
          </a:xfrm>
        </p:spPr>
        <p:txBody>
          <a:bodyPr/>
          <a:lstStyle/>
          <a:p>
            <a:r>
              <a:rPr lang="en-GB" dirty="0" smtClean="0"/>
              <a:t>Royal route</a:t>
            </a:r>
          </a:p>
          <a:p>
            <a:r>
              <a:rPr lang="en-GB" dirty="0" smtClean="0"/>
              <a:t>Ginger and Fred</a:t>
            </a:r>
          </a:p>
          <a:p>
            <a:r>
              <a:rPr lang="en-GB" dirty="0" smtClean="0"/>
              <a:t>Very expensive</a:t>
            </a:r>
          </a:p>
          <a:p>
            <a:r>
              <a:rPr lang="en-GB" dirty="0" smtClean="0"/>
              <a:t>Parks</a:t>
            </a:r>
          </a:p>
          <a:p>
            <a:r>
              <a:rPr lang="en-GB" dirty="0" smtClean="0"/>
              <a:t>Library</a:t>
            </a:r>
          </a:p>
          <a:p>
            <a:r>
              <a:rPr lang="en-GB" dirty="0" smtClean="0"/>
              <a:t>Seat of princes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076056" y="1412776"/>
            <a:ext cx="3273552" cy="3432175"/>
          </a:xfrm>
        </p:spPr>
        <p:txBody>
          <a:bodyPr/>
          <a:lstStyle/>
          <a:p>
            <a:r>
              <a:rPr lang="cs-CZ" dirty="0" err="1" smtClean="0"/>
              <a:t>Clementinum</a:t>
            </a:r>
            <a:endParaRPr lang="cs-CZ" dirty="0" smtClean="0"/>
          </a:p>
          <a:p>
            <a:r>
              <a:rPr lang="cs-CZ" dirty="0" smtClean="0"/>
              <a:t>Pařížská Street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Dancing House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Prague </a:t>
            </a:r>
            <a:r>
              <a:rPr lang="cs-CZ" dirty="0" err="1" smtClean="0"/>
              <a:t>Castle</a:t>
            </a:r>
            <a:endParaRPr lang="cs-CZ" dirty="0" smtClean="0"/>
          </a:p>
          <a:p>
            <a:r>
              <a:rPr lang="cs-CZ" dirty="0" smtClean="0"/>
              <a:t>Petřín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Charles </a:t>
            </a:r>
            <a:r>
              <a:rPr lang="cs-CZ" dirty="0" err="1" smtClean="0"/>
              <a:t>Bridge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06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844824"/>
            <a:ext cx="8568952" cy="3657599"/>
          </a:xfrm>
        </p:spPr>
        <p:txBody>
          <a:bodyPr/>
          <a:lstStyle/>
          <a:p>
            <a:r>
              <a:rPr lang="cs-CZ" dirty="0" err="1" smtClean="0"/>
              <a:t>Slidy</a:t>
            </a:r>
            <a:r>
              <a:rPr lang="cs-CZ" dirty="0" smtClean="0"/>
              <a:t> 2-8 stručně žáky seznamují s následujícími pražskými zajímavostmi: Praha, Pražský hrad,  Karlův most, Klementinum, Petřín, Pařížská ulice a Tančící dům</a:t>
            </a:r>
          </a:p>
          <a:p>
            <a:r>
              <a:rPr lang="cs-CZ" dirty="0" err="1" smtClean="0"/>
              <a:t>Slidy</a:t>
            </a:r>
            <a:r>
              <a:rPr lang="cs-CZ" dirty="0" smtClean="0"/>
              <a:t> 9 a 10 slouží k zopakování/procvičení toho, co si žáci zapamatovali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7543800" cy="914400"/>
          </a:xfrm>
        </p:spPr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04864"/>
            <a:ext cx="8784976" cy="4176464"/>
          </a:xfrm>
        </p:spPr>
        <p:txBody>
          <a:bodyPr>
            <a:normAutofit fontScale="92500" lnSpcReduction="20000"/>
          </a:bodyPr>
          <a:lstStyle/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Úvodní obrázek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dirty="0" smtClean="0"/>
              <a:t>http://www.</a:t>
            </a:r>
            <a:r>
              <a:rPr lang="cs-CZ" sz="1500" dirty="0" err="1" smtClean="0"/>
              <a:t>geotourist.cz</a:t>
            </a:r>
            <a:r>
              <a:rPr lang="cs-CZ" sz="1500" dirty="0" smtClean="0"/>
              <a:t>/</a:t>
            </a:r>
            <a:r>
              <a:rPr lang="cs-CZ" sz="1500" dirty="0" err="1" smtClean="0"/>
              <a:t>ckgeo</a:t>
            </a:r>
            <a:r>
              <a:rPr lang="cs-CZ" sz="1500" dirty="0" smtClean="0"/>
              <a:t>/</a:t>
            </a:r>
            <a:r>
              <a:rPr lang="cs-CZ" sz="1500" dirty="0" err="1" smtClean="0"/>
              <a:t>eshop</a:t>
            </a:r>
            <a:r>
              <a:rPr lang="cs-CZ" sz="1500" dirty="0" smtClean="0"/>
              <a:t>/8-1-</a:t>
            </a:r>
            <a:r>
              <a:rPr lang="cs-CZ" sz="1500" dirty="0" err="1" smtClean="0"/>
              <a:t>Zajezdy</a:t>
            </a:r>
            <a:r>
              <a:rPr lang="cs-CZ" sz="1500" dirty="0" smtClean="0"/>
              <a:t>/13-3-Praha/5/57 </a:t>
            </a:r>
            <a:r>
              <a:rPr lang="cs-CZ" sz="1500" dirty="0" err="1" smtClean="0"/>
              <a:t>Praha</a:t>
            </a:r>
            <a:r>
              <a:rPr lang="cs-CZ" sz="1500" dirty="0" smtClean="0"/>
              <a:t>-Historie-na-</a:t>
            </a:r>
            <a:r>
              <a:rPr lang="cs-CZ" sz="1500" dirty="0" err="1" smtClean="0"/>
              <a:t>kazdem</a:t>
            </a:r>
            <a:r>
              <a:rPr lang="cs-CZ" sz="1500" dirty="0" smtClean="0"/>
              <a:t>-kroku</a:t>
            </a:r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Praha - logo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</a:t>
            </a:r>
          </a:p>
          <a:p>
            <a:pPr>
              <a:buNone/>
            </a:pPr>
            <a:r>
              <a:rPr lang="cs-CZ" sz="1500" dirty="0" smtClean="0"/>
              <a:t>http://www.</a:t>
            </a:r>
            <a:r>
              <a:rPr lang="cs-CZ" sz="1500" dirty="0" err="1" smtClean="0"/>
              <a:t>mistnikultura.cz</a:t>
            </a:r>
            <a:r>
              <a:rPr lang="cs-CZ" sz="1500" dirty="0" smtClean="0"/>
              <a:t>/</a:t>
            </a:r>
            <a:r>
              <a:rPr lang="cs-CZ" sz="1500" dirty="0" err="1" smtClean="0"/>
              <a:t>files</a:t>
            </a:r>
            <a:r>
              <a:rPr lang="cs-CZ" sz="1500" dirty="0" smtClean="0"/>
              <a:t>/</a:t>
            </a:r>
            <a:r>
              <a:rPr lang="cs-CZ" sz="1500" dirty="0" err="1" smtClean="0"/>
              <a:t>praha</a:t>
            </a:r>
            <a:r>
              <a:rPr lang="cs-CZ" sz="1500" dirty="0" smtClean="0"/>
              <a:t>_logo_2.gif</a:t>
            </a:r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Pražský hrad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u="sng" dirty="0" smtClean="0"/>
              <a:t>http://www.</a:t>
            </a:r>
            <a:r>
              <a:rPr lang="cs-CZ" sz="1500" u="sng" dirty="0" err="1" smtClean="0"/>
              <a:t>kamvpraze.info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Prazsky</a:t>
            </a:r>
            <a:r>
              <a:rPr lang="cs-CZ" sz="1500" u="sng" dirty="0" smtClean="0"/>
              <a:t>-hrad/, </a:t>
            </a:r>
            <a:endParaRPr lang="cs-CZ" sz="1500" dirty="0" smtClean="0"/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Karlův most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u="sng" dirty="0" smtClean="0"/>
              <a:t>http://www.krytiny-</a:t>
            </a:r>
            <a:r>
              <a:rPr lang="cs-CZ" sz="1500" u="sng" dirty="0" err="1" smtClean="0"/>
              <a:t>strechy.cz</a:t>
            </a:r>
            <a:r>
              <a:rPr lang="cs-CZ" sz="1500" u="sng" dirty="0" smtClean="0"/>
              <a:t>/aktuality/?</a:t>
            </a:r>
            <a:r>
              <a:rPr lang="cs-CZ" sz="1500" u="sng" dirty="0" err="1" smtClean="0"/>
              <a:t>nid</a:t>
            </a:r>
            <a:r>
              <a:rPr lang="cs-CZ" sz="1500" u="sng" dirty="0" smtClean="0"/>
              <a:t>=6273</a:t>
            </a:r>
            <a:endParaRPr lang="cs-CZ" sz="1500" dirty="0" smtClean="0"/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Klementinum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u="sng" dirty="0" smtClean="0"/>
              <a:t>http://turistickyatlas.cz/vse/misto/7158_klementinum.html,</a:t>
            </a:r>
          </a:p>
          <a:p>
            <a:pPr>
              <a:buNone/>
            </a:pPr>
            <a:r>
              <a:rPr lang="cs-CZ" sz="1500" dirty="0" smtClean="0"/>
              <a:t>http://homolinka2.blog.cz/1202/</a:t>
            </a:r>
            <a:r>
              <a:rPr lang="cs-CZ" sz="1500" dirty="0" err="1" smtClean="0"/>
              <a:t>klementinum</a:t>
            </a:r>
            <a:r>
              <a:rPr lang="cs-CZ" sz="1500" dirty="0" smtClean="0"/>
              <a:t>-mapky-informace</a:t>
            </a:r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Petřín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u="sng" dirty="0" smtClean="0"/>
              <a:t>http://www.</a:t>
            </a:r>
            <a:r>
              <a:rPr lang="cs-CZ" sz="1500" u="sng" dirty="0" err="1" smtClean="0"/>
              <a:t>travelguide.cz</a:t>
            </a:r>
            <a:r>
              <a:rPr lang="cs-CZ" sz="1500" u="sng" dirty="0" smtClean="0"/>
              <a:t>/de/</a:t>
            </a:r>
            <a:r>
              <a:rPr lang="cs-CZ" sz="1500" u="sng" dirty="0" err="1" smtClean="0"/>
              <a:t>touristik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die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hauptstadt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prag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aussichtsturm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auf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dem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petrin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hugel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und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spiegellabyrinth</a:t>
            </a:r>
            <a:endParaRPr lang="cs-CZ" sz="1500" dirty="0" smtClean="0"/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Pařížská ulice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u="sng" dirty="0" smtClean="0"/>
              <a:t>http://www.</a:t>
            </a:r>
            <a:r>
              <a:rPr lang="cs-CZ" sz="1500" u="sng" dirty="0" err="1" smtClean="0"/>
              <a:t>digital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guide.cz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cs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poi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zidovske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mesto</a:t>
            </a:r>
            <a:r>
              <a:rPr lang="cs-CZ" sz="1500" u="sng" dirty="0" smtClean="0"/>
              <a:t>---</a:t>
            </a:r>
            <a:r>
              <a:rPr lang="cs-CZ" sz="1500" u="sng" dirty="0" err="1" smtClean="0"/>
              <a:t>josefov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parizska</a:t>
            </a:r>
            <a:r>
              <a:rPr lang="cs-CZ" sz="1500" u="sng" dirty="0" smtClean="0"/>
              <a:t>-ulice/http://www.</a:t>
            </a:r>
            <a:r>
              <a:rPr lang="cs-CZ" sz="1500" u="sng" dirty="0" err="1" smtClean="0"/>
              <a:t>digital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guide.cz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cs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poi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zidovske</a:t>
            </a:r>
            <a:r>
              <a:rPr lang="cs-CZ" sz="1500" u="sng" dirty="0" smtClean="0"/>
              <a:t>-</a:t>
            </a:r>
            <a:r>
              <a:rPr lang="cs-CZ" sz="1500" u="sng" dirty="0" err="1" smtClean="0"/>
              <a:t>mesto</a:t>
            </a:r>
            <a:r>
              <a:rPr lang="cs-CZ" sz="1500" u="sng" dirty="0" smtClean="0"/>
              <a:t>---</a:t>
            </a:r>
            <a:r>
              <a:rPr lang="cs-CZ" sz="1500" u="sng" dirty="0" err="1" smtClean="0"/>
              <a:t>josefov</a:t>
            </a:r>
            <a:r>
              <a:rPr lang="cs-CZ" sz="1500" u="sng" dirty="0" smtClean="0"/>
              <a:t>/</a:t>
            </a:r>
            <a:r>
              <a:rPr lang="cs-CZ" sz="1500" u="sng" dirty="0" err="1" smtClean="0"/>
              <a:t>parizska</a:t>
            </a:r>
            <a:r>
              <a:rPr lang="cs-CZ" sz="1500" u="sng" dirty="0" smtClean="0"/>
              <a:t>-ulice/</a:t>
            </a:r>
            <a:endParaRPr lang="cs-CZ" sz="1500" dirty="0" smtClean="0"/>
          </a:p>
          <a:p>
            <a:r>
              <a:rPr lang="cs-CZ" sz="1500" b="1" dirty="0" smtClean="0">
                <a:solidFill>
                  <a:schemeClr val="tx2">
                    <a:lumMod val="90000"/>
                  </a:schemeClr>
                </a:solidFill>
              </a:rPr>
              <a:t>Tančící dům</a:t>
            </a:r>
            <a:r>
              <a:rPr lang="cs-CZ" sz="1500" b="1" dirty="0" smtClean="0"/>
              <a:t>, </a:t>
            </a:r>
            <a:r>
              <a:rPr lang="en-US" sz="1500" dirty="0" smtClean="0"/>
              <a:t>[</a:t>
            </a:r>
            <a:r>
              <a:rPr lang="cs-CZ" sz="1500" dirty="0" smtClean="0"/>
              <a:t>cit. 2013-04-25</a:t>
            </a:r>
            <a:r>
              <a:rPr lang="en-US" sz="1500" dirty="0" smtClean="0"/>
              <a:t>]</a:t>
            </a:r>
            <a:r>
              <a:rPr lang="cs-CZ" sz="1500" dirty="0" smtClean="0"/>
              <a:t>. Dostupné z: </a:t>
            </a:r>
          </a:p>
          <a:p>
            <a:pPr>
              <a:buNone/>
            </a:pPr>
            <a:r>
              <a:rPr lang="cs-CZ" sz="1500" u="sng" dirty="0" smtClean="0"/>
              <a:t>http://al-et-maddie.blog.cz/1103/france-ifel-tower-britain-big-ben-czech</a:t>
            </a: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endParaRPr lang="cs-CZ" sz="4000" dirty="0" smtClean="0"/>
          </a:p>
          <a:p>
            <a:endParaRPr lang="cs-CZ" sz="3600" dirty="0" smtClean="0"/>
          </a:p>
          <a:p>
            <a:endParaRPr lang="cs-CZ" sz="32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509120"/>
            <a:ext cx="7543800" cy="9144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3625</TotalTime>
  <Words>702</Words>
  <Application>Microsoft Office PowerPoint</Application>
  <PresentationFormat>Předvádění na obrazovce (4:3)</PresentationFormat>
  <Paragraphs>99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Živly</vt:lpstr>
      <vt:lpstr> WELCOME TO PRAGUE Anotace: Materiál je určen žáků 8. ročníku a slouží k výkladu základních informací o pražských památkách a zajímavostech.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What do you remeber?</vt:lpstr>
      <vt:lpstr>MATCH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PRAGUE</dc:title>
  <dc:creator>Lenočka</dc:creator>
  <cp:lastModifiedBy>PC-03TY</cp:lastModifiedBy>
  <cp:revision>58</cp:revision>
  <dcterms:created xsi:type="dcterms:W3CDTF">2013-04-25T14:21:33Z</dcterms:created>
  <dcterms:modified xsi:type="dcterms:W3CDTF">2013-05-27T07:06:36Z</dcterms:modified>
</cp:coreProperties>
</file>