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5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6912" autoAdjust="0"/>
    <p:restoredTop sz="94660"/>
  </p:normalViewPr>
  <p:slideViewPr>
    <p:cSldViewPr>
      <p:cViewPr>
        <p:scale>
          <a:sx n="66" d="100"/>
          <a:sy n="66" d="100"/>
        </p:scale>
        <p:origin x="-2202" y="-91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Přímá spojovací čára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F4D21498-1AB7-45E8-84AF-440F2A6F1F8B}" type="datetimeFigureOut">
              <a:rPr lang="cs-CZ" smtClean="0"/>
              <a:pPr/>
              <a:t>29.5.2013</a:t>
            </a:fld>
            <a:endParaRPr lang="cs-CZ"/>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cs-CZ"/>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D495FECA-A2DB-4F0B-9202-7B5935E158D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4D21498-1AB7-45E8-84AF-440F2A6F1F8B}" type="datetimeFigureOut">
              <a:rPr lang="cs-CZ" smtClean="0"/>
              <a:pPr/>
              <a:t>29.5.2013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495FECA-A2DB-4F0B-9202-7B5935E158D2}" type="slidenum">
              <a:rPr lang="cs-CZ" smtClean="0"/>
              <a:pPr/>
              <a:t>‹#›</a:t>
            </a:fld>
            <a:endParaRPr lang="cs-CZ"/>
          </a:p>
        </p:txBody>
      </p:sp>
      <p:sp>
        <p:nvSpPr>
          <p:cNvPr id="7" name="Nadpis 6"/>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F4D21498-1AB7-45E8-84AF-440F2A6F1F8B}" type="datetimeFigureOut">
              <a:rPr lang="cs-CZ" smtClean="0"/>
              <a:pPr/>
              <a:t>29.5.2013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495FECA-A2DB-4F0B-9202-7B5935E158D2}" type="slidenum">
              <a:rPr lang="cs-CZ" smtClean="0"/>
              <a:pPr/>
              <a:t>‹#›</a:t>
            </a:fld>
            <a:endParaRPr lang="cs-CZ"/>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F4D21498-1AB7-45E8-84AF-440F2A6F1F8B}" type="datetimeFigureOut">
              <a:rPr lang="cs-CZ" smtClean="0"/>
              <a:pPr/>
              <a:t>29.5.2013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D495FECA-A2DB-4F0B-9202-7B5935E158D2}" type="slidenum">
              <a:rPr lang="cs-CZ" smtClean="0"/>
              <a:pPr/>
              <a:t>‹#›</a:t>
            </a:fld>
            <a:endParaRPr lang="cs-CZ"/>
          </a:p>
        </p:txBody>
      </p:sp>
      <p:sp>
        <p:nvSpPr>
          <p:cNvPr id="8" name="Nadpis 7"/>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F4D21498-1AB7-45E8-84AF-440F2A6F1F8B}" type="datetimeFigureOut">
              <a:rPr lang="cs-CZ" smtClean="0"/>
              <a:pPr/>
              <a:t>29.5.2013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D495FECA-A2DB-4F0B-9202-7B5935E158D2}"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F4D21498-1AB7-45E8-84AF-440F2A6F1F8B}" type="datetimeFigureOut">
              <a:rPr lang="cs-CZ" smtClean="0"/>
              <a:pPr/>
              <a:t>29.5.2013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D495FECA-A2DB-4F0B-9202-7B5935E158D2}" type="slidenum">
              <a:rPr lang="cs-CZ" smtClean="0"/>
              <a:pPr/>
              <a:t>‹#›</a:t>
            </a:fld>
            <a:endParaRPr lang="cs-CZ"/>
          </a:p>
        </p:txBody>
      </p:sp>
      <p:sp>
        <p:nvSpPr>
          <p:cNvPr id="6" name="Nadpis 5"/>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F4D21498-1AB7-45E8-84AF-440F2A6F1F8B}" type="datetimeFigureOut">
              <a:rPr lang="cs-CZ" smtClean="0"/>
              <a:pPr/>
              <a:t>29.5.2013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D495FECA-A2DB-4F0B-9202-7B5935E158D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F4D21498-1AB7-45E8-84AF-440F2A6F1F8B}" type="datetimeFigureOut">
              <a:rPr lang="cs-CZ" smtClean="0"/>
              <a:pPr/>
              <a:t>29.5.2013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D495FECA-A2DB-4F0B-9202-7B5935E158D2}"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smtClean="0"/>
              <a:t>Klepnutím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F4D21498-1AB7-45E8-84AF-440F2A6F1F8B}" type="datetimeFigureOut">
              <a:rPr lang="cs-CZ" smtClean="0"/>
              <a:pPr/>
              <a:t>29.5.2013</a:t>
            </a:fld>
            <a:endParaRPr lang="cs-CZ"/>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cs-CZ"/>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D495FECA-A2DB-4F0B-9202-7B5935E158D2}" type="slidenum">
              <a:rPr lang="cs-CZ" smtClean="0"/>
              <a:pPr/>
              <a:t>‹#›</a:t>
            </a:fld>
            <a:endParaRPr lang="cs-CZ"/>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Klepnutím lze upravit styl předlohy nadpisů.</a:t>
            </a:r>
            <a:endParaRPr kumimoji="0" lang="en-US"/>
          </a:p>
        </p:txBody>
      </p:sp>
      <p:sp>
        <p:nvSpPr>
          <p:cNvPr id="8" name="Volný tvar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Volný tvar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Pravoúhlý trojúhelník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Přímá spojovací čára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4D21498-1AB7-45E8-84AF-440F2A6F1F8B}" type="datetimeFigureOut">
              <a:rPr lang="cs-CZ" smtClean="0"/>
              <a:pPr/>
              <a:t>29.5.2013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495FECA-A2DB-4F0B-9202-7B5935E158D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4D21498-1AB7-45E8-84AF-440F2A6F1F8B}" type="datetimeFigureOut">
              <a:rPr lang="cs-CZ" smtClean="0"/>
              <a:pPr/>
              <a:t>29.5.2013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495FECA-A2DB-4F0B-9202-7B5935E158D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Volný tvar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Pravoúhlý trojúhelník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Přímá spojovací čára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F4D21498-1AB7-45E8-84AF-440F2A6F1F8B}" type="datetimeFigureOut">
              <a:rPr lang="cs-CZ" smtClean="0"/>
              <a:pPr/>
              <a:t>29.5.2013</a:t>
            </a:fld>
            <a:endParaRPr lang="cs-CZ"/>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cs-CZ"/>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495FECA-A2DB-4F0B-9202-7B5935E158D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gif"/><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office.microsoft.com/cs-cz/images/results.aspx?qu=vana&amp;ex=1" TargetMode="External"/><Relationship Id="rId2" Type="http://schemas.openxmlformats.org/officeDocument/2006/relationships/hyperlink" Target="http://office.microsoft.com/cs-cz/images/results.aspx?qu=n%C3%A1dob%C3%AD&amp;ex=1" TargetMode="External"/><Relationship Id="rId1" Type="http://schemas.openxmlformats.org/officeDocument/2006/relationships/slideLayout" Target="../slideLayouts/slideLayout2.xml"/><Relationship Id="rId6" Type="http://schemas.openxmlformats.org/officeDocument/2006/relationships/hyperlink" Target="http://office.microsoft.com/cs-cz/images/results.aspx?qu=televize&amp;ex=1" TargetMode="External"/><Relationship Id="rId5" Type="http://schemas.openxmlformats.org/officeDocument/2006/relationships/hyperlink" Target="http://office.microsoft.com/cs-cz/images/results.aspx?qu=%C4%8D%C3%ADst+knihu&amp;ex=1" TargetMode="External"/><Relationship Id="rId4" Type="http://schemas.openxmlformats.org/officeDocument/2006/relationships/hyperlink" Target="http://office.microsoft.com/cs-cz/images/results.aspx?qu=je%C5%A1t%C4%9Brka&amp;ex=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691680" y="404664"/>
            <a:ext cx="6768752" cy="1368152"/>
          </a:xfrm>
        </p:spPr>
        <p:txBody>
          <a:bodyPr>
            <a:normAutofit/>
          </a:bodyPr>
          <a:lstStyle/>
          <a:p>
            <a:pPr algn="ctr"/>
            <a:r>
              <a:rPr lang="cs-CZ" dirty="0" smtClean="0"/>
              <a:t>REVISION</a:t>
            </a:r>
            <a:br>
              <a:rPr lang="cs-CZ" dirty="0" smtClean="0"/>
            </a:br>
            <a:r>
              <a:rPr lang="cs-CZ" sz="1600" dirty="0" smtClean="0"/>
              <a:t>Anotace: Materiál je určen žákům 8. ročníku a slouží k opakování na pololetní práci (či opakování probraných jevů).</a:t>
            </a:r>
            <a:endParaRPr lang="cs-CZ" dirty="0"/>
          </a:p>
        </p:txBody>
      </p:sp>
      <p:sp>
        <p:nvSpPr>
          <p:cNvPr id="3" name="Podnadpis 2"/>
          <p:cNvSpPr>
            <a:spLocks noGrp="1"/>
          </p:cNvSpPr>
          <p:nvPr>
            <p:ph type="subTitle" idx="1"/>
          </p:nvPr>
        </p:nvSpPr>
        <p:spPr>
          <a:xfrm>
            <a:off x="179512" y="3356992"/>
            <a:ext cx="7772400" cy="2841729"/>
          </a:xfrm>
        </p:spPr>
        <p:txBody>
          <a:bodyPr>
            <a:normAutofit fontScale="70000" lnSpcReduction="20000"/>
          </a:bodyPr>
          <a:lstStyle/>
          <a:p>
            <a:pPr algn="l"/>
            <a:r>
              <a:rPr lang="cs-CZ" kern="0" dirty="0" smtClean="0">
                <a:solidFill>
                  <a:schemeClr val="tx1"/>
                </a:solidFill>
              </a:rPr>
              <a:t>Název školy: ZŠ </a:t>
            </a:r>
            <a:r>
              <a:rPr lang="cs-CZ" kern="0" dirty="0" smtClean="0">
                <a:solidFill>
                  <a:schemeClr val="tx1"/>
                </a:solidFill>
              </a:rPr>
              <a:t>Štětí</a:t>
            </a:r>
            <a:r>
              <a:rPr lang="cs-CZ" kern="0" dirty="0" smtClean="0">
                <a:solidFill>
                  <a:schemeClr val="tx1"/>
                </a:solidFill>
              </a:rPr>
              <a:t>, Ostrovní 300</a:t>
            </a:r>
            <a:br>
              <a:rPr lang="cs-CZ" kern="0" dirty="0" smtClean="0">
                <a:solidFill>
                  <a:schemeClr val="tx1"/>
                </a:solidFill>
              </a:rPr>
            </a:br>
            <a:r>
              <a:rPr lang="cs-CZ" kern="0" dirty="0" smtClean="0">
                <a:solidFill>
                  <a:schemeClr val="tx1"/>
                </a:solidFill>
              </a:rPr>
              <a:t>Autor: Lenka </a:t>
            </a:r>
            <a:r>
              <a:rPr lang="cs-CZ" kern="0" dirty="0" err="1" smtClean="0">
                <a:solidFill>
                  <a:schemeClr val="tx1"/>
                </a:solidFill>
              </a:rPr>
              <a:t>Pizúrová</a:t>
            </a:r>
            <a:r>
              <a:rPr lang="cs-CZ" kern="0" dirty="0" smtClean="0">
                <a:solidFill>
                  <a:schemeClr val="tx1"/>
                </a:solidFill>
              </a:rPr>
              <a:t/>
            </a:r>
            <a:br>
              <a:rPr lang="cs-CZ" kern="0" dirty="0" smtClean="0">
                <a:solidFill>
                  <a:schemeClr val="tx1"/>
                </a:solidFill>
              </a:rPr>
            </a:br>
            <a:r>
              <a:rPr lang="cs-CZ" kern="0" dirty="0" smtClean="0">
                <a:solidFill>
                  <a:schemeClr val="tx1"/>
                </a:solidFill>
              </a:rPr>
              <a:t>Název materiálu: VY_32_INOVACE_AJ.8.19_</a:t>
            </a:r>
            <a:r>
              <a:rPr lang="cs-CZ" kern="0" dirty="0" err="1" smtClean="0">
                <a:solidFill>
                  <a:schemeClr val="tx1"/>
                </a:solidFill>
              </a:rPr>
              <a:t>revision</a:t>
            </a:r>
            <a:r>
              <a:rPr lang="cs-CZ" kern="0" dirty="0" smtClean="0">
                <a:solidFill>
                  <a:schemeClr val="tx1"/>
                </a:solidFill>
              </a:rPr>
              <a:t/>
            </a:r>
            <a:br>
              <a:rPr lang="cs-CZ" kern="0" dirty="0" smtClean="0">
                <a:solidFill>
                  <a:schemeClr val="tx1"/>
                </a:solidFill>
              </a:rPr>
            </a:br>
            <a:r>
              <a:rPr lang="cs-CZ" kern="0" dirty="0" smtClean="0">
                <a:solidFill>
                  <a:schemeClr val="tx1"/>
                </a:solidFill>
              </a:rPr>
              <a:t>Název: </a:t>
            </a:r>
            <a:r>
              <a:rPr lang="cs-CZ" kern="0" dirty="0" err="1" smtClean="0">
                <a:solidFill>
                  <a:schemeClr val="tx1"/>
                </a:solidFill>
              </a:rPr>
              <a:t>Revision</a:t>
            </a:r>
            <a:r>
              <a:rPr lang="cs-CZ" kern="0" dirty="0" smtClean="0">
                <a:solidFill>
                  <a:schemeClr val="tx1"/>
                </a:solidFill>
              </a:rPr>
              <a:t/>
            </a:r>
            <a:br>
              <a:rPr lang="cs-CZ" kern="0" dirty="0" smtClean="0">
                <a:solidFill>
                  <a:schemeClr val="tx1"/>
                </a:solidFill>
              </a:rPr>
            </a:br>
            <a:r>
              <a:rPr lang="cs-CZ" kern="0" dirty="0" smtClean="0">
                <a:solidFill>
                  <a:schemeClr val="tx1"/>
                </a:solidFill>
              </a:rPr>
              <a:t>Vzdělávací oblast: Jazyk a jazyková komunikace</a:t>
            </a:r>
            <a:br>
              <a:rPr lang="cs-CZ" kern="0" dirty="0" smtClean="0">
                <a:solidFill>
                  <a:schemeClr val="tx1"/>
                </a:solidFill>
              </a:rPr>
            </a:br>
            <a:r>
              <a:rPr lang="cs-CZ" kern="0" dirty="0" smtClean="0">
                <a:solidFill>
                  <a:schemeClr val="tx1"/>
                </a:solidFill>
              </a:rPr>
              <a:t>Vzdělávací obor: Cizí jazyk – anglický jazyk</a:t>
            </a:r>
            <a:br>
              <a:rPr lang="cs-CZ" kern="0" dirty="0" smtClean="0">
                <a:solidFill>
                  <a:schemeClr val="tx1"/>
                </a:solidFill>
              </a:rPr>
            </a:br>
            <a:r>
              <a:rPr lang="cs-CZ" kern="0" dirty="0" smtClean="0">
                <a:solidFill>
                  <a:schemeClr val="tx1"/>
                </a:solidFill>
              </a:rPr>
              <a:t>Téma:  Opakování</a:t>
            </a:r>
            <a:br>
              <a:rPr lang="cs-CZ" kern="0" dirty="0" smtClean="0">
                <a:solidFill>
                  <a:schemeClr val="tx1"/>
                </a:solidFill>
              </a:rPr>
            </a:br>
            <a:r>
              <a:rPr lang="cs-CZ" kern="0" dirty="0" smtClean="0">
                <a:solidFill>
                  <a:schemeClr val="tx1"/>
                </a:solidFill>
              </a:rPr>
              <a:t>Ročník: 8.</a:t>
            </a:r>
            <a:br>
              <a:rPr lang="cs-CZ" kern="0" dirty="0" smtClean="0">
                <a:solidFill>
                  <a:schemeClr val="tx1"/>
                </a:solidFill>
              </a:rPr>
            </a:br>
            <a:r>
              <a:rPr lang="cs-CZ" kern="0" dirty="0" smtClean="0">
                <a:solidFill>
                  <a:schemeClr val="tx1"/>
                </a:solidFill>
              </a:rPr>
              <a:t>Školní rok: 2012/2013</a:t>
            </a:r>
            <a:br>
              <a:rPr lang="cs-CZ" kern="0" dirty="0" smtClean="0">
                <a:solidFill>
                  <a:schemeClr val="tx1"/>
                </a:solidFill>
              </a:rPr>
            </a:br>
            <a:r>
              <a:rPr lang="cs-CZ" kern="0" dirty="0" smtClean="0">
                <a:solidFill>
                  <a:schemeClr val="tx1"/>
                </a:solidFill>
              </a:rPr>
              <a:t>Datum: 27. 05. 2013</a:t>
            </a:r>
            <a:br>
              <a:rPr lang="cs-CZ" kern="0" dirty="0" smtClean="0">
                <a:solidFill>
                  <a:schemeClr val="tx1"/>
                </a:solidFill>
              </a:rPr>
            </a:br>
            <a:r>
              <a:rPr lang="cs-CZ" kern="0" dirty="0" smtClean="0">
                <a:solidFill>
                  <a:schemeClr val="tx1"/>
                </a:solidFill>
              </a:rPr>
              <a:t>Číslo operačního programu: CZ.1.07/1.4.00/21.1693</a:t>
            </a:r>
            <a:endParaRPr lang="cs-CZ" dirty="0" smtClean="0">
              <a:solidFill>
                <a:schemeClr val="tx1"/>
              </a:solidFill>
            </a:endParaRPr>
          </a:p>
          <a:p>
            <a:pPr algn="l"/>
            <a:endParaRPr lang="cs-CZ" dirty="0"/>
          </a:p>
        </p:txBody>
      </p:sp>
      <p:pic>
        <p:nvPicPr>
          <p:cNvPr id="4" name="Picture 4" descr="logo"/>
          <p:cNvPicPr>
            <a:picLocks noChangeAspect="1" noChangeArrowheads="1"/>
          </p:cNvPicPr>
          <p:nvPr/>
        </p:nvPicPr>
        <p:blipFill>
          <a:blip r:embed="rId2" cstate="print"/>
          <a:srcRect/>
          <a:stretch>
            <a:fillRect/>
          </a:stretch>
        </p:blipFill>
        <p:spPr bwMode="auto">
          <a:xfrm>
            <a:off x="179512" y="0"/>
            <a:ext cx="1368152" cy="1152128"/>
          </a:xfrm>
          <a:prstGeom prst="rect">
            <a:avLst/>
          </a:prstGeom>
          <a:noFill/>
        </p:spPr>
      </p:pic>
      <p:pic>
        <p:nvPicPr>
          <p:cNvPr id="5" name="Obrázek 2" descr="OPVK_hor_zakladni_logolink_RGB_cz.jpg"/>
          <p:cNvPicPr>
            <a:picLocks noChangeAspect="1"/>
          </p:cNvPicPr>
          <p:nvPr/>
        </p:nvPicPr>
        <p:blipFill>
          <a:blip r:embed="rId3" cstate="print"/>
          <a:srcRect/>
          <a:stretch>
            <a:fillRect/>
          </a:stretch>
        </p:blipFill>
        <p:spPr bwMode="auto">
          <a:xfrm>
            <a:off x="4956685" y="5994514"/>
            <a:ext cx="4187315" cy="863486"/>
          </a:xfrm>
          <a:prstGeom prst="rect">
            <a:avLst/>
          </a:prstGeom>
          <a:noFill/>
          <a:ln w="9525">
            <a:noFill/>
            <a:miter lim="800000"/>
            <a:headEnd/>
            <a:tailEnd/>
          </a:ln>
          <a:effectLst>
            <a:outerShdw blurRad="50800" dist="38100" dir="2700000" algn="tl" rotWithShape="0">
              <a:prstClr val="black">
                <a:alpha val="40000"/>
              </a:prstClr>
            </a:outerShdw>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lstStyle/>
          <a:p>
            <a:pPr algn="ctr"/>
            <a:r>
              <a:rPr lang="en-GB" dirty="0" smtClean="0"/>
              <a:t>What </a:t>
            </a:r>
            <a:r>
              <a:rPr lang="cs-CZ" dirty="0" err="1" smtClean="0"/>
              <a:t>were</a:t>
            </a:r>
            <a:r>
              <a:rPr lang="en-GB" dirty="0" smtClean="0"/>
              <a:t> the people doing?</a:t>
            </a:r>
            <a:endParaRPr lang="en-GB" dirty="0"/>
          </a:p>
        </p:txBody>
      </p:sp>
      <p:pic>
        <p:nvPicPr>
          <p:cNvPr id="1026" name="Picture 2" descr="animace WWW,chlapci,děti,dítka,hračky do vany,koupání,lázně,lidé,páni,pěny do koupele,prvky WWW,vany"/>
          <p:cNvPicPr>
            <a:picLocks noChangeAspect="1" noChangeArrowheads="1" noCrop="1"/>
          </p:cNvPicPr>
          <p:nvPr/>
        </p:nvPicPr>
        <p:blipFill>
          <a:blip r:embed="rId2" cstate="print"/>
          <a:srcRect/>
          <a:stretch>
            <a:fillRect/>
          </a:stretch>
        </p:blipFill>
        <p:spPr bwMode="auto">
          <a:xfrm>
            <a:off x="1763688" y="1484784"/>
            <a:ext cx="5292080" cy="4940449"/>
          </a:xfrm>
          <a:prstGeom prst="rect">
            <a:avLst/>
          </a:prstGeom>
          <a:noFill/>
        </p:spPr>
      </p:pic>
      <p:sp>
        <p:nvSpPr>
          <p:cNvPr id="4" name="TextovéPole 3"/>
          <p:cNvSpPr txBox="1"/>
          <p:nvPr/>
        </p:nvSpPr>
        <p:spPr>
          <a:xfrm>
            <a:off x="3059832" y="2924944"/>
            <a:ext cx="1410964" cy="400110"/>
          </a:xfrm>
          <a:prstGeom prst="rect">
            <a:avLst/>
          </a:prstGeom>
          <a:noFill/>
        </p:spPr>
        <p:txBody>
          <a:bodyPr wrap="none" rtlCol="0">
            <a:spAutoFit/>
          </a:bodyPr>
          <a:lstStyle/>
          <a:p>
            <a:r>
              <a:rPr lang="en-GB" sz="2000" dirty="0" smtClean="0"/>
              <a:t>The child </a:t>
            </a:r>
            <a:endParaRPr lang="en-GB" sz="2000" dirty="0"/>
          </a:p>
        </p:txBody>
      </p:sp>
      <p:pic>
        <p:nvPicPr>
          <p:cNvPr id="1028" name="Picture 4" descr="Ještěrka, zvířata, tanec, ukazující, modrá"/>
          <p:cNvPicPr>
            <a:picLocks noChangeAspect="1" noChangeArrowheads="1" noCrop="1"/>
          </p:cNvPicPr>
          <p:nvPr/>
        </p:nvPicPr>
        <p:blipFill>
          <a:blip r:embed="rId3" cstate="print"/>
          <a:srcRect/>
          <a:stretch>
            <a:fillRect/>
          </a:stretch>
        </p:blipFill>
        <p:spPr bwMode="auto">
          <a:xfrm>
            <a:off x="6372200" y="1412776"/>
            <a:ext cx="2520280" cy="2258913"/>
          </a:xfrm>
          <a:prstGeom prst="rect">
            <a:avLst/>
          </a:prstGeom>
          <a:noFill/>
        </p:spPr>
      </p:pic>
      <p:sp>
        <p:nvSpPr>
          <p:cNvPr id="6" name="TextovéPole 5"/>
          <p:cNvSpPr txBox="1"/>
          <p:nvPr/>
        </p:nvSpPr>
        <p:spPr>
          <a:xfrm>
            <a:off x="6444208" y="1484784"/>
            <a:ext cx="1431802" cy="400110"/>
          </a:xfrm>
          <a:prstGeom prst="rect">
            <a:avLst/>
          </a:prstGeom>
          <a:noFill/>
        </p:spPr>
        <p:txBody>
          <a:bodyPr wrap="none" rtlCol="0">
            <a:spAutoFit/>
          </a:bodyPr>
          <a:lstStyle/>
          <a:p>
            <a:r>
              <a:rPr lang="en-GB" sz="2000" dirty="0" smtClean="0">
                <a:solidFill>
                  <a:schemeClr val="bg1"/>
                </a:solidFill>
              </a:rPr>
              <a:t>The lizard</a:t>
            </a:r>
            <a:endParaRPr lang="en-GB" sz="2000" dirty="0">
              <a:solidFill>
                <a:schemeClr val="bg1"/>
              </a:solidFill>
            </a:endParaRPr>
          </a:p>
        </p:txBody>
      </p:sp>
      <p:pic>
        <p:nvPicPr>
          <p:cNvPr id="1030" name="Picture 6" descr="četby,čtení,dívky,knihy,lidé,studenti,studia,studie,ženy"/>
          <p:cNvPicPr>
            <a:picLocks noChangeAspect="1" noChangeArrowheads="1"/>
          </p:cNvPicPr>
          <p:nvPr/>
        </p:nvPicPr>
        <p:blipFill>
          <a:blip r:embed="rId4" cstate="print"/>
          <a:srcRect/>
          <a:stretch>
            <a:fillRect/>
          </a:stretch>
        </p:blipFill>
        <p:spPr bwMode="auto">
          <a:xfrm>
            <a:off x="179512" y="4437112"/>
            <a:ext cx="2304256" cy="2088232"/>
          </a:xfrm>
          <a:prstGeom prst="rect">
            <a:avLst/>
          </a:prstGeom>
          <a:noFill/>
        </p:spPr>
      </p:pic>
      <p:pic>
        <p:nvPicPr>
          <p:cNvPr id="1032" name="Picture 8" descr="bowls,boys,breakfasts,bunny slippers,children,eating,entertainment,food,girls,household,kids,leisure,people,snacks,televisions,TV,watching"/>
          <p:cNvPicPr>
            <a:picLocks noChangeAspect="1" noChangeArrowheads="1"/>
          </p:cNvPicPr>
          <p:nvPr/>
        </p:nvPicPr>
        <p:blipFill>
          <a:blip r:embed="rId5" cstate="print"/>
          <a:srcRect/>
          <a:stretch>
            <a:fillRect/>
          </a:stretch>
        </p:blipFill>
        <p:spPr bwMode="auto">
          <a:xfrm>
            <a:off x="6228184" y="4149080"/>
            <a:ext cx="2556073" cy="2447553"/>
          </a:xfrm>
          <a:prstGeom prst="rect">
            <a:avLst/>
          </a:prstGeom>
          <a:noFill/>
        </p:spPr>
      </p:pic>
      <p:sp>
        <p:nvSpPr>
          <p:cNvPr id="9" name="TextovéPole 8"/>
          <p:cNvSpPr txBox="1"/>
          <p:nvPr/>
        </p:nvSpPr>
        <p:spPr>
          <a:xfrm>
            <a:off x="251520" y="4437112"/>
            <a:ext cx="1008609" cy="400110"/>
          </a:xfrm>
          <a:prstGeom prst="rect">
            <a:avLst/>
          </a:prstGeom>
          <a:noFill/>
        </p:spPr>
        <p:txBody>
          <a:bodyPr wrap="none" rtlCol="0">
            <a:spAutoFit/>
          </a:bodyPr>
          <a:lstStyle/>
          <a:p>
            <a:r>
              <a:rPr lang="en-GB" sz="2000" dirty="0" smtClean="0">
                <a:solidFill>
                  <a:schemeClr val="bg1"/>
                </a:solidFill>
              </a:rPr>
              <a:t>Megan</a:t>
            </a:r>
            <a:endParaRPr lang="en-GB" sz="2000" dirty="0">
              <a:solidFill>
                <a:schemeClr val="bg1"/>
              </a:solidFill>
            </a:endParaRPr>
          </a:p>
        </p:txBody>
      </p:sp>
      <p:sp>
        <p:nvSpPr>
          <p:cNvPr id="10" name="TextovéPole 9"/>
          <p:cNvSpPr txBox="1"/>
          <p:nvPr/>
        </p:nvSpPr>
        <p:spPr>
          <a:xfrm>
            <a:off x="6660232" y="4149080"/>
            <a:ext cx="1903085" cy="400110"/>
          </a:xfrm>
          <a:prstGeom prst="rect">
            <a:avLst/>
          </a:prstGeom>
          <a:noFill/>
        </p:spPr>
        <p:txBody>
          <a:bodyPr wrap="none" rtlCol="0">
            <a:spAutoFit/>
          </a:bodyPr>
          <a:lstStyle/>
          <a:p>
            <a:r>
              <a:rPr lang="en-GB" sz="2000" dirty="0" smtClean="0">
                <a:solidFill>
                  <a:schemeClr val="bg1"/>
                </a:solidFill>
              </a:rPr>
              <a:t>Judy and Tom</a:t>
            </a:r>
            <a:endParaRPr lang="en-GB" sz="2000" dirty="0">
              <a:solidFill>
                <a:schemeClr val="bg1"/>
              </a:solidFill>
            </a:endParaRPr>
          </a:p>
        </p:txBody>
      </p:sp>
      <p:pic>
        <p:nvPicPr>
          <p:cNvPr id="1034" name="Picture 10" descr="bubbles,children,chores,dishes,dishwashing,girls,households,housework,kids,people at work,persons,sinks,soap bubbles,washing,washing dishes"/>
          <p:cNvPicPr>
            <a:picLocks noChangeAspect="1" noChangeArrowheads="1"/>
          </p:cNvPicPr>
          <p:nvPr/>
        </p:nvPicPr>
        <p:blipFill>
          <a:blip r:embed="rId6" cstate="print"/>
          <a:srcRect/>
          <a:stretch>
            <a:fillRect/>
          </a:stretch>
        </p:blipFill>
        <p:spPr bwMode="auto">
          <a:xfrm>
            <a:off x="251520" y="1772816"/>
            <a:ext cx="2448272" cy="2087513"/>
          </a:xfrm>
          <a:prstGeom prst="rect">
            <a:avLst/>
          </a:prstGeom>
          <a:noFill/>
        </p:spPr>
      </p:pic>
      <p:sp>
        <p:nvSpPr>
          <p:cNvPr id="12" name="TextovéPole 11"/>
          <p:cNvSpPr txBox="1"/>
          <p:nvPr/>
        </p:nvSpPr>
        <p:spPr>
          <a:xfrm>
            <a:off x="323528" y="1844824"/>
            <a:ext cx="859531" cy="400110"/>
          </a:xfrm>
          <a:prstGeom prst="rect">
            <a:avLst/>
          </a:prstGeom>
          <a:noFill/>
        </p:spPr>
        <p:txBody>
          <a:bodyPr wrap="none" rtlCol="0">
            <a:spAutoFit/>
          </a:bodyPr>
          <a:lstStyle/>
          <a:p>
            <a:r>
              <a:rPr lang="en-GB" sz="2000" dirty="0" smtClean="0">
                <a:solidFill>
                  <a:schemeClr val="bg1"/>
                </a:solidFill>
              </a:rPr>
              <a:t>Jenny</a:t>
            </a:r>
            <a:endParaRPr lang="en-GB" sz="2000" dirty="0">
              <a:solidFill>
                <a:schemeClr val="bg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lstStyle/>
          <a:p>
            <a:pPr algn="ctr"/>
            <a:r>
              <a:rPr lang="en-GB" dirty="0" smtClean="0"/>
              <a:t>Which preposition?</a:t>
            </a:r>
            <a:endParaRPr lang="en-GB" dirty="0"/>
          </a:p>
        </p:txBody>
      </p:sp>
      <p:sp>
        <p:nvSpPr>
          <p:cNvPr id="5" name="TextovéPole 4"/>
          <p:cNvSpPr txBox="1"/>
          <p:nvPr/>
        </p:nvSpPr>
        <p:spPr>
          <a:xfrm>
            <a:off x="827584" y="1844824"/>
            <a:ext cx="712054" cy="707886"/>
          </a:xfrm>
          <a:prstGeom prst="rect">
            <a:avLst/>
          </a:prstGeom>
          <a:noFill/>
        </p:spPr>
        <p:txBody>
          <a:bodyPr wrap="none" rtlCol="0">
            <a:spAutoFit/>
          </a:bodyPr>
          <a:lstStyle/>
          <a:p>
            <a:r>
              <a:rPr lang="cs-CZ" sz="4000" b="1" dirty="0" smtClean="0">
                <a:solidFill>
                  <a:schemeClr val="tx2">
                    <a:lumMod val="50000"/>
                  </a:schemeClr>
                </a:solidFill>
              </a:rPr>
              <a:t>IN</a:t>
            </a:r>
            <a:endParaRPr lang="cs-CZ" sz="4000" b="1" dirty="0">
              <a:solidFill>
                <a:schemeClr val="tx2">
                  <a:lumMod val="50000"/>
                </a:schemeClr>
              </a:solidFill>
            </a:endParaRPr>
          </a:p>
        </p:txBody>
      </p:sp>
      <p:sp>
        <p:nvSpPr>
          <p:cNvPr id="6" name="TextovéPole 5"/>
          <p:cNvSpPr txBox="1"/>
          <p:nvPr/>
        </p:nvSpPr>
        <p:spPr>
          <a:xfrm>
            <a:off x="3923928" y="1844824"/>
            <a:ext cx="963725" cy="707886"/>
          </a:xfrm>
          <a:prstGeom prst="rect">
            <a:avLst/>
          </a:prstGeom>
          <a:noFill/>
        </p:spPr>
        <p:txBody>
          <a:bodyPr wrap="none" rtlCol="0">
            <a:spAutoFit/>
          </a:bodyPr>
          <a:lstStyle/>
          <a:p>
            <a:r>
              <a:rPr lang="cs-CZ" sz="4000" b="1" dirty="0">
                <a:solidFill>
                  <a:schemeClr val="tx2">
                    <a:lumMod val="50000"/>
                  </a:schemeClr>
                </a:solidFill>
              </a:rPr>
              <a:t>O</a:t>
            </a:r>
            <a:r>
              <a:rPr lang="cs-CZ" sz="4000" b="1" dirty="0" smtClean="0">
                <a:solidFill>
                  <a:schemeClr val="tx2">
                    <a:lumMod val="50000"/>
                  </a:schemeClr>
                </a:solidFill>
              </a:rPr>
              <a:t>N</a:t>
            </a:r>
            <a:endParaRPr lang="cs-CZ" sz="4000" b="1" dirty="0">
              <a:solidFill>
                <a:schemeClr val="tx2">
                  <a:lumMod val="50000"/>
                </a:schemeClr>
              </a:solidFill>
            </a:endParaRPr>
          </a:p>
        </p:txBody>
      </p:sp>
      <p:sp>
        <p:nvSpPr>
          <p:cNvPr id="7" name="TextovéPole 6"/>
          <p:cNvSpPr txBox="1"/>
          <p:nvPr/>
        </p:nvSpPr>
        <p:spPr>
          <a:xfrm>
            <a:off x="7164288" y="1844824"/>
            <a:ext cx="864339" cy="707886"/>
          </a:xfrm>
          <a:prstGeom prst="rect">
            <a:avLst/>
          </a:prstGeom>
          <a:noFill/>
        </p:spPr>
        <p:txBody>
          <a:bodyPr wrap="none" rtlCol="0">
            <a:spAutoFit/>
          </a:bodyPr>
          <a:lstStyle/>
          <a:p>
            <a:r>
              <a:rPr lang="cs-CZ" sz="4000" b="1" dirty="0" smtClean="0">
                <a:solidFill>
                  <a:schemeClr val="tx2">
                    <a:lumMod val="50000"/>
                  </a:schemeClr>
                </a:solidFill>
              </a:rPr>
              <a:t>AT</a:t>
            </a:r>
            <a:endParaRPr lang="cs-CZ" sz="4000" b="1" dirty="0">
              <a:solidFill>
                <a:schemeClr val="tx2">
                  <a:lumMod val="50000"/>
                </a:schemeClr>
              </a:solidFill>
            </a:endParaRPr>
          </a:p>
        </p:txBody>
      </p:sp>
      <p:sp>
        <p:nvSpPr>
          <p:cNvPr id="8" name="TextovéPole 7"/>
          <p:cNvSpPr txBox="1"/>
          <p:nvPr/>
        </p:nvSpPr>
        <p:spPr>
          <a:xfrm>
            <a:off x="4932040" y="4725144"/>
            <a:ext cx="1061509" cy="369332"/>
          </a:xfrm>
          <a:prstGeom prst="rect">
            <a:avLst/>
          </a:prstGeom>
          <a:noFill/>
        </p:spPr>
        <p:txBody>
          <a:bodyPr wrap="none" rtlCol="0">
            <a:spAutoFit/>
          </a:bodyPr>
          <a:lstStyle/>
          <a:p>
            <a:r>
              <a:rPr lang="en-GB" dirty="0" smtClean="0"/>
              <a:t>Monday</a:t>
            </a:r>
            <a:endParaRPr lang="en-GB" dirty="0"/>
          </a:p>
        </p:txBody>
      </p:sp>
      <p:sp>
        <p:nvSpPr>
          <p:cNvPr id="9" name="TextovéPole 8"/>
          <p:cNvSpPr txBox="1"/>
          <p:nvPr/>
        </p:nvSpPr>
        <p:spPr>
          <a:xfrm>
            <a:off x="5076056" y="5301208"/>
            <a:ext cx="1595309" cy="369332"/>
          </a:xfrm>
          <a:prstGeom prst="rect">
            <a:avLst/>
          </a:prstGeom>
          <a:noFill/>
        </p:spPr>
        <p:txBody>
          <a:bodyPr wrap="none" rtlCol="0">
            <a:spAutoFit/>
          </a:bodyPr>
          <a:lstStyle/>
          <a:p>
            <a:r>
              <a:rPr lang="en-GB" dirty="0" smtClean="0"/>
              <a:t> five o´clock</a:t>
            </a:r>
            <a:endParaRPr lang="en-GB" dirty="0"/>
          </a:p>
        </p:txBody>
      </p:sp>
      <p:sp>
        <p:nvSpPr>
          <p:cNvPr id="10" name="TextovéPole 9"/>
          <p:cNvSpPr txBox="1"/>
          <p:nvPr/>
        </p:nvSpPr>
        <p:spPr>
          <a:xfrm>
            <a:off x="827584" y="4077072"/>
            <a:ext cx="1705916" cy="369332"/>
          </a:xfrm>
          <a:prstGeom prst="rect">
            <a:avLst/>
          </a:prstGeom>
          <a:noFill/>
        </p:spPr>
        <p:txBody>
          <a:bodyPr wrap="none" rtlCol="0">
            <a:spAutoFit/>
          </a:bodyPr>
          <a:lstStyle/>
          <a:p>
            <a:r>
              <a:rPr lang="en-GB" dirty="0" smtClean="0"/>
              <a:t>the afternoon</a:t>
            </a:r>
            <a:endParaRPr lang="en-GB" dirty="0"/>
          </a:p>
        </p:txBody>
      </p:sp>
      <p:sp>
        <p:nvSpPr>
          <p:cNvPr id="11" name="TextovéPole 10"/>
          <p:cNvSpPr txBox="1"/>
          <p:nvPr/>
        </p:nvSpPr>
        <p:spPr>
          <a:xfrm>
            <a:off x="2987824" y="5085184"/>
            <a:ext cx="1524776" cy="369332"/>
          </a:xfrm>
          <a:prstGeom prst="rect">
            <a:avLst/>
          </a:prstGeom>
          <a:noFill/>
        </p:spPr>
        <p:txBody>
          <a:bodyPr wrap="none" rtlCol="0">
            <a:spAutoFit/>
          </a:bodyPr>
          <a:lstStyle/>
          <a:p>
            <a:r>
              <a:rPr lang="en-GB" dirty="0" smtClean="0"/>
              <a:t>my birthday</a:t>
            </a:r>
            <a:endParaRPr lang="en-GB" dirty="0"/>
          </a:p>
        </p:txBody>
      </p:sp>
      <p:sp>
        <p:nvSpPr>
          <p:cNvPr id="12" name="TextovéPole 11"/>
          <p:cNvSpPr txBox="1"/>
          <p:nvPr/>
        </p:nvSpPr>
        <p:spPr>
          <a:xfrm>
            <a:off x="7380312" y="4869160"/>
            <a:ext cx="1035861" cy="369332"/>
          </a:xfrm>
          <a:prstGeom prst="rect">
            <a:avLst/>
          </a:prstGeom>
          <a:noFill/>
        </p:spPr>
        <p:txBody>
          <a:bodyPr wrap="none" rtlCol="0">
            <a:spAutoFit/>
          </a:bodyPr>
          <a:lstStyle/>
          <a:p>
            <a:r>
              <a:rPr lang="cs-CZ" dirty="0" smtClean="0"/>
              <a:t>14 June</a:t>
            </a:r>
            <a:endParaRPr lang="en-GB" dirty="0"/>
          </a:p>
        </p:txBody>
      </p:sp>
      <p:sp>
        <p:nvSpPr>
          <p:cNvPr id="13" name="TextovéPole 12"/>
          <p:cNvSpPr txBox="1"/>
          <p:nvPr/>
        </p:nvSpPr>
        <p:spPr>
          <a:xfrm>
            <a:off x="3491880" y="3933056"/>
            <a:ext cx="696024" cy="369332"/>
          </a:xfrm>
          <a:prstGeom prst="rect">
            <a:avLst/>
          </a:prstGeom>
          <a:noFill/>
        </p:spPr>
        <p:txBody>
          <a:bodyPr wrap="none" rtlCol="0">
            <a:spAutoFit/>
          </a:bodyPr>
          <a:lstStyle/>
          <a:p>
            <a:r>
              <a:rPr lang="cs-CZ" dirty="0" smtClean="0"/>
              <a:t>7:15</a:t>
            </a:r>
            <a:endParaRPr lang="en-GB" dirty="0"/>
          </a:p>
        </p:txBody>
      </p:sp>
      <p:sp>
        <p:nvSpPr>
          <p:cNvPr id="14" name="TextovéPole 13"/>
          <p:cNvSpPr txBox="1"/>
          <p:nvPr/>
        </p:nvSpPr>
        <p:spPr>
          <a:xfrm>
            <a:off x="7884368" y="5733256"/>
            <a:ext cx="768159" cy="369332"/>
          </a:xfrm>
          <a:prstGeom prst="rect">
            <a:avLst/>
          </a:prstGeom>
          <a:noFill/>
        </p:spPr>
        <p:txBody>
          <a:bodyPr wrap="none" rtlCol="0">
            <a:spAutoFit/>
          </a:bodyPr>
          <a:lstStyle/>
          <a:p>
            <a:r>
              <a:rPr lang="cs-CZ" dirty="0" smtClean="0"/>
              <a:t>1999</a:t>
            </a:r>
            <a:endParaRPr lang="en-GB" dirty="0"/>
          </a:p>
        </p:txBody>
      </p:sp>
      <p:sp>
        <p:nvSpPr>
          <p:cNvPr id="15" name="TextovéPole 14"/>
          <p:cNvSpPr txBox="1"/>
          <p:nvPr/>
        </p:nvSpPr>
        <p:spPr>
          <a:xfrm>
            <a:off x="611560" y="4725144"/>
            <a:ext cx="768159" cy="369332"/>
          </a:xfrm>
          <a:prstGeom prst="rect">
            <a:avLst/>
          </a:prstGeom>
          <a:noFill/>
        </p:spPr>
        <p:txBody>
          <a:bodyPr wrap="none" rtlCol="0">
            <a:spAutoFit/>
          </a:bodyPr>
          <a:lstStyle/>
          <a:p>
            <a:r>
              <a:rPr lang="en-GB" dirty="0" smtClean="0"/>
              <a:t>night</a:t>
            </a:r>
            <a:endParaRPr lang="en-GB" dirty="0"/>
          </a:p>
        </p:txBody>
      </p:sp>
      <p:sp>
        <p:nvSpPr>
          <p:cNvPr id="16" name="TextovéPole 15"/>
          <p:cNvSpPr txBox="1"/>
          <p:nvPr/>
        </p:nvSpPr>
        <p:spPr>
          <a:xfrm>
            <a:off x="2123728" y="4653136"/>
            <a:ext cx="1563248" cy="369332"/>
          </a:xfrm>
          <a:prstGeom prst="rect">
            <a:avLst/>
          </a:prstGeom>
          <a:noFill/>
        </p:spPr>
        <p:txBody>
          <a:bodyPr wrap="none" rtlCol="0">
            <a:spAutoFit/>
          </a:bodyPr>
          <a:lstStyle/>
          <a:p>
            <a:r>
              <a:rPr lang="en-GB" dirty="0" smtClean="0"/>
              <a:t>the morning</a:t>
            </a:r>
            <a:endParaRPr lang="en-GB" dirty="0"/>
          </a:p>
        </p:txBody>
      </p:sp>
      <p:sp>
        <p:nvSpPr>
          <p:cNvPr id="17" name="TextovéPole 16"/>
          <p:cNvSpPr txBox="1"/>
          <p:nvPr/>
        </p:nvSpPr>
        <p:spPr>
          <a:xfrm>
            <a:off x="4788024" y="4293096"/>
            <a:ext cx="2177199" cy="369332"/>
          </a:xfrm>
          <a:prstGeom prst="rect">
            <a:avLst/>
          </a:prstGeom>
          <a:noFill/>
        </p:spPr>
        <p:txBody>
          <a:bodyPr wrap="none" rtlCol="0">
            <a:spAutoFit/>
          </a:bodyPr>
          <a:lstStyle/>
          <a:p>
            <a:r>
              <a:rPr lang="en-GB" dirty="0" smtClean="0"/>
              <a:t>Saturday morning</a:t>
            </a:r>
            <a:endParaRPr lang="en-GB" dirty="0"/>
          </a:p>
        </p:txBody>
      </p:sp>
      <p:sp>
        <p:nvSpPr>
          <p:cNvPr id="18" name="TextovéPole 17"/>
          <p:cNvSpPr txBox="1"/>
          <p:nvPr/>
        </p:nvSpPr>
        <p:spPr>
          <a:xfrm>
            <a:off x="7092280" y="4149080"/>
            <a:ext cx="1601721" cy="369332"/>
          </a:xfrm>
          <a:prstGeom prst="rect">
            <a:avLst/>
          </a:prstGeom>
          <a:noFill/>
        </p:spPr>
        <p:txBody>
          <a:bodyPr wrap="none" rtlCol="0">
            <a:spAutoFit/>
          </a:bodyPr>
          <a:lstStyle/>
          <a:p>
            <a:r>
              <a:rPr lang="en-GB" dirty="0" smtClean="0"/>
              <a:t>the weekend</a:t>
            </a:r>
            <a:endParaRPr lang="en-GB" dirty="0"/>
          </a:p>
        </p:txBody>
      </p:sp>
      <p:sp>
        <p:nvSpPr>
          <p:cNvPr id="19" name="TextovéPole 18"/>
          <p:cNvSpPr txBox="1"/>
          <p:nvPr/>
        </p:nvSpPr>
        <p:spPr>
          <a:xfrm>
            <a:off x="1475656" y="5517232"/>
            <a:ext cx="1327608" cy="369332"/>
          </a:xfrm>
          <a:prstGeom prst="rect">
            <a:avLst/>
          </a:prstGeom>
          <a:noFill/>
        </p:spPr>
        <p:txBody>
          <a:bodyPr wrap="none" rtlCol="0">
            <a:spAutoFit/>
          </a:bodyPr>
          <a:lstStyle/>
          <a:p>
            <a:r>
              <a:rPr lang="en-GB" dirty="0" smtClean="0"/>
              <a:t>November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1.94444E-6 -8.14815E-6 L 1.94444E-6 -0.22038 " pathEditMode="relative" ptsTypes="AA">
                                      <p:cBhvr>
                                        <p:cTn id="6" dur="2000" fill="hold"/>
                                        <p:tgtEl>
                                          <p:spTgt spid="10"/>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0" nodeType="clickEffect">
                                  <p:stCondLst>
                                    <p:cond delay="0"/>
                                  </p:stCondLst>
                                  <p:childTnLst>
                                    <p:animMotion origin="layout" path="M -1.94444E-6 1.85185E-6 L -0.13403 -0.24143 " pathEditMode="relative" ptsTypes="AA">
                                      <p:cBhvr>
                                        <p:cTn id="10" dur="2000" fill="hold"/>
                                        <p:tgtEl>
                                          <p:spTgt spid="16"/>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ID="0" presetClass="path" presetSubtype="0" accel="50000" decel="50000" fill="hold" grpId="0" nodeType="clickEffect">
                                  <p:stCondLst>
                                    <p:cond delay="0"/>
                                  </p:stCondLst>
                                  <p:childTnLst>
                                    <p:animMotion origin="layout" path="M 2.22222E-6 0 L -0.05695 -0.31019 " pathEditMode="relative" rAng="0" ptsTypes="AA">
                                      <p:cBhvr>
                                        <p:cTn id="14" dur="2000" fill="hold"/>
                                        <p:tgtEl>
                                          <p:spTgt spid="19"/>
                                        </p:tgtEl>
                                        <p:attrNameLst>
                                          <p:attrName>ppt_x</p:attrName>
                                          <p:attrName>ppt_y</p:attrName>
                                        </p:attrNameLst>
                                      </p:cBhvr>
                                      <p:rCtr x="-2800" y="-15500"/>
                                    </p:animMotion>
                                  </p:childTnLst>
                                </p:cTn>
                              </p:par>
                            </p:childTnLst>
                          </p:cTn>
                        </p:par>
                      </p:childTnLst>
                    </p:cTn>
                  </p:par>
                  <p:par>
                    <p:cTn id="15" fill="hold">
                      <p:stCondLst>
                        <p:cond delay="indefinite"/>
                      </p:stCondLst>
                      <p:childTnLst>
                        <p:par>
                          <p:cTn id="16" fill="hold">
                            <p:stCondLst>
                              <p:cond delay="0"/>
                            </p:stCondLst>
                            <p:childTnLst>
                              <p:par>
                                <p:cTn id="17" presetID="0" presetClass="path" presetSubtype="0" accel="50000" decel="50000" fill="hold" grpId="0" nodeType="clickEffect">
                                  <p:stCondLst>
                                    <p:cond delay="0"/>
                                  </p:stCondLst>
                                  <p:childTnLst>
                                    <p:animMotion origin="layout" path="M 3.33333E-6 1.85185E-6 L -0.7191 -0.28912 " pathEditMode="relative" rAng="0" ptsTypes="AA">
                                      <p:cBhvr>
                                        <p:cTn id="18" dur="2000" fill="hold"/>
                                        <p:tgtEl>
                                          <p:spTgt spid="14"/>
                                        </p:tgtEl>
                                        <p:attrNameLst>
                                          <p:attrName>ppt_x</p:attrName>
                                          <p:attrName>ppt_y</p:attrName>
                                        </p:attrNameLst>
                                      </p:cBhvr>
                                      <p:rCtr x="-36000" y="-14500"/>
                                    </p:animMotion>
                                  </p:childTnLst>
                                </p:cTn>
                              </p:par>
                            </p:childTnLst>
                          </p:cTn>
                        </p:par>
                      </p:childTnLst>
                    </p:cTn>
                  </p:par>
                  <p:par>
                    <p:cTn id="19" fill="hold">
                      <p:stCondLst>
                        <p:cond delay="indefinite"/>
                      </p:stCondLst>
                      <p:childTnLst>
                        <p:par>
                          <p:cTn id="20" fill="hold">
                            <p:stCondLst>
                              <p:cond delay="0"/>
                            </p:stCondLst>
                            <p:childTnLst>
                              <p:par>
                                <p:cTn id="21" presetID="0" presetClass="path" presetSubtype="0" accel="50000" decel="50000" fill="hold" grpId="0" nodeType="clickEffect">
                                  <p:stCondLst>
                                    <p:cond delay="0"/>
                                  </p:stCondLst>
                                  <p:childTnLst>
                                    <p:animMotion origin="layout" path="M 5.55556E-7 2.96296E-6 L 0.07413 -0.37338 " pathEditMode="relative" rAng="0" ptsTypes="AA">
                                      <p:cBhvr>
                                        <p:cTn id="22" dur="2000" fill="hold"/>
                                        <p:tgtEl>
                                          <p:spTgt spid="11"/>
                                        </p:tgtEl>
                                        <p:attrNameLst>
                                          <p:attrName>ppt_x</p:attrName>
                                          <p:attrName>ppt_y</p:attrName>
                                        </p:attrNameLst>
                                      </p:cBhvr>
                                      <p:rCtr x="3700" y="-18700"/>
                                    </p:animMotion>
                                  </p:childTnLst>
                                </p:cTn>
                              </p:par>
                            </p:childTnLst>
                          </p:cTn>
                        </p:par>
                      </p:childTnLst>
                    </p:cTn>
                  </p:par>
                  <p:par>
                    <p:cTn id="23" fill="hold">
                      <p:stCondLst>
                        <p:cond delay="indefinite"/>
                      </p:stCondLst>
                      <p:childTnLst>
                        <p:par>
                          <p:cTn id="24" fill="hold">
                            <p:stCondLst>
                              <p:cond delay="0"/>
                            </p:stCondLst>
                            <p:childTnLst>
                              <p:par>
                                <p:cTn id="25" presetID="0" presetClass="path" presetSubtype="0" accel="50000" decel="50000" fill="hold" grpId="0" nodeType="clickEffect">
                                  <p:stCondLst>
                                    <p:cond delay="0"/>
                                  </p:stCondLst>
                                  <p:childTnLst>
                                    <p:animMotion origin="layout" path="M 1.66667E-6 2.22222E-6 L -0.17413 -0.19468 " pathEditMode="relative" rAng="0" ptsTypes="AA">
                                      <p:cBhvr>
                                        <p:cTn id="26" dur="2000" fill="hold"/>
                                        <p:tgtEl>
                                          <p:spTgt spid="17"/>
                                        </p:tgtEl>
                                        <p:attrNameLst>
                                          <p:attrName>ppt_x</p:attrName>
                                          <p:attrName>ppt_y</p:attrName>
                                        </p:attrNameLst>
                                      </p:cBhvr>
                                      <p:rCtr x="-8700" y="-9700"/>
                                    </p:animMotion>
                                  </p:childTnLst>
                                </p:cTn>
                              </p:par>
                            </p:childTnLst>
                          </p:cTn>
                        </p:par>
                      </p:childTnLst>
                    </p:cTn>
                  </p:par>
                  <p:par>
                    <p:cTn id="27" fill="hold">
                      <p:stCondLst>
                        <p:cond delay="indefinite"/>
                      </p:stCondLst>
                      <p:childTnLst>
                        <p:par>
                          <p:cTn id="28" fill="hold">
                            <p:stCondLst>
                              <p:cond delay="0"/>
                            </p:stCondLst>
                            <p:childTnLst>
                              <p:par>
                                <p:cTn id="29" presetID="0" presetClass="path" presetSubtype="0" accel="50000" decel="50000" fill="hold" grpId="0" nodeType="clickEffect">
                                  <p:stCondLst>
                                    <p:cond delay="0"/>
                                  </p:stCondLst>
                                  <p:childTnLst>
                                    <p:animMotion origin="layout" path="M 4.16667E-6 -7.40741E-7 L -0.13681 -0.21574 " pathEditMode="relative" rAng="0" ptsTypes="AA">
                                      <p:cBhvr>
                                        <p:cTn id="30" dur="2000" fill="hold"/>
                                        <p:tgtEl>
                                          <p:spTgt spid="8"/>
                                        </p:tgtEl>
                                        <p:attrNameLst>
                                          <p:attrName>ppt_x</p:attrName>
                                          <p:attrName>ppt_y</p:attrName>
                                        </p:attrNameLst>
                                      </p:cBhvr>
                                      <p:rCtr x="-6800" y="-10800"/>
                                    </p:animMotion>
                                  </p:childTnLst>
                                </p:cTn>
                              </p:par>
                            </p:childTnLst>
                          </p:cTn>
                        </p:par>
                      </p:childTnLst>
                    </p:cTn>
                  </p:par>
                  <p:par>
                    <p:cTn id="31" fill="hold">
                      <p:stCondLst>
                        <p:cond delay="indefinite"/>
                      </p:stCondLst>
                      <p:childTnLst>
                        <p:par>
                          <p:cTn id="32" fill="hold">
                            <p:stCondLst>
                              <p:cond delay="0"/>
                            </p:stCondLst>
                            <p:childTnLst>
                              <p:par>
                                <p:cTn id="33" presetID="0" presetClass="path" presetSubtype="0" accel="50000" decel="50000" fill="hold" grpId="0" nodeType="clickEffect">
                                  <p:stCondLst>
                                    <p:cond delay="0"/>
                                  </p:stCondLst>
                                  <p:childTnLst>
                                    <p:animMotion origin="layout" path="M 4.72222E-6 4.44444E-6 L -0.41893 -0.18426 " pathEditMode="relative" rAng="0" ptsTypes="AA">
                                      <p:cBhvr>
                                        <p:cTn id="34" dur="2000" fill="hold"/>
                                        <p:tgtEl>
                                          <p:spTgt spid="12"/>
                                        </p:tgtEl>
                                        <p:attrNameLst>
                                          <p:attrName>ppt_x</p:attrName>
                                          <p:attrName>ppt_y</p:attrName>
                                        </p:attrNameLst>
                                      </p:cBhvr>
                                      <p:rCtr x="-21000" y="-9200"/>
                                    </p:animMotion>
                                  </p:childTnLst>
                                </p:cTn>
                              </p:par>
                            </p:childTnLst>
                          </p:cTn>
                        </p:par>
                      </p:childTnLst>
                    </p:cTn>
                  </p:par>
                  <p:par>
                    <p:cTn id="35" fill="hold">
                      <p:stCondLst>
                        <p:cond delay="indefinite"/>
                      </p:stCondLst>
                      <p:childTnLst>
                        <p:par>
                          <p:cTn id="36" fill="hold">
                            <p:stCondLst>
                              <p:cond delay="0"/>
                            </p:stCondLst>
                            <p:childTnLst>
                              <p:par>
                                <p:cTn id="37" presetID="0" presetClass="path" presetSubtype="0" accel="50000" decel="50000" fill="hold" grpId="0" nodeType="clickEffect">
                                  <p:stCondLst>
                                    <p:cond delay="0"/>
                                  </p:stCondLst>
                                  <p:childTnLst>
                                    <p:animMotion origin="layout" path="M 3.33333E-6 1.48148E-6 L 0.17656 -0.4257 " pathEditMode="relative" rAng="0" ptsTypes="AA">
                                      <p:cBhvr>
                                        <p:cTn id="38" dur="2000" fill="hold"/>
                                        <p:tgtEl>
                                          <p:spTgt spid="9"/>
                                        </p:tgtEl>
                                        <p:attrNameLst>
                                          <p:attrName>ppt_x</p:attrName>
                                          <p:attrName>ppt_y</p:attrName>
                                        </p:attrNameLst>
                                      </p:cBhvr>
                                      <p:rCtr x="8800" y="-21300"/>
                                    </p:animMotion>
                                  </p:childTnLst>
                                </p:cTn>
                              </p:par>
                            </p:childTnLst>
                          </p:cTn>
                        </p:par>
                      </p:childTnLst>
                    </p:cTn>
                  </p:par>
                  <p:par>
                    <p:cTn id="39" fill="hold">
                      <p:stCondLst>
                        <p:cond delay="indefinite"/>
                      </p:stCondLst>
                      <p:childTnLst>
                        <p:par>
                          <p:cTn id="40" fill="hold">
                            <p:stCondLst>
                              <p:cond delay="0"/>
                            </p:stCondLst>
                            <p:childTnLst>
                              <p:par>
                                <p:cTn id="41" presetID="0" presetClass="path" presetSubtype="0" accel="50000" decel="50000" fill="hold" grpId="0" nodeType="clickEffect">
                                  <p:stCondLst>
                                    <p:cond delay="0"/>
                                  </p:stCondLst>
                                  <p:childTnLst>
                                    <p:animMotion origin="layout" path="M -4.16667E-6 -7.40741E-7 L 0.72969 -0.2787 " pathEditMode="relative" rAng="0" ptsTypes="AA">
                                      <p:cBhvr>
                                        <p:cTn id="42" dur="2000" fill="hold"/>
                                        <p:tgtEl>
                                          <p:spTgt spid="15"/>
                                        </p:tgtEl>
                                        <p:attrNameLst>
                                          <p:attrName>ppt_x</p:attrName>
                                          <p:attrName>ppt_y</p:attrName>
                                        </p:attrNameLst>
                                      </p:cBhvr>
                                      <p:rCtr x="36500" y="-13900"/>
                                    </p:animMotion>
                                  </p:childTnLst>
                                </p:cTn>
                              </p:par>
                            </p:childTnLst>
                          </p:cTn>
                        </p:par>
                      </p:childTnLst>
                    </p:cTn>
                  </p:par>
                  <p:par>
                    <p:cTn id="43" fill="hold">
                      <p:stCondLst>
                        <p:cond delay="indefinite"/>
                      </p:stCondLst>
                      <p:childTnLst>
                        <p:par>
                          <p:cTn id="44" fill="hold">
                            <p:stCondLst>
                              <p:cond delay="0"/>
                            </p:stCondLst>
                            <p:childTnLst>
                              <p:par>
                                <p:cTn id="45" presetID="0" presetClass="path" presetSubtype="0" accel="50000" decel="50000" fill="hold" grpId="0" nodeType="clickEffect">
                                  <p:stCondLst>
                                    <p:cond delay="0"/>
                                  </p:stCondLst>
                                  <p:childTnLst>
                                    <p:animMotion origin="layout" path="M -5.55556E-7 -7.40741E-7 L 0.42535 -0.12616 " pathEditMode="relative" rAng="0" ptsTypes="AA">
                                      <p:cBhvr>
                                        <p:cTn id="46" dur="2000" fill="hold"/>
                                        <p:tgtEl>
                                          <p:spTgt spid="13"/>
                                        </p:tgtEl>
                                        <p:attrNameLst>
                                          <p:attrName>ppt_x</p:attrName>
                                          <p:attrName>ppt_y</p:attrName>
                                        </p:attrNameLst>
                                      </p:cBhvr>
                                      <p:rCtr x="21300" y="-6300"/>
                                    </p:animMotion>
                                  </p:childTnLst>
                                </p:cTn>
                              </p:par>
                            </p:childTnLst>
                          </p:cTn>
                        </p:par>
                      </p:childTnLst>
                    </p:cTn>
                  </p:par>
                  <p:par>
                    <p:cTn id="47" fill="hold">
                      <p:stCondLst>
                        <p:cond delay="indefinite"/>
                      </p:stCondLst>
                      <p:childTnLst>
                        <p:par>
                          <p:cTn id="48" fill="hold">
                            <p:stCondLst>
                              <p:cond delay="0"/>
                            </p:stCondLst>
                            <p:childTnLst>
                              <p:par>
                                <p:cTn id="49" presetID="0" presetClass="path" presetSubtype="0" accel="50000" decel="50000" fill="hold" grpId="0" nodeType="clickEffect">
                                  <p:stCondLst>
                                    <p:cond delay="0"/>
                                  </p:stCondLst>
                                  <p:childTnLst>
                                    <p:animMotion origin="layout" path="M -4.44444E-6 -4.44444E-6 L -0.01666 -0.11088 " pathEditMode="relative" rAng="0" ptsTypes="AA">
                                      <p:cBhvr>
                                        <p:cTn id="50" dur="2000" fill="hold"/>
                                        <p:tgtEl>
                                          <p:spTgt spid="18"/>
                                        </p:tgtEl>
                                        <p:attrNameLst>
                                          <p:attrName>ppt_x</p:attrName>
                                          <p:attrName>ppt_y</p:attrName>
                                        </p:attrNameLst>
                                      </p:cBhvr>
                                      <p:rCtr x="-800" y="-56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P spid="14" grpId="0"/>
      <p:bldP spid="15" grpId="0"/>
      <p:bldP spid="16" grpId="0"/>
      <p:bldP spid="17" grpId="0"/>
      <p:bldP spid="18" grpId="0"/>
      <p:bldP spid="1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922114"/>
          </a:xfrm>
        </p:spPr>
        <p:txBody>
          <a:bodyPr/>
          <a:lstStyle/>
          <a:p>
            <a:pPr algn="ctr"/>
            <a:r>
              <a:rPr lang="en-GB" dirty="0" smtClean="0"/>
              <a:t>How can I get to…?</a:t>
            </a:r>
            <a:endParaRPr lang="en-GB" dirty="0"/>
          </a:p>
        </p:txBody>
      </p:sp>
      <p:pic>
        <p:nvPicPr>
          <p:cNvPr id="4" name="Picture 4" descr="http://english-zone.com/gfx/map-city01.gif"/>
          <p:cNvPicPr>
            <a:picLocks noChangeAspect="1" noChangeArrowheads="1"/>
          </p:cNvPicPr>
          <p:nvPr/>
        </p:nvPicPr>
        <p:blipFill>
          <a:blip r:embed="rId2" cstate="print"/>
          <a:srcRect/>
          <a:stretch>
            <a:fillRect/>
          </a:stretch>
        </p:blipFill>
        <p:spPr bwMode="auto">
          <a:xfrm>
            <a:off x="1331640" y="2347575"/>
            <a:ext cx="6552728" cy="4177769"/>
          </a:xfrm>
          <a:prstGeom prst="rect">
            <a:avLst/>
          </a:prstGeom>
          <a:noFill/>
        </p:spPr>
      </p:pic>
      <p:sp>
        <p:nvSpPr>
          <p:cNvPr id="5" name="Veselý obličej 4"/>
          <p:cNvSpPr/>
          <p:nvPr/>
        </p:nvSpPr>
        <p:spPr>
          <a:xfrm>
            <a:off x="6660232" y="5427442"/>
            <a:ext cx="720080" cy="626368"/>
          </a:xfrm>
          <a:prstGeom prst="smileyFace">
            <a:avLst/>
          </a:prstGeom>
          <a:solidFill>
            <a:srgbClr val="FFC00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ln>
                <a:solidFill>
                  <a:schemeClr val="bg1"/>
                </a:solidFill>
              </a:ln>
              <a:solidFill>
                <a:schemeClr val="bg1"/>
              </a:solidFill>
            </a:endParaRPr>
          </a:p>
        </p:txBody>
      </p:sp>
      <p:sp>
        <p:nvSpPr>
          <p:cNvPr id="6" name="TextovéPole 5"/>
          <p:cNvSpPr txBox="1"/>
          <p:nvPr/>
        </p:nvSpPr>
        <p:spPr>
          <a:xfrm>
            <a:off x="1187624" y="1916832"/>
            <a:ext cx="184731" cy="369332"/>
          </a:xfrm>
          <a:prstGeom prst="rect">
            <a:avLst/>
          </a:prstGeom>
          <a:noFill/>
        </p:spPr>
        <p:txBody>
          <a:bodyPr wrap="none" rtlCol="0">
            <a:spAutoFit/>
          </a:bodyPr>
          <a:lstStyle/>
          <a:p>
            <a:endParaRPr lang="cs-CZ" dirty="0"/>
          </a:p>
        </p:txBody>
      </p:sp>
      <p:sp>
        <p:nvSpPr>
          <p:cNvPr id="7" name="TextovéPole 6"/>
          <p:cNvSpPr txBox="1"/>
          <p:nvPr/>
        </p:nvSpPr>
        <p:spPr>
          <a:xfrm>
            <a:off x="899592" y="908720"/>
            <a:ext cx="7632218" cy="1438855"/>
          </a:xfrm>
          <a:prstGeom prst="rect">
            <a:avLst/>
          </a:prstGeom>
          <a:noFill/>
        </p:spPr>
        <p:txBody>
          <a:bodyPr wrap="none" rtlCol="0">
            <a:spAutoFit/>
          </a:bodyPr>
          <a:lstStyle/>
          <a:p>
            <a:pPr>
              <a:lnSpc>
                <a:spcPct val="150000"/>
              </a:lnSpc>
            </a:pPr>
            <a:r>
              <a:rPr lang="en-GB" sz="2000" b="1" dirty="0" smtClean="0">
                <a:solidFill>
                  <a:schemeClr val="bg1"/>
                </a:solidFill>
              </a:rPr>
              <a:t>Excuse me, how can I get to</a:t>
            </a:r>
          </a:p>
          <a:p>
            <a:pPr>
              <a:lnSpc>
                <a:spcPct val="150000"/>
              </a:lnSpc>
            </a:pPr>
            <a:r>
              <a:rPr lang="en-GB" sz="2000" dirty="0" smtClean="0">
                <a:solidFill>
                  <a:schemeClr val="bg1"/>
                </a:solidFill>
              </a:rPr>
              <a:t>book store?                the church?              the beauty shop?</a:t>
            </a:r>
          </a:p>
          <a:p>
            <a:pPr>
              <a:lnSpc>
                <a:spcPct val="150000"/>
              </a:lnSpc>
            </a:pPr>
            <a:r>
              <a:rPr lang="en-GB" sz="2000" dirty="0" smtClean="0">
                <a:solidFill>
                  <a:schemeClr val="bg1"/>
                </a:solidFill>
              </a:rPr>
              <a:t>police station?            the bank?                 city hospital?</a:t>
            </a:r>
            <a:endParaRPr lang="en-GB" sz="2000" dirty="0">
              <a:solidFill>
                <a:schemeClr val="bg1"/>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half" idx="1"/>
          </p:nvPr>
        </p:nvSpPr>
        <p:spPr/>
        <p:txBody>
          <a:bodyPr/>
          <a:lstStyle/>
          <a:p>
            <a:r>
              <a:rPr lang="en-GB" dirty="0" smtClean="0"/>
              <a:t>narrow</a:t>
            </a:r>
          </a:p>
          <a:p>
            <a:r>
              <a:rPr lang="en-GB" dirty="0" smtClean="0"/>
              <a:t>straight</a:t>
            </a:r>
          </a:p>
          <a:p>
            <a:r>
              <a:rPr lang="en-GB" dirty="0" smtClean="0"/>
              <a:t>ugly</a:t>
            </a:r>
          </a:p>
          <a:p>
            <a:r>
              <a:rPr lang="en-GB" dirty="0" smtClean="0"/>
              <a:t>safe</a:t>
            </a:r>
          </a:p>
          <a:p>
            <a:r>
              <a:rPr lang="en-GB" dirty="0" smtClean="0"/>
              <a:t>new</a:t>
            </a:r>
          </a:p>
          <a:p>
            <a:r>
              <a:rPr lang="en-GB" dirty="0" smtClean="0"/>
              <a:t>clean</a:t>
            </a:r>
          </a:p>
          <a:p>
            <a:r>
              <a:rPr lang="en-GB" dirty="0" smtClean="0"/>
              <a:t>wet</a:t>
            </a:r>
          </a:p>
          <a:p>
            <a:r>
              <a:rPr lang="en-GB" dirty="0" smtClean="0"/>
              <a:t>cold</a:t>
            </a:r>
          </a:p>
          <a:p>
            <a:r>
              <a:rPr lang="en-GB" dirty="0" smtClean="0"/>
              <a:t>weak</a:t>
            </a:r>
          </a:p>
          <a:p>
            <a:endParaRPr lang="cs-CZ" dirty="0" smtClean="0"/>
          </a:p>
          <a:p>
            <a:endParaRPr lang="cs-CZ" dirty="0"/>
          </a:p>
        </p:txBody>
      </p:sp>
      <p:sp>
        <p:nvSpPr>
          <p:cNvPr id="3" name="Zástupný symbol pro obsah 2"/>
          <p:cNvSpPr>
            <a:spLocks noGrp="1"/>
          </p:cNvSpPr>
          <p:nvPr>
            <p:ph sz="half" idx="2"/>
          </p:nvPr>
        </p:nvSpPr>
        <p:spPr/>
        <p:txBody>
          <a:bodyPr/>
          <a:lstStyle/>
          <a:p>
            <a:r>
              <a:rPr lang="en-GB" dirty="0" smtClean="0"/>
              <a:t>old</a:t>
            </a:r>
          </a:p>
          <a:p>
            <a:r>
              <a:rPr lang="en-GB" dirty="0" smtClean="0"/>
              <a:t>dirty</a:t>
            </a:r>
          </a:p>
          <a:p>
            <a:r>
              <a:rPr lang="en-GB" dirty="0" smtClean="0"/>
              <a:t>dangerous</a:t>
            </a:r>
          </a:p>
          <a:p>
            <a:r>
              <a:rPr lang="en-GB" dirty="0" smtClean="0"/>
              <a:t>wide</a:t>
            </a:r>
          </a:p>
          <a:p>
            <a:r>
              <a:rPr lang="en-GB" dirty="0" smtClean="0"/>
              <a:t>beautiful</a:t>
            </a:r>
          </a:p>
          <a:p>
            <a:r>
              <a:rPr lang="en-GB" dirty="0" smtClean="0"/>
              <a:t>crooked</a:t>
            </a:r>
          </a:p>
          <a:p>
            <a:r>
              <a:rPr lang="en-GB" dirty="0" smtClean="0"/>
              <a:t>dry</a:t>
            </a:r>
          </a:p>
          <a:p>
            <a:r>
              <a:rPr lang="en-GB" dirty="0" smtClean="0"/>
              <a:t>strong</a:t>
            </a:r>
          </a:p>
          <a:p>
            <a:r>
              <a:rPr lang="en-GB" dirty="0" smtClean="0"/>
              <a:t>hot</a:t>
            </a:r>
            <a:endParaRPr lang="en-GB" dirty="0"/>
          </a:p>
        </p:txBody>
      </p:sp>
      <p:sp>
        <p:nvSpPr>
          <p:cNvPr id="4" name="Nadpis 3"/>
          <p:cNvSpPr>
            <a:spLocks noGrp="1"/>
          </p:cNvSpPr>
          <p:nvPr>
            <p:ph type="title"/>
          </p:nvPr>
        </p:nvSpPr>
        <p:spPr/>
        <p:txBody>
          <a:bodyPr/>
          <a:lstStyle/>
          <a:p>
            <a:pPr algn="ctr"/>
            <a:r>
              <a:rPr lang="en-GB" dirty="0" smtClean="0"/>
              <a:t>Match the opposites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481328"/>
            <a:ext cx="8229600" cy="5044016"/>
          </a:xfrm>
        </p:spPr>
        <p:txBody>
          <a:bodyPr>
            <a:normAutofit lnSpcReduction="10000"/>
          </a:bodyPr>
          <a:lstStyle/>
          <a:p>
            <a:pPr>
              <a:lnSpc>
                <a:spcPct val="150000"/>
              </a:lnSpc>
            </a:pPr>
            <a:r>
              <a:rPr lang="en-GB" sz="2000" dirty="0" smtClean="0"/>
              <a:t>One day last April, Paula ………. (watch) TV, when she ………. (look) out of the window and ………. (see) her neighbour´s dog, </a:t>
            </a:r>
            <a:r>
              <a:rPr lang="en-GB" sz="2000" dirty="0" err="1" smtClean="0"/>
              <a:t>Shep</a:t>
            </a:r>
            <a:r>
              <a:rPr lang="en-GB" sz="2000" dirty="0" smtClean="0"/>
              <a:t>. The dog ………. (dig) in Paula´s garden. It ………. (throw) earth and plants everywhere. Paula ……… (stand) up and ………. (knock) on the window, but the dog ………. (not stop). So she ………. (run) into the garden and ………. (shout) at the dog.</a:t>
            </a:r>
          </a:p>
          <a:p>
            <a:pPr>
              <a:lnSpc>
                <a:spcPct val="150000"/>
              </a:lnSpc>
            </a:pPr>
            <a:r>
              <a:rPr lang="en-GB" sz="2000" dirty="0" smtClean="0"/>
              <a:t>Then she ………. (notice) that </a:t>
            </a:r>
            <a:r>
              <a:rPr lang="en-GB" sz="2000" dirty="0" err="1" smtClean="0"/>
              <a:t>Shep</a:t>
            </a:r>
            <a:r>
              <a:rPr lang="en-GB" sz="2000" dirty="0" smtClean="0"/>
              <a:t> ………. (hold) something in his mouth. Paula ………. (look) at it. It was a gold necklace. Yesterday, Paula ………. (sell) the necklace to a museum for four thousand pounds.</a:t>
            </a:r>
            <a:endParaRPr lang="en-GB" sz="2000" dirty="0"/>
          </a:p>
        </p:txBody>
      </p:sp>
      <p:sp>
        <p:nvSpPr>
          <p:cNvPr id="3" name="Nadpis 2"/>
          <p:cNvSpPr>
            <a:spLocks noGrp="1"/>
          </p:cNvSpPr>
          <p:nvPr>
            <p:ph type="title"/>
          </p:nvPr>
        </p:nvSpPr>
        <p:spPr/>
        <p:txBody>
          <a:bodyPr/>
          <a:lstStyle/>
          <a:p>
            <a:pPr algn="ctr"/>
            <a:r>
              <a:rPr lang="en-GB" dirty="0" smtClean="0"/>
              <a:t>Past simple or continuous?</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r>
              <a:rPr lang="cs-CZ" sz="1600" dirty="0" smtClean="0"/>
              <a:t>Materiál je určen žákům 8. ročníku a slouží k opakování na pololetní práci (opakování daných jevů kdykoliv během roku)</a:t>
            </a:r>
          </a:p>
          <a:p>
            <a:r>
              <a:rPr lang="cs-CZ" sz="1600" dirty="0" err="1" smtClean="0"/>
              <a:t>Slide</a:t>
            </a:r>
            <a:r>
              <a:rPr lang="cs-CZ" sz="1600" dirty="0" smtClean="0"/>
              <a:t> 1 – žáci na základě obrázků vyjádří, co dané osoby dělali (použijí minulý čas průběhový)</a:t>
            </a:r>
          </a:p>
          <a:p>
            <a:r>
              <a:rPr lang="cs-CZ" sz="1600" dirty="0" err="1" smtClean="0"/>
              <a:t>Slide</a:t>
            </a:r>
            <a:r>
              <a:rPr lang="cs-CZ" sz="1600" dirty="0" smtClean="0"/>
              <a:t> 2 – žáci určí ke kterým předložkám patří dané časové výrazy</a:t>
            </a:r>
          </a:p>
          <a:p>
            <a:r>
              <a:rPr lang="cs-CZ" sz="1600" dirty="0" err="1" smtClean="0"/>
              <a:t>Slide</a:t>
            </a:r>
            <a:r>
              <a:rPr lang="cs-CZ" sz="1600" dirty="0" smtClean="0"/>
              <a:t> 3 – žáci popíší cestu na dotazovaná místa</a:t>
            </a:r>
          </a:p>
          <a:p>
            <a:r>
              <a:rPr lang="cs-CZ" sz="1600" dirty="0" err="1" smtClean="0"/>
              <a:t>Slide</a:t>
            </a:r>
            <a:r>
              <a:rPr lang="cs-CZ" sz="1600" dirty="0" smtClean="0"/>
              <a:t> 4 – žáci spojí přídavná jména opačného významu</a:t>
            </a:r>
          </a:p>
          <a:p>
            <a:r>
              <a:rPr lang="cs-CZ" sz="1600" dirty="0" err="1" smtClean="0"/>
              <a:t>Slide</a:t>
            </a:r>
            <a:r>
              <a:rPr lang="cs-CZ" sz="1600" dirty="0" smtClean="0"/>
              <a:t> 5 – žáci do textu doplní minulý čas prostý nebo průběhový</a:t>
            </a:r>
          </a:p>
          <a:p>
            <a:endParaRPr lang="cs-CZ" sz="1600" dirty="0"/>
          </a:p>
        </p:txBody>
      </p:sp>
      <p:sp>
        <p:nvSpPr>
          <p:cNvPr id="3" name="Nadpis 2"/>
          <p:cNvSpPr>
            <a:spLocks noGrp="1"/>
          </p:cNvSpPr>
          <p:nvPr>
            <p:ph type="title"/>
          </p:nvPr>
        </p:nvSpPr>
        <p:spPr/>
        <p:txBody>
          <a:bodyPr/>
          <a:lstStyle/>
          <a:p>
            <a:pPr algn="ctr"/>
            <a:r>
              <a:rPr lang="cs-CZ" dirty="0" smtClean="0"/>
              <a:t>METODICKÝ NÁVOD</a:t>
            </a:r>
            <a:endParaRPr lang="cs-CZ" dirty="0"/>
          </a:p>
        </p:txBody>
      </p:sp>
    </p:spTree>
    <p:extLst>
      <p:ext uri="{BB962C8B-B14F-4D97-AF65-F5344CB8AC3E}">
        <p14:creationId xmlns:p14="http://schemas.microsoft.com/office/powerpoint/2010/main" xmlns="" val="3580235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lnSpcReduction="10000"/>
          </a:bodyPr>
          <a:lstStyle/>
          <a:p>
            <a:r>
              <a:rPr lang="cs-CZ" sz="1600" dirty="0"/>
              <a:t>Klipart </a:t>
            </a:r>
            <a:r>
              <a:rPr lang="en-US" sz="1600" dirty="0"/>
              <a:t>[</a:t>
            </a:r>
            <a:r>
              <a:rPr lang="cs-CZ" sz="1600" dirty="0"/>
              <a:t>on-line</a:t>
            </a:r>
            <a:r>
              <a:rPr lang="en-US" sz="1600" dirty="0"/>
              <a:t>]</a:t>
            </a:r>
            <a:r>
              <a:rPr lang="cs-CZ" sz="1600" dirty="0"/>
              <a:t>. </a:t>
            </a:r>
            <a:r>
              <a:rPr lang="cs-CZ" sz="1600" dirty="0" smtClean="0"/>
              <a:t>2013 </a:t>
            </a:r>
            <a:r>
              <a:rPr lang="en-US" sz="1600" dirty="0"/>
              <a:t>[</a:t>
            </a:r>
            <a:r>
              <a:rPr lang="cs-CZ" sz="1600" dirty="0"/>
              <a:t>cit. </a:t>
            </a:r>
            <a:r>
              <a:rPr lang="cs-CZ" sz="1600" dirty="0" smtClean="0"/>
              <a:t>2013-05-26</a:t>
            </a:r>
            <a:r>
              <a:rPr lang="en-US" sz="1600" dirty="0" smtClean="0"/>
              <a:t>]</a:t>
            </a:r>
            <a:r>
              <a:rPr lang="cs-CZ" sz="1600" dirty="0"/>
              <a:t>. Dostupný z www:</a:t>
            </a:r>
          </a:p>
          <a:p>
            <a:r>
              <a:rPr lang="cs-CZ" sz="1600" dirty="0" smtClean="0">
                <a:hlinkClick r:id="rId2"/>
              </a:rPr>
              <a:t>http</a:t>
            </a:r>
            <a:r>
              <a:rPr lang="cs-CZ" sz="1600" dirty="0">
                <a:hlinkClick r:id="rId2"/>
              </a:rPr>
              <a:t>://office.microsoft.com/cs-cz/images/results.aspx?qu=n%C3%A1dob%C3%AD&amp;ex=1#ai:MC900434455</a:t>
            </a:r>
            <a:r>
              <a:rPr lang="cs-CZ" sz="1600" dirty="0" smtClean="0">
                <a:hlinkClick r:id="rId2"/>
              </a:rPr>
              <a:t>|</a:t>
            </a:r>
            <a:endParaRPr lang="cs-CZ" sz="1600" dirty="0" smtClean="0"/>
          </a:p>
          <a:p>
            <a:r>
              <a:rPr lang="cs-CZ" sz="1600" dirty="0">
                <a:hlinkClick r:id="rId3"/>
              </a:rPr>
              <a:t>http://office.microsoft.com/cs-cz/images/results.aspx?qu=vana&amp;ex=1#ai:MM900283628</a:t>
            </a:r>
            <a:r>
              <a:rPr lang="cs-CZ" sz="1600" dirty="0" smtClean="0">
                <a:hlinkClick r:id="rId3"/>
              </a:rPr>
              <a:t>|</a:t>
            </a:r>
            <a:endParaRPr lang="cs-CZ" sz="1600" dirty="0" smtClean="0"/>
          </a:p>
          <a:p>
            <a:r>
              <a:rPr lang="cs-CZ" sz="1600" dirty="0">
                <a:hlinkClick r:id="rId4"/>
              </a:rPr>
              <a:t>http://office.microsoft.com/cs-cz/images/results.aspx?qu=je%C5%A1t%C4%9Brka&amp;ex=1#ai:MM910001135</a:t>
            </a:r>
            <a:r>
              <a:rPr lang="cs-CZ" sz="1600" dirty="0" smtClean="0">
                <a:hlinkClick r:id="rId4"/>
              </a:rPr>
              <a:t>|</a:t>
            </a:r>
            <a:endParaRPr lang="cs-CZ" sz="1600" dirty="0" smtClean="0"/>
          </a:p>
          <a:p>
            <a:r>
              <a:rPr lang="cs-CZ" sz="1600" dirty="0">
                <a:hlinkClick r:id="rId5"/>
              </a:rPr>
              <a:t>http://office.microsoft.com/cs-cz/images/results.aspx?qu=%C4%8D%C3%ADst+knihu&amp;ex=1#ai:MC900430049</a:t>
            </a:r>
            <a:r>
              <a:rPr lang="cs-CZ" sz="1600" dirty="0" smtClean="0">
                <a:hlinkClick r:id="rId5"/>
              </a:rPr>
              <a:t>|</a:t>
            </a:r>
            <a:endParaRPr lang="cs-CZ" sz="1600" dirty="0" smtClean="0"/>
          </a:p>
          <a:p>
            <a:r>
              <a:rPr lang="cs-CZ" sz="1600" dirty="0">
                <a:hlinkClick r:id="rId6"/>
              </a:rPr>
              <a:t>http://office.microsoft.com/cs-cz/images/results.aspx?qu=televize&amp;ex=1#ai:MC900232151</a:t>
            </a:r>
            <a:r>
              <a:rPr lang="cs-CZ" sz="1600" dirty="0" smtClean="0">
                <a:hlinkClick r:id="rId6"/>
              </a:rPr>
              <a:t>|</a:t>
            </a:r>
            <a:endParaRPr lang="cs-CZ" sz="1600" dirty="0" smtClean="0"/>
          </a:p>
          <a:p>
            <a:r>
              <a:rPr lang="cs-CZ" sz="1600" b="1" dirty="0"/>
              <a:t>Mapa, </a:t>
            </a:r>
            <a:r>
              <a:rPr lang="en-US" sz="1600" dirty="0"/>
              <a:t>[</a:t>
            </a:r>
            <a:r>
              <a:rPr lang="cs-CZ" sz="1600" dirty="0"/>
              <a:t>cit. </a:t>
            </a:r>
            <a:r>
              <a:rPr lang="cs-CZ" sz="1600" dirty="0" smtClean="0"/>
              <a:t>2013-05-26</a:t>
            </a:r>
            <a:r>
              <a:rPr lang="en-US" sz="1600" dirty="0" smtClean="0"/>
              <a:t>]</a:t>
            </a:r>
            <a:r>
              <a:rPr lang="cs-CZ" sz="1600" dirty="0"/>
              <a:t>.</a:t>
            </a:r>
            <a:r>
              <a:rPr lang="en-US" sz="1600" dirty="0"/>
              <a:t> </a:t>
            </a:r>
            <a:r>
              <a:rPr lang="cs-CZ" sz="1600" dirty="0"/>
              <a:t>Dostupné z:      http://translate.google.cz/translate?hl=cs&amp;sl=en&amp;u=http://english-zone.com/reading/citymap01.html&amp;ei=9fNxT8uIN8aFhQfuqN2sAQ&amp;sa=X&amp;oi=translate&amp;ct=result&amp;resnum=1&amp;ved=0CCUQ7gEwAA&amp;prev=/search%3Fq%3Dcity%2Bmap%2Breading%26hl%3Dcs%26rls%3Dcom.microsoft:cs%26prmd%3Dimvns</a:t>
            </a:r>
          </a:p>
          <a:p>
            <a:endParaRPr lang="cs-CZ" sz="1600" dirty="0"/>
          </a:p>
        </p:txBody>
      </p:sp>
      <p:sp>
        <p:nvSpPr>
          <p:cNvPr id="3" name="Nadpis 2"/>
          <p:cNvSpPr>
            <a:spLocks noGrp="1"/>
          </p:cNvSpPr>
          <p:nvPr>
            <p:ph type="title"/>
          </p:nvPr>
        </p:nvSpPr>
        <p:spPr/>
        <p:txBody>
          <a:bodyPr/>
          <a:lstStyle/>
          <a:p>
            <a:pPr algn="ctr"/>
            <a:r>
              <a:rPr lang="cs-CZ" dirty="0" smtClean="0"/>
              <a:t>ODKAZY</a:t>
            </a: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1501</TotalTime>
  <Words>393</Words>
  <Application>Microsoft Office PowerPoint</Application>
  <PresentationFormat>Předvádění na obrazovce (4:3)</PresentationFormat>
  <Paragraphs>65</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Shluk</vt:lpstr>
      <vt:lpstr>REVISION Anotace: Materiál je určen žákům 8. ročníku a slouží k opakování na pololetní práci (či opakování probraných jevů).</vt:lpstr>
      <vt:lpstr>What were the people doing?</vt:lpstr>
      <vt:lpstr>Which preposition?</vt:lpstr>
      <vt:lpstr>How can I get to…?</vt:lpstr>
      <vt:lpstr>Match the opposites</vt:lpstr>
      <vt:lpstr>Past simple or continuous?</vt:lpstr>
      <vt:lpstr>METODICKÝ NÁVOD</vt:lpstr>
      <vt:lpstr>ODKAZY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Lenočka</dc:creator>
  <cp:lastModifiedBy>tesarova</cp:lastModifiedBy>
  <cp:revision>36</cp:revision>
  <dcterms:created xsi:type="dcterms:W3CDTF">2013-05-25T14:06:37Z</dcterms:created>
  <dcterms:modified xsi:type="dcterms:W3CDTF">2013-05-29T06:27:23Z</dcterms:modified>
</cp:coreProperties>
</file>