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5" r:id="rId10"/>
    <p:sldId id="267" r:id="rId11"/>
    <p:sldId id="268" r:id="rId12"/>
    <p:sldId id="269" r:id="rId13"/>
    <p:sldId id="270" r:id="rId14"/>
    <p:sldId id="257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99"/>
    <a:srgbClr val="FFFFCC"/>
    <a:srgbClr val="660066"/>
    <a:srgbClr val="FF0066"/>
    <a:srgbClr val="006600"/>
    <a:srgbClr val="008000"/>
    <a:srgbClr val="FFCCCC"/>
    <a:srgbClr val="0033CC"/>
    <a:srgbClr val="FF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96E6CD1-E6CB-47E7-80AF-20FE86A66DA6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CBBB039-5A32-4D5A-AFB9-2E5001DD62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skole.sk/userfiles/image/Zofia/apr%C3%ADl%20-%202012/Fyzika/Hustota_Pokusy_6r_maj_html_m67a5e979.jpg" TargetMode="External"/><Relationship Id="rId2" Type="http://schemas.openxmlformats.org/officeDocument/2006/relationships/hyperlink" Target="http://www.zslado.cz/vyuka_fyzika/e_kurz/7/vyphustoty/vypocet%20hustoty/krychle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zsstraz.cz/ostatni/2011-12/img/hustota1.jpg" TargetMode="External"/><Relationship Id="rId5" Type="http://schemas.openxmlformats.org/officeDocument/2006/relationships/hyperlink" Target="http://www.zs-mat5.cz/vyuka/images/fyzika/tlak/hustota.jpg" TargetMode="External"/><Relationship Id="rId4" Type="http://schemas.openxmlformats.org/officeDocument/2006/relationships/hyperlink" Target="http://www.oskole.sk/userfiles/image/Zofia/febru%C3%A1r%20-%202012/Fyzika/Urcenie_%20hustoty_latok_6r_februar_html_m3607ad0a.jp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755576" y="4797152"/>
            <a:ext cx="7560840" cy="14458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6. ročníku. Slouží k naučení nového učiva. Žák naváže na znalosti, které získal o hustotě v </a:t>
            </a:r>
            <a:r>
              <a:rPr lang="cs-CZ" sz="1600" b="1" dirty="0" smtClean="0">
                <a:solidFill>
                  <a:srgbClr val="00B0F0"/>
                </a:solidFill>
              </a:rPr>
              <a:t>prvouce a přírodovědě. Žák získá pojem o hustotě jako odvozené fyzikální veličině, pozná jednotky a osvojí si převádění údajů a řešení jednoduchých příkladů. Naučí se pracovat s Tabulkami.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611560" y="4149080"/>
            <a:ext cx="7286676" cy="61162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Hustota-odvozená fyzikální veličina 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23728" y="1412776"/>
            <a:ext cx="639104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12/2012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VY_32_INOVACE_FY.6.A.01_hustota_-_odvozena_fyzikalni_</a:t>
            </a:r>
            <a:r>
              <a:rPr lang="cs-CZ" b="1" dirty="0" err="1" smtClean="0">
                <a:solidFill>
                  <a:srgbClr val="002060"/>
                </a:solidFill>
              </a:rPr>
              <a:t>velicina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32656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35771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D60093"/>
                </a:solidFill>
              </a:rPr>
              <a:t>odvozená fyzikální veličina,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D60093"/>
                </a:solidFill>
              </a:rPr>
              <a:t>je rovna podílu hmotnosti tělesa a jeho objemu,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D60093"/>
                </a:solidFill>
              </a:rPr>
              <a:t>jednotkou hustoty je kilogram na metr krychlový (kg/m³), 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D60093"/>
                </a:solidFill>
              </a:rPr>
              <a:t>další používané jednotky jsou gram na centimetr krychlový (</a:t>
            </a:r>
            <a:r>
              <a:rPr lang="pl-PL" b="1" dirty="0" smtClean="0">
                <a:solidFill>
                  <a:srgbClr val="D60093"/>
                </a:solidFill>
              </a:rPr>
              <a:t>g/cm³) a kilogram na litr (kg/l),</a:t>
            </a:r>
          </a:p>
          <a:p>
            <a:pPr>
              <a:buFont typeface="Wingdings" pitchFamily="2" charset="2"/>
              <a:buChar char="q"/>
            </a:pPr>
            <a:r>
              <a:rPr lang="pl-PL" b="1" dirty="0" smtClean="0">
                <a:solidFill>
                  <a:srgbClr val="D60093"/>
                </a:solidFill>
              </a:rPr>
              <a:t>hustota se označuje malým řeckým písmenem ró – </a:t>
            </a:r>
            <a:r>
              <a:rPr lang="el-GR" b="1" dirty="0" smtClean="0">
                <a:solidFill>
                  <a:srgbClr val="D60093"/>
                </a:solidFill>
                <a:latin typeface="Arial"/>
                <a:cs typeface="Arial"/>
              </a:rPr>
              <a:t>ρ</a:t>
            </a:r>
            <a:r>
              <a:rPr lang="cs-CZ" b="1" dirty="0" smtClean="0">
                <a:solidFill>
                  <a:srgbClr val="D60093"/>
                </a:solidFill>
                <a:latin typeface="Arial"/>
                <a:cs typeface="Arial"/>
              </a:rPr>
              <a:t>.</a:t>
            </a:r>
            <a:endParaRPr lang="cs-CZ" b="1" dirty="0" smtClean="0">
              <a:solidFill>
                <a:srgbClr val="D60093"/>
              </a:solidFill>
            </a:endParaRPr>
          </a:p>
          <a:p>
            <a:pPr>
              <a:buNone/>
            </a:pPr>
            <a:endParaRPr lang="cs-CZ" b="1" dirty="0">
              <a:solidFill>
                <a:srgbClr val="D6009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29378" cy="86834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80"/>
                </a:solidFill>
                <a:effectLst/>
              </a:rPr>
              <a:t>Hustota látky-zapamatujte si:</a:t>
            </a:r>
            <a:endParaRPr lang="cs-CZ" sz="3200" dirty="0">
              <a:solidFill>
                <a:srgbClr val="80008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357166"/>
            <a:ext cx="3286148" cy="542928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D60093"/>
                </a:solidFill>
              </a:rPr>
              <a:t>S hustotou jste se seznámili už dřív, když jste rozdělovali látky (podle hustoty) na ty, co na vodě plavou, a na ty, co se ve vodě potápějí.</a:t>
            </a:r>
          </a:p>
        </p:txBody>
      </p:sp>
      <p:pic>
        <p:nvPicPr>
          <p:cNvPr id="5" name="Obrázek 4" descr="Hustota_Pokusy_6r_maj_html_m67a5e9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4810" y="285728"/>
            <a:ext cx="4661312" cy="6215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33CC"/>
                </a:solidFill>
                <a:effectLst/>
              </a:rPr>
              <a:t>V tabulce jsou hustoty některých běžných látek. </a:t>
            </a:r>
            <a:br>
              <a:rPr lang="cs-CZ" sz="2800" dirty="0" smtClean="0">
                <a:solidFill>
                  <a:srgbClr val="0033CC"/>
                </a:solidFill>
                <a:effectLst/>
              </a:rPr>
            </a:br>
            <a:r>
              <a:rPr lang="cs-CZ" sz="2800" dirty="0" smtClean="0">
                <a:solidFill>
                  <a:srgbClr val="0033CC"/>
                </a:solidFill>
                <a:effectLst/>
              </a:rPr>
              <a:t>Hodnoty pro další látky můžeme najít ve fyzikálních tabulkách.</a:t>
            </a:r>
            <a:endParaRPr lang="cs-CZ" sz="2800" dirty="0">
              <a:solidFill>
                <a:srgbClr val="0033CC"/>
              </a:solidFill>
              <a:effectLst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928794" y="2214554"/>
          <a:ext cx="6643734" cy="3801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1867"/>
                <a:gridCol w="3321867"/>
              </a:tblGrid>
              <a:tr h="601368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rgbClr val="0033CC"/>
                          </a:solidFill>
                        </a:rPr>
                        <a:t>látka</a:t>
                      </a:r>
                      <a:endParaRPr lang="cs-CZ" sz="2800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rgbClr val="0033CC"/>
                          </a:solidFill>
                        </a:rPr>
                        <a:t>hustota v</a:t>
                      </a:r>
                      <a:r>
                        <a:rPr lang="cs-CZ" sz="2800" baseline="0" dirty="0" smtClean="0">
                          <a:solidFill>
                            <a:srgbClr val="0033CC"/>
                          </a:solidFill>
                        </a:rPr>
                        <a:t> </a:t>
                      </a:r>
                      <a:r>
                        <a:rPr lang="cs-CZ" sz="2800" b="1" dirty="0" smtClean="0">
                          <a:solidFill>
                            <a:srgbClr val="0033CC"/>
                          </a:solidFill>
                        </a:rPr>
                        <a:t>kg/m³</a:t>
                      </a:r>
                      <a:endParaRPr lang="cs-CZ" sz="2800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</a:tr>
              <a:tr h="430391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voda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998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</a:tr>
              <a:tr h="430391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led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917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</a:tr>
              <a:tr h="430391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železo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7 870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</a:tr>
              <a:tr h="430391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olovo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11 300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</a:tr>
              <a:tr h="430391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rtuť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13 500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</a:tr>
              <a:tr h="430391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líh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789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</a:tr>
              <a:tr h="430391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benzín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33CC"/>
                          </a:solidFill>
                        </a:rPr>
                        <a:t>750</a:t>
                      </a:r>
                      <a:endParaRPr lang="cs-CZ" sz="2400" b="1" dirty="0">
                        <a:solidFill>
                          <a:srgbClr val="0033CC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642918"/>
            <a:ext cx="8229600" cy="150019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009900"/>
                </a:solidFill>
                <a:effectLst/>
              </a:rPr>
              <a:t>Číselně je hustota rovna podílu HMOTNOSTI A OBJEMU: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857497"/>
            <a:ext cx="8229600" cy="171451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l-GR" sz="9600" b="1" dirty="0" smtClean="0">
                <a:solidFill>
                  <a:srgbClr val="009900"/>
                </a:solidFill>
                <a:latin typeface="Arial"/>
                <a:cs typeface="Arial"/>
              </a:rPr>
              <a:t>ρ</a:t>
            </a:r>
            <a:r>
              <a:rPr lang="cs-CZ" sz="9600" b="1" dirty="0" smtClean="0">
                <a:solidFill>
                  <a:srgbClr val="009900"/>
                </a:solidFill>
                <a:latin typeface="Arial"/>
                <a:cs typeface="Arial"/>
              </a:rPr>
              <a:t>=m/V</a:t>
            </a:r>
            <a:endParaRPr lang="cs-CZ" sz="96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51128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C0099"/>
                </a:solidFill>
                <a:effectLst/>
              </a:rPr>
              <a:t>Výpočet hmotnosti ze vzorce pro výpočet hustoty:</a:t>
            </a:r>
            <a:endParaRPr lang="cs-CZ" sz="3600" dirty="0">
              <a:solidFill>
                <a:srgbClr val="CC0099"/>
              </a:solidFill>
              <a:effectLst/>
            </a:endParaRPr>
          </a:p>
        </p:txBody>
      </p:sp>
      <p:pic>
        <p:nvPicPr>
          <p:cNvPr id="4" name="Obrázek 3" descr="hustot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500306"/>
            <a:ext cx="2761628" cy="2590806"/>
          </a:xfrm>
          <a:prstGeom prst="rect">
            <a:avLst/>
          </a:prstGeom>
        </p:spPr>
      </p:pic>
      <p:sp>
        <p:nvSpPr>
          <p:cNvPr id="6" name="Šipka doprava 5"/>
          <p:cNvSpPr/>
          <p:nvPr/>
        </p:nvSpPr>
        <p:spPr>
          <a:xfrm>
            <a:off x="3143240" y="3429000"/>
            <a:ext cx="1928826" cy="785818"/>
          </a:xfrm>
          <a:prstGeom prst="rightArrow">
            <a:avLst/>
          </a:prstGeom>
          <a:solidFill>
            <a:srgbClr val="800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5429256" y="2786058"/>
            <a:ext cx="3429024" cy="1928826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660066"/>
                </a:solidFill>
              </a:rPr>
              <a:t>m=</a:t>
            </a:r>
            <a:r>
              <a:rPr lang="el-GR" sz="4800" b="1" dirty="0" smtClean="0">
                <a:solidFill>
                  <a:srgbClr val="660066"/>
                </a:solidFill>
                <a:latin typeface="Arial"/>
                <a:cs typeface="Arial"/>
              </a:rPr>
              <a:t>ρ</a:t>
            </a:r>
            <a:r>
              <a:rPr lang="cs-CZ" sz="4800" b="1" dirty="0" smtClean="0">
                <a:solidFill>
                  <a:srgbClr val="660066"/>
                </a:solidFill>
                <a:latin typeface="Arial"/>
                <a:cs typeface="Arial"/>
              </a:rPr>
              <a:t> </a:t>
            </a:r>
            <a:r>
              <a:rPr lang="el-GR" sz="4800" b="1" dirty="0" smtClean="0">
                <a:solidFill>
                  <a:srgbClr val="660066"/>
                </a:solidFill>
                <a:latin typeface="Arial"/>
                <a:cs typeface="Arial"/>
              </a:rPr>
              <a:t>∙</a:t>
            </a:r>
            <a:r>
              <a:rPr lang="cs-CZ" sz="4800" b="1" dirty="0" smtClean="0">
                <a:solidFill>
                  <a:srgbClr val="660066"/>
                </a:solidFill>
                <a:latin typeface="Arial"/>
                <a:cs typeface="Arial"/>
              </a:rPr>
              <a:t> V</a:t>
            </a:r>
            <a:endParaRPr lang="cs-CZ" sz="48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571480"/>
            <a:ext cx="8229600" cy="142875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33CC"/>
                </a:solidFill>
                <a:effectLst/>
              </a:rPr>
              <a:t>Výpočet objemu ze vzorce pro výpočet hustoty:</a:t>
            </a:r>
            <a:endParaRPr lang="cs-CZ" sz="3600" dirty="0">
              <a:solidFill>
                <a:srgbClr val="0033CC"/>
              </a:solidFill>
              <a:effectLst/>
            </a:endParaRPr>
          </a:p>
        </p:txBody>
      </p:sp>
      <p:pic>
        <p:nvPicPr>
          <p:cNvPr id="4" name="Obrázek 3" descr="husto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642" y="2714620"/>
            <a:ext cx="8489700" cy="19526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effectLst/>
              </a:rPr>
              <a:t>Z vypsaných látek vyberte ty, které na vodě plavou:</a:t>
            </a:r>
            <a:endParaRPr lang="cs-CZ" sz="3200" dirty="0">
              <a:solidFill>
                <a:srgbClr val="FF00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14348" y="3357562"/>
            <a:ext cx="3000396" cy="78581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99"/>
                </a:solidFill>
              </a:rPr>
              <a:t>polystyrén</a:t>
            </a:r>
            <a:endParaRPr lang="cs-CZ" sz="2800" b="1" dirty="0">
              <a:solidFill>
                <a:srgbClr val="000099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28596" y="4643446"/>
            <a:ext cx="3000396" cy="78581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99"/>
                </a:solidFill>
              </a:rPr>
              <a:t>železo</a:t>
            </a:r>
            <a:endParaRPr lang="cs-CZ" sz="2800" b="1" dirty="0">
              <a:solidFill>
                <a:srgbClr val="000099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643438" y="3500438"/>
            <a:ext cx="3000396" cy="78581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99"/>
                </a:solidFill>
              </a:rPr>
              <a:t>hliník</a:t>
            </a:r>
            <a:endParaRPr lang="cs-CZ" sz="2800" b="1" dirty="0">
              <a:solidFill>
                <a:srgbClr val="000099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357554" y="5715016"/>
            <a:ext cx="3000396" cy="78581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99"/>
                </a:solidFill>
              </a:rPr>
              <a:t>dřevo</a:t>
            </a:r>
            <a:endParaRPr lang="cs-CZ" sz="2800" b="1" dirty="0">
              <a:solidFill>
                <a:srgbClr val="000099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357686" y="1928802"/>
            <a:ext cx="3000396" cy="78581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99"/>
                </a:solidFill>
              </a:rPr>
              <a:t>korek</a:t>
            </a:r>
            <a:endParaRPr lang="cs-CZ" sz="2800" b="1" dirty="0">
              <a:solidFill>
                <a:srgbClr val="000099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57158" y="2143116"/>
            <a:ext cx="3000396" cy="78581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99"/>
                </a:solidFill>
              </a:rPr>
              <a:t>sklo</a:t>
            </a:r>
            <a:endParaRPr lang="cs-CZ" sz="2800" b="1" dirty="0">
              <a:solidFill>
                <a:srgbClr val="000099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000628" y="4714884"/>
            <a:ext cx="3000396" cy="785818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99"/>
                </a:solidFill>
              </a:rPr>
              <a:t>olej</a:t>
            </a:r>
            <a:endParaRPr lang="cs-CZ" sz="2800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714620"/>
            <a:ext cx="8229600" cy="32926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u="sng" dirty="0" smtClean="0">
                <a:solidFill>
                  <a:srgbClr val="000099"/>
                </a:solidFill>
              </a:rPr>
              <a:t>Správná odpověď: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Mořská voda má vlivem velkého obsahu rozpuštěných solí větší hustotu než voda sladkovodní. 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(Průměrná hustota mořské vody je 1 030 kg/m³. Mrtvé moře, které je třicetkrát slanější, má ale hustotu 1 230 kg/m³.)</a:t>
            </a:r>
            <a:endParaRPr lang="cs-CZ" sz="2800" dirty="0" smtClean="0">
              <a:solidFill>
                <a:srgbClr val="000099"/>
              </a:solidFill>
            </a:endParaRPr>
          </a:p>
          <a:p>
            <a:pPr>
              <a:buNone/>
            </a:pPr>
            <a:endParaRPr lang="cs-CZ" sz="2800" dirty="0" smtClean="0">
              <a:solidFill>
                <a:srgbClr val="000099"/>
              </a:solidFill>
            </a:endParaRPr>
          </a:p>
          <a:p>
            <a:pPr>
              <a:buNone/>
            </a:pPr>
            <a:endParaRPr lang="cs-CZ" sz="2800" b="1" dirty="0">
              <a:solidFill>
                <a:srgbClr val="00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33CC"/>
                </a:solidFill>
                <a:effectLst/>
              </a:rPr>
              <a:t>Odpovězte na otázku: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dirty="0" smtClean="0">
                <a:solidFill>
                  <a:srgbClr val="0033CC"/>
                </a:solidFill>
                <a:effectLst/>
              </a:rPr>
              <a:t>Proč se v mořské vodě plave snáze než na koupališti či v bazénu?</a:t>
            </a:r>
            <a:endParaRPr lang="cs-CZ" sz="3200" dirty="0">
              <a:solidFill>
                <a:srgbClr val="0033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1472" y="1928802"/>
            <a:ext cx="8229600" cy="33764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400" b="1" dirty="0" smtClean="0">
                <a:solidFill>
                  <a:srgbClr val="006600"/>
                </a:solidFill>
              </a:rPr>
              <a:t>1</a:t>
            </a:r>
            <a:r>
              <a:rPr lang="cs-CZ" sz="4400" b="1" dirty="0" smtClean="0">
                <a:solidFill>
                  <a:srgbClr val="000099"/>
                </a:solidFill>
              </a:rPr>
              <a:t> </a:t>
            </a:r>
            <a:r>
              <a:rPr lang="cs-CZ" sz="4400" b="1" dirty="0" smtClean="0">
                <a:solidFill>
                  <a:srgbClr val="006600"/>
                </a:solidFill>
              </a:rPr>
              <a:t>kg/m³ = 0,001 g/cm³</a:t>
            </a:r>
          </a:p>
          <a:p>
            <a:pPr>
              <a:buNone/>
            </a:pPr>
            <a:endParaRPr lang="cs-CZ" sz="4400" b="1" dirty="0" smtClean="0">
              <a:solidFill>
                <a:srgbClr val="006600"/>
              </a:solidFill>
            </a:endParaRPr>
          </a:p>
          <a:p>
            <a:pPr>
              <a:buNone/>
            </a:pPr>
            <a:r>
              <a:rPr lang="cs-CZ" sz="4400" b="1" dirty="0" smtClean="0">
                <a:solidFill>
                  <a:srgbClr val="006600"/>
                </a:solidFill>
              </a:rPr>
              <a:t>1 g/cm³ = 1 000 kg/m³</a:t>
            </a:r>
            <a:endParaRPr lang="cs-CZ" sz="4400" b="1" dirty="0">
              <a:solidFill>
                <a:srgbClr val="0066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8000"/>
                </a:solidFill>
                <a:effectLst/>
              </a:rPr>
              <a:t>Vztah mezi jednotkami hustoty:</a:t>
            </a:r>
            <a:endParaRPr lang="cs-CZ" sz="3600" dirty="0">
              <a:solidFill>
                <a:srgbClr val="008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57940" cy="86834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66"/>
                </a:solidFill>
                <a:effectLst/>
              </a:rPr>
              <a:t>Doplňte následující tabulku:</a:t>
            </a:r>
            <a:endParaRPr lang="cs-CZ" sz="3200" dirty="0">
              <a:solidFill>
                <a:srgbClr val="FF0066"/>
              </a:solidFill>
              <a:effectLst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57158" y="1285858"/>
          <a:ext cx="8572560" cy="414340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428760"/>
                <a:gridCol w="1428760"/>
                <a:gridCol w="1428760"/>
                <a:gridCol w="1428760"/>
                <a:gridCol w="1428760"/>
                <a:gridCol w="1428760"/>
              </a:tblGrid>
              <a:tr h="1381135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660066"/>
                          </a:solidFill>
                        </a:rPr>
                        <a:t>kg/m³</a:t>
                      </a:r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>
                          <a:solidFill>
                            <a:srgbClr val="660066"/>
                          </a:solidFill>
                        </a:rPr>
                        <a:t>21 600</a:t>
                      </a:r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>
                          <a:solidFill>
                            <a:srgbClr val="660066"/>
                          </a:solidFill>
                        </a:rPr>
                        <a:t>830</a:t>
                      </a:r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>
                          <a:solidFill>
                            <a:srgbClr val="660066"/>
                          </a:solidFill>
                        </a:rPr>
                        <a:t>250</a:t>
                      </a:r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</a:tr>
              <a:tr h="1381135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660066"/>
                          </a:solidFill>
                        </a:rPr>
                        <a:t>g/cm³</a:t>
                      </a:r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>
                          <a:solidFill>
                            <a:srgbClr val="660066"/>
                          </a:solidFill>
                        </a:rPr>
                        <a:t>8,96</a:t>
                      </a:r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>
                          <a:solidFill>
                            <a:srgbClr val="660066"/>
                          </a:solidFill>
                        </a:rPr>
                        <a:t>0,917</a:t>
                      </a:r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</a:tr>
              <a:tr h="1381135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660066"/>
                          </a:solidFill>
                        </a:rPr>
                        <a:t>látka</a:t>
                      </a:r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800" b="1" dirty="0">
                        <a:solidFill>
                          <a:srgbClr val="6600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Vývojový diagram: alternativní postup 5"/>
          <p:cNvSpPr/>
          <p:nvPr/>
        </p:nvSpPr>
        <p:spPr>
          <a:xfrm>
            <a:off x="4643438" y="4071942"/>
            <a:ext cx="1428760" cy="1357298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led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3214678" y="1285860"/>
            <a:ext cx="1428760" cy="1357298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8 960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4643438" y="1285860"/>
            <a:ext cx="1428760" cy="1357298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917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Vývojový diagram: alternativní postup 8"/>
          <p:cNvSpPr/>
          <p:nvPr/>
        </p:nvSpPr>
        <p:spPr>
          <a:xfrm>
            <a:off x="1785918" y="2643182"/>
            <a:ext cx="1428760" cy="1357298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21,4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Vývojový diagram: alternativní postup 9"/>
          <p:cNvSpPr/>
          <p:nvPr/>
        </p:nvSpPr>
        <p:spPr>
          <a:xfrm>
            <a:off x="6072198" y="2714620"/>
            <a:ext cx="1428760" cy="1357298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0,83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Vývojový diagram: alternativní postup 10"/>
          <p:cNvSpPr/>
          <p:nvPr/>
        </p:nvSpPr>
        <p:spPr>
          <a:xfrm>
            <a:off x="7500958" y="2714620"/>
            <a:ext cx="1428760" cy="1357298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0,25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Vývojový diagram: alternativní postup 11"/>
          <p:cNvSpPr/>
          <p:nvPr/>
        </p:nvSpPr>
        <p:spPr>
          <a:xfrm>
            <a:off x="1785918" y="4071942"/>
            <a:ext cx="1428760" cy="1357298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platina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Vývojový diagram: alternativní postup 12"/>
          <p:cNvSpPr/>
          <p:nvPr/>
        </p:nvSpPr>
        <p:spPr>
          <a:xfrm>
            <a:off x="3214678" y="4071942"/>
            <a:ext cx="1428760" cy="1357298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měď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6072198" y="4071942"/>
            <a:ext cx="1428760" cy="1357298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petrolej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5" name="Vývojový diagram: alternativní postup 14"/>
          <p:cNvSpPr/>
          <p:nvPr/>
        </p:nvSpPr>
        <p:spPr>
          <a:xfrm>
            <a:off x="7500958" y="4071942"/>
            <a:ext cx="1428760" cy="1357298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korek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Olověná krychle o objemu 1</a:t>
            </a:r>
            <a:r>
              <a:rPr lang="cs-CZ" sz="3200" dirty="0" smtClean="0">
                <a:solidFill>
                  <a:srgbClr val="000099"/>
                </a:solidFill>
              </a:rPr>
              <a:t>cm³ má hmotnost 11,3 g. </a:t>
            </a:r>
            <a:br>
              <a:rPr lang="cs-CZ" sz="3200" dirty="0" smtClean="0">
                <a:solidFill>
                  <a:srgbClr val="000099"/>
                </a:solidFill>
              </a:rPr>
            </a:br>
            <a:r>
              <a:rPr lang="cs-CZ" sz="3200" dirty="0" smtClean="0">
                <a:solidFill>
                  <a:srgbClr val="000099"/>
                </a:solidFill>
              </a:rPr>
              <a:t>Urči její hustotu v </a:t>
            </a:r>
            <a:r>
              <a:rPr lang="cs-CZ" sz="3200" dirty="0" smtClean="0">
                <a:solidFill>
                  <a:srgbClr val="000099"/>
                </a:solidFill>
                <a:effectLst/>
              </a:rPr>
              <a:t>kg/m³.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Vyberte správný údaj: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</a:rPr>
              <a:t/>
            </a:r>
            <a:br>
              <a:rPr lang="cs-CZ" sz="3200" dirty="0" smtClean="0">
                <a:solidFill>
                  <a:srgbClr val="000099"/>
                </a:solidFill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 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endParaRPr lang="cs-CZ" sz="3200" dirty="0">
              <a:solidFill>
                <a:srgbClr val="000099"/>
              </a:solidFill>
              <a:effectLst/>
            </a:endParaRPr>
          </a:p>
        </p:txBody>
      </p:sp>
      <p:pic>
        <p:nvPicPr>
          <p:cNvPr id="4" name="Obrázek 3" descr="krychl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388" y="1571612"/>
            <a:ext cx="1595145" cy="1559056"/>
          </a:xfrm>
          <a:prstGeom prst="rect">
            <a:avLst/>
          </a:prstGeom>
        </p:spPr>
      </p:pic>
      <p:sp>
        <p:nvSpPr>
          <p:cNvPr id="5" name="Elipsa 4"/>
          <p:cNvSpPr/>
          <p:nvPr/>
        </p:nvSpPr>
        <p:spPr>
          <a:xfrm>
            <a:off x="3286116" y="2428868"/>
            <a:ext cx="2857520" cy="1857388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0099"/>
                </a:solidFill>
              </a:rPr>
              <a:t>11 300</a:t>
            </a:r>
          </a:p>
          <a:p>
            <a:pPr algn="ctr"/>
            <a:r>
              <a:rPr lang="cs-CZ" sz="4000" dirty="0" smtClean="0">
                <a:solidFill>
                  <a:srgbClr val="000099"/>
                </a:solidFill>
                <a:effectLst/>
              </a:rPr>
              <a:t>kg/m³</a:t>
            </a:r>
            <a:r>
              <a:rPr lang="cs-CZ" sz="4000" b="1" dirty="0" smtClean="0">
                <a:solidFill>
                  <a:srgbClr val="000099"/>
                </a:solidFill>
              </a:rPr>
              <a:t> </a:t>
            </a:r>
            <a:endParaRPr lang="cs-CZ" sz="4000" b="1" dirty="0">
              <a:solidFill>
                <a:srgbClr val="000099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428596" y="4071942"/>
            <a:ext cx="2857520" cy="1857388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0099"/>
                </a:solidFill>
              </a:rPr>
              <a:t>1 130</a:t>
            </a:r>
          </a:p>
          <a:p>
            <a:pPr algn="ctr"/>
            <a:r>
              <a:rPr lang="cs-CZ" sz="4000" dirty="0" smtClean="0">
                <a:solidFill>
                  <a:srgbClr val="000099"/>
                </a:solidFill>
                <a:effectLst/>
              </a:rPr>
              <a:t>kg/m³</a:t>
            </a:r>
            <a:r>
              <a:rPr lang="cs-CZ" sz="4000" b="1" dirty="0" smtClean="0">
                <a:solidFill>
                  <a:srgbClr val="000099"/>
                </a:solidFill>
              </a:rPr>
              <a:t> </a:t>
            </a:r>
            <a:endParaRPr lang="cs-CZ" sz="4000" b="1" dirty="0">
              <a:solidFill>
                <a:srgbClr val="000099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5357818" y="4357694"/>
            <a:ext cx="2857520" cy="1857388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0099"/>
                </a:solidFill>
              </a:rPr>
              <a:t>113</a:t>
            </a:r>
          </a:p>
          <a:p>
            <a:pPr algn="ctr"/>
            <a:r>
              <a:rPr lang="cs-CZ" sz="4000" dirty="0" smtClean="0">
                <a:solidFill>
                  <a:srgbClr val="000099"/>
                </a:solidFill>
                <a:effectLst/>
              </a:rPr>
              <a:t>kg/m³</a:t>
            </a:r>
            <a:r>
              <a:rPr lang="cs-CZ" sz="4000" b="1" dirty="0" smtClean="0">
                <a:solidFill>
                  <a:srgbClr val="000099"/>
                </a:solidFill>
              </a:rPr>
              <a:t> </a:t>
            </a:r>
            <a:endParaRPr lang="cs-CZ" sz="4000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4296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FF0000"/>
                </a:solidFill>
                <a:effectLst/>
              </a:rPr>
              <a:t>Vysvětli schéma z obrázku:</a:t>
            </a:r>
            <a:endParaRPr lang="cs-CZ" sz="44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Obrázek 3" descr="hustot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8860" y="2357430"/>
            <a:ext cx="4071967" cy="38200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8643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Tesař J., Jáchim F., Fyzika 1 pro ZŠ, Fyzikální veličiny a jejich měření, pedagogické nakladatelství, a.s., SPN 2007.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Rauner K., Havel V., a kol., Fyzika 6 pro ZŠ a víceletá gymnázia, Nakladatelství Fraus 2005.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Bohuněk, J., Sbírka úloh z fyziky pro ZŠ 1díl, Prometheus, s.r.o., ISBN 80-85849-06-2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galerie office</a:t>
            </a: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2"/>
              </a:rPr>
              <a:t>http://www.zslado.cz/vyuka_fyzika/e_kurz/7/vyphustoty/vypocet%20hustoty/krychle4.jpg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3"/>
              </a:rPr>
              <a:t>http://www.oskole.sk/userfiles/image/Zofia/apr%C3%ADl%20-%202012/Fyzika/Hustota_Pokusy_6r_maj_html_m67a5e979.jpg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:2012-12-10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4"/>
              </a:rPr>
              <a:t>http://www.oskole.sk/userfiles/image/Zofia/febru%C3%A1r%20-%202012/Fyzika/Urcenie_%20hustoty_latok_6r_februar_html_m3607ad0a.jpg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:2012-12-10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5"/>
              </a:rPr>
              <a:t>http://www.zs-mat5.cz/vyuka/images/fyzika/tlak/hustota.jpg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:2012-12-10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6"/>
              </a:rPr>
              <a:t>http://www.zsstraz.cz/ostatni/2011-12/img/hustota1.jpg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:2012-12-10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238" cy="79690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Použité zdroje: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Prezentace slouží k naučení nového učiva.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Zavedení odvozené fyzikální veličiny hustota látky.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naváže na znalosti, které získal na I. stupni ZŠ.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pozná jednotky hustoty a osvojí se převádění údajů a řešení jednoduchých příkladů.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pozná vzorec pro výpočet hustoty a umí odvodit vzorec pro výpočet hmotnosti a objemu.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odpovídá na jednoduché otázky, vybírá správné odpovědi.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vyplní tabulku, pracuje s Tabulkami.</a:t>
            </a:r>
          </a:p>
          <a:p>
            <a:pPr marL="457200" indent="-457200">
              <a:buAutoNum type="arabicPeriod"/>
            </a:pPr>
            <a:endParaRPr lang="cs-CZ" sz="2400" b="1" dirty="0" smtClean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29312" cy="86834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Metodika prezentace: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145</TotalTime>
  <Words>520</Words>
  <Application>Microsoft Office PowerPoint</Application>
  <PresentationFormat>Předvádění na obrazovce (4:3)</PresentationFormat>
  <Paragraphs>97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Shluk</vt:lpstr>
      <vt:lpstr>Snímek 1</vt:lpstr>
      <vt:lpstr>Hustota látky-zapamatujte si:</vt:lpstr>
      <vt:lpstr>S hustotou jste se seznámili už dřív, když jste rozdělovali látky (podle hustoty) na ty, co na vodě plavou, a na ty, co se ve vodě potápějí.</vt:lpstr>
      <vt:lpstr>V tabulce jsou hustoty některých běžných látek.  Hodnoty pro další látky můžeme najít ve fyzikálních tabulkách.</vt:lpstr>
      <vt:lpstr>Číselně je hustota rovna podílu HMOTNOSTI A OBJEMU:</vt:lpstr>
      <vt:lpstr>Výpočet hmotnosti ze vzorce pro výpočet hustoty:</vt:lpstr>
      <vt:lpstr>Výpočet objemu ze vzorce pro výpočet hustoty:</vt:lpstr>
      <vt:lpstr>Z vypsaných látek vyberte ty, které na vodě plavou:</vt:lpstr>
      <vt:lpstr>Odpovězte na otázku: Proč se v mořské vodě plave snáze než na koupališti či v bazénu?</vt:lpstr>
      <vt:lpstr>Vztah mezi jednotkami hustoty:</vt:lpstr>
      <vt:lpstr>Doplňte následující tabulku:</vt:lpstr>
      <vt:lpstr>   Olověná krychle o objemu 1cm³ má hmotnost 11,3 g.  Urči její hustotu v kg/m³. Vyberte správný údaj:    </vt:lpstr>
      <vt:lpstr>Vysvětli schéma z obrázku: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klobouckova</cp:lastModifiedBy>
  <cp:revision>22</cp:revision>
  <dcterms:created xsi:type="dcterms:W3CDTF">2012-12-09T14:22:09Z</dcterms:created>
  <dcterms:modified xsi:type="dcterms:W3CDTF">2013-06-06T07:24:10Z</dcterms:modified>
</cp:coreProperties>
</file>