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57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FFFFCC"/>
    <a:srgbClr val="0000FF"/>
    <a:srgbClr val="003300"/>
    <a:srgbClr val="FFFF66"/>
    <a:srgbClr val="008000"/>
    <a:srgbClr val="006600"/>
    <a:srgbClr val="CC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1EB2616-91C1-4D38-88D0-CE6EAC61F5C3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700A629-DD17-4518-A84F-E49009250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008637-F0C5-4149-B05B-9985229AA885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67EE94-EA02-4A8F-89EC-6AC74F8F62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51A432-CD21-420B-B3D4-587B77279BE0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20F5960-314E-485F-9893-2CEF9AF5E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61D825-2D77-4D99-BCF2-26CFF0F03C81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85D0AE-AEDD-4068-B736-8E63603397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6454BC-E9C7-4B88-8E05-D2F86E55A60F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1C11A7-0735-4AE4-80B3-9D63F0405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97B7E6-8F2B-47C8-86FF-8EFCF48004FE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DCF056-CB71-4250-8C7B-A7A56E1A6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85CA5-4329-494F-9C34-03D7C7D29341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DBC1A-D935-4C04-BF8D-8E0A59C14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117E18-B787-483A-9B7E-254B062B75CA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9A75634-C3CC-4526-BD1C-E0EE1661B8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2B4DA7D-3CF4-433B-9D98-09ED9BF86533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3865AC58-38F1-4AE9-A895-F1ECDD33AC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B5D5EA-68ED-4A0B-BC9D-6113C209993F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1BC42-B6A4-472F-B05C-7B717B21B1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EB24D-708F-422C-9924-10A38054AAAA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250E4-7C79-4CBD-AC5F-33C1DF30C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02FC517-6CB6-4D0D-8BF7-B4E6BD27FAE6}" type="datetimeFigureOut">
              <a:rPr lang="cs-CZ"/>
              <a:pPr>
                <a:defRPr/>
              </a:pPr>
              <a:t>7.6.2013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6539669-1B05-4F4B-89F7-2FC37E059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755650" y="4941888"/>
            <a:ext cx="7632700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7. ročníku. Slouží k  naučení nového učiva. Žák odpovídá na otázky řešící pohyb tělesa. Žák zná vzorec pro výpočet rychlosti. Vysvětlení odvození výpočtu času ze vzorce pro rychlost.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411413" y="4005263"/>
            <a:ext cx="3714750" cy="611187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Výpočet času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339975" y="1484313"/>
            <a:ext cx="63912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10/2012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VY_32_INOVACE_FY.7.A.12_vypocet_casu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1431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476250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CC"/>
                </a:solidFill>
                <a:effectLst/>
              </a:rPr>
              <a:t>Vyberte správné převody času, chyby opravte: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88" y="1357313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2h30min=2,30h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643563" y="785813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180min=4h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50" y="3429000"/>
            <a:ext cx="3214688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6h15min=6,25h 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928813" y="5000625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3h45min=3,75h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500688" y="5357813"/>
            <a:ext cx="3214687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1min=1/30 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715000" y="3786188"/>
            <a:ext cx="3214688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7200s=2h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15000" y="2286000"/>
            <a:ext cx="3214688" cy="128587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0066"/>
                </a:solidFill>
              </a:rPr>
              <a:t>5h30min=5,5h</a:t>
            </a:r>
            <a:endParaRPr lang="cs-CZ" sz="2400" b="1" dirty="0">
              <a:solidFill>
                <a:srgbClr val="000066"/>
              </a:solidFill>
            </a:endParaRPr>
          </a:p>
        </p:txBody>
      </p:sp>
      <p:pic>
        <p:nvPicPr>
          <p:cNvPr id="11" name="Obrázek 10" descr="MC900441729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8" y="2286000"/>
            <a:ext cx="217170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8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3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947987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4000" b="1" smtClean="0">
                <a:solidFill>
                  <a:srgbClr val="008000"/>
                </a:solidFill>
              </a:rPr>
              <a:t>Čas pohybu vypočítáme, jestliže dráhu dělíme rychlostí:</a:t>
            </a:r>
          </a:p>
          <a:p>
            <a:pPr>
              <a:buFont typeface="Wingdings 3" pitchFamily="18" charset="2"/>
              <a:buNone/>
            </a:pPr>
            <a:endParaRPr lang="cs-CZ" sz="4000" b="1" smtClean="0">
              <a:solidFill>
                <a:srgbClr val="008000"/>
              </a:solidFill>
            </a:endParaRPr>
          </a:p>
          <a:p>
            <a:pPr algn="ctr">
              <a:buFont typeface="Wingdings 3" pitchFamily="18" charset="2"/>
              <a:buNone/>
            </a:pPr>
            <a:r>
              <a:rPr lang="cs-CZ" sz="4000" b="1" smtClean="0">
                <a:solidFill>
                  <a:srgbClr val="008000"/>
                </a:solidFill>
              </a:rPr>
              <a:t>t=s</a:t>
            </a:r>
            <a:r>
              <a:rPr lang="cs-CZ" sz="4000" b="1" smtClean="0">
                <a:solidFill>
                  <a:srgbClr val="008000"/>
                </a:solidFill>
                <a:latin typeface="Arial" charset="0"/>
                <a:cs typeface="Arial" charset="0"/>
              </a:rPr>
              <a:t>:v</a:t>
            </a:r>
            <a:endParaRPr lang="cs-CZ" sz="4000" b="1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003300"/>
                </a:solidFill>
                <a:effectLst/>
              </a:rPr>
              <a:t>K zapamatování:</a:t>
            </a:r>
            <a:endParaRPr lang="cs-CZ" sz="3600" dirty="0">
              <a:solidFill>
                <a:srgbClr val="003300"/>
              </a:solidFill>
              <a:effectLst/>
            </a:endParaRPr>
          </a:p>
        </p:txBody>
      </p:sp>
      <p:pic>
        <p:nvPicPr>
          <p:cNvPr id="4" name="Obrázek 3" descr="MP90043095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0" y="2857500"/>
            <a:ext cx="2705100" cy="368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7211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Rozbor: Kolikrát se 12 metrů vejde do dráhy 5000 m, tolik sekund pojede.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Řešení: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v=12 m/s			t=5 000/12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s=5 km=5 000 m	t=416,6 s</a:t>
            </a:r>
          </a:p>
          <a:p>
            <a:pPr>
              <a:buFont typeface="Wingdings 3" pitchFamily="18" charset="2"/>
              <a:buNone/>
            </a:pPr>
            <a:r>
              <a:rPr lang="cs-CZ" b="1" u="sng" smtClean="0">
                <a:solidFill>
                  <a:srgbClr val="800080"/>
                </a:solidFill>
              </a:rPr>
              <a:t>t=? </a:t>
            </a:r>
            <a:r>
              <a:rPr lang="en-US" b="1" u="sng" smtClean="0">
                <a:solidFill>
                  <a:srgbClr val="800080"/>
                </a:solidFill>
              </a:rPr>
              <a:t>[s]</a:t>
            </a:r>
            <a:r>
              <a:rPr lang="cs-CZ" b="1" smtClean="0">
                <a:solidFill>
                  <a:srgbClr val="800080"/>
                </a:solidFill>
              </a:rPr>
              <a:t>			</a:t>
            </a:r>
            <a:r>
              <a:rPr lang="cs-CZ" b="1" u="sng" smtClean="0">
                <a:solidFill>
                  <a:srgbClr val="800080"/>
                </a:solidFill>
              </a:rPr>
              <a:t>t=6 min a 57 s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t=s/v </a:t>
            </a:r>
          </a:p>
          <a:p>
            <a:pPr>
              <a:buFont typeface="Wingdings 3" pitchFamily="18" charset="2"/>
              <a:buNone/>
            </a:pPr>
            <a:r>
              <a:rPr lang="cs-CZ" b="1" smtClean="0">
                <a:solidFill>
                  <a:srgbClr val="800080"/>
                </a:solidFill>
              </a:rPr>
              <a:t>Cyklista pojede 6 minut a 57 sekund.</a:t>
            </a:r>
          </a:p>
          <a:p>
            <a:pPr>
              <a:buFont typeface="Wingdings 3" pitchFamily="18" charset="2"/>
              <a:buNone/>
            </a:pPr>
            <a:endParaRPr lang="cs-CZ" b="1" smtClean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66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Cyklista na oválné dráze jede stálou rychlostí 12 m/s. Za jak dlouho ujede vzdálenost 5 km? 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MM910001141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3016250"/>
            <a:ext cx="1939925" cy="262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86000"/>
            <a:ext cx="8229600" cy="3721100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Řešení: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s=150 km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v=60 km/h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FF"/>
                </a:solidFill>
              </a:rPr>
              <a:t>t=? </a:t>
            </a:r>
            <a:r>
              <a:rPr lang="en-US" b="1" u="sng" dirty="0" smtClean="0">
                <a:solidFill>
                  <a:srgbClr val="0000FF"/>
                </a:solidFill>
              </a:rPr>
              <a:t>[s]</a:t>
            </a:r>
            <a:endParaRPr lang="cs-CZ" b="1" u="sng" dirty="0" smtClean="0">
              <a:solidFill>
                <a:srgbClr val="0000FF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</a:rPr>
              <a:t>t=s</a:t>
            </a:r>
            <a:r>
              <a:rPr lang="cs-CZ" b="1" dirty="0" smtClean="0">
                <a:solidFill>
                  <a:srgbClr val="0000FF"/>
                </a:solidFill>
                <a:latin typeface="Arial"/>
                <a:cs typeface="Arial"/>
              </a:rPr>
              <a:t>:v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  <a:cs typeface="Arial"/>
              </a:rPr>
              <a:t>t = 150:60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u="sng" dirty="0" smtClean="0">
                <a:solidFill>
                  <a:srgbClr val="0000FF"/>
                </a:solidFill>
                <a:latin typeface="Arial"/>
                <a:cs typeface="Arial"/>
              </a:rPr>
              <a:t>t = 2,5h = 2 h a 30 min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r>
              <a:rPr lang="cs-CZ" b="1" dirty="0" smtClean="0">
                <a:solidFill>
                  <a:srgbClr val="0000FF"/>
                </a:solidFill>
                <a:latin typeface="Arial"/>
                <a:cs typeface="Arial"/>
              </a:rPr>
              <a:t>Automobil projede trasu za 2 hodiny a 30 minut.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FF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Za jaký čas projede automobil trasu z Prahy do Českých Budějovic (150 km), jestliže jede průměrnou rychlostí 60 km/h?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MP90040313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29188" y="2571750"/>
            <a:ext cx="3309937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58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FF0000"/>
                </a:solidFill>
                <a:effectLst/>
              </a:rPr>
              <a:t>Vašek má být na hřišti, které je vzdálené od jeho domova 2,5 km v 15 hodin a 30 minut. V kolik hodin musí vyjet na kole, aby byl na hřišti o 5 minut dříve, jestliže pojede rychlostí 12,5 km/h?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785813" y="3429000"/>
            <a:ext cx="4357687" cy="928688"/>
          </a:xfrm>
          <a:prstGeom prst="round2Diag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800000"/>
                </a:solidFill>
              </a:rPr>
              <a:t>v15 hodin a 11 minut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3000375" y="4500563"/>
            <a:ext cx="4357688" cy="928687"/>
          </a:xfrm>
          <a:prstGeom prst="round2Diag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800000"/>
                </a:solidFill>
              </a:rPr>
              <a:t>v15 hodin a 12 minut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357688" y="5643563"/>
            <a:ext cx="4357687" cy="928687"/>
          </a:xfrm>
          <a:prstGeom prst="round2Diag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800000"/>
                </a:solidFill>
              </a:rPr>
              <a:t>v15 hodin a 13 minut</a:t>
            </a:r>
            <a:endParaRPr lang="cs-CZ" sz="2800" b="1" dirty="0">
              <a:solidFill>
                <a:srgbClr val="8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1543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CC0099"/>
                </a:solidFill>
                <a:effectLst/>
              </a:rPr>
              <a:t>Dopravní pás při vykládce zavazadel na letišti se pohybuje rychlostí 0,4 m/s. Za jak dlouho se dostane zavazadlo z vozíku k cestujícímu, je-li jejich vzájemná vzdálenost 24 m?</a:t>
            </a:r>
            <a:br>
              <a:rPr lang="cs-CZ" sz="2800" dirty="0" smtClean="0">
                <a:solidFill>
                  <a:srgbClr val="CC0099"/>
                </a:solidFill>
                <a:effectLst/>
              </a:rPr>
            </a:br>
            <a:r>
              <a:rPr lang="cs-CZ" sz="2800" dirty="0" smtClean="0">
                <a:solidFill>
                  <a:srgbClr val="CC0099"/>
                </a:solidFill>
                <a:effectLst/>
              </a:rPr>
              <a:t>Vyřešte úlohu a vyberte správná řešení:</a:t>
            </a:r>
            <a:endParaRPr lang="cs-CZ" sz="2800" dirty="0">
              <a:solidFill>
                <a:srgbClr val="CC0099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000125" y="3857625"/>
            <a:ext cx="1857375" cy="1571625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za 60s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3000375" y="2928938"/>
            <a:ext cx="1857375" cy="1571625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za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1 min</a:t>
            </a: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071813" y="5000625"/>
            <a:ext cx="1857375" cy="1571625"/>
          </a:xfrm>
          <a:prstGeom prst="ellipse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660066"/>
                </a:solidFill>
              </a:rPr>
              <a:t>za 120 s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8" name="Obrázek 7" descr="MC900231963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38" y="3214688"/>
            <a:ext cx="3681412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6600"/>
                </a:solidFill>
                <a:effectLst/>
              </a:rPr>
              <a:t>Po mostě délky 250 m jede nákladní vlak stálou rychlostí </a:t>
            </a:r>
            <a:r>
              <a:rPr lang="cs-CZ" sz="2800" smtClean="0">
                <a:solidFill>
                  <a:srgbClr val="006600"/>
                </a:solidFill>
                <a:effectLst/>
              </a:rPr>
              <a:t>36 km/</a:t>
            </a:r>
            <a:r>
              <a:rPr lang="cs-CZ" sz="2800" dirty="0" err="1" smtClean="0">
                <a:solidFill>
                  <a:srgbClr val="006600"/>
                </a:solidFill>
                <a:effectLst/>
              </a:rPr>
              <a:t>h</a:t>
            </a:r>
            <a:r>
              <a:rPr lang="cs-CZ" sz="2800" dirty="0" smtClean="0">
                <a:solidFill>
                  <a:srgbClr val="006600"/>
                </a:solidFill>
                <a:effectLst/>
              </a:rPr>
              <a:t>. Vlak má délku 350 m. Jak dlouho jede po mostě?</a:t>
            </a:r>
            <a:br>
              <a:rPr lang="cs-CZ" sz="2800" dirty="0" smtClean="0">
                <a:solidFill>
                  <a:srgbClr val="006600"/>
                </a:solidFill>
                <a:effectLst/>
              </a:rPr>
            </a:br>
            <a:r>
              <a:rPr lang="cs-CZ" sz="2800" dirty="0" smtClean="0">
                <a:solidFill>
                  <a:srgbClr val="006600"/>
                </a:solidFill>
                <a:effectLst/>
              </a:rPr>
              <a:t>Úlohu vyřešte a vyberte správné řešení.</a:t>
            </a:r>
            <a:endParaRPr lang="cs-CZ" sz="2800" dirty="0">
              <a:solidFill>
                <a:srgbClr val="0066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50" y="2214563"/>
            <a:ext cx="2643188" cy="121443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6600"/>
                </a:solidFill>
              </a:rPr>
              <a:t>jede 100 s 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071688" y="3571875"/>
            <a:ext cx="2643187" cy="1214438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6600"/>
                </a:solidFill>
              </a:rPr>
              <a:t>jede 60 s 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85813" y="4929188"/>
            <a:ext cx="2643187" cy="1214437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6600"/>
                </a:solidFill>
              </a:rPr>
              <a:t>jede 120 s </a:t>
            </a:r>
            <a:endParaRPr lang="cs-CZ" sz="2800" b="1" dirty="0">
              <a:solidFill>
                <a:srgbClr val="006600"/>
              </a:solidFill>
            </a:endParaRPr>
          </a:p>
        </p:txBody>
      </p:sp>
      <p:pic>
        <p:nvPicPr>
          <p:cNvPr id="7" name="Obrázek 6" descr="MP900400490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5" y="2786063"/>
            <a:ext cx="390207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3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6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8285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8000"/>
                </a:solidFill>
                <a:effectLst/>
              </a:rPr>
              <a:t>Jak dlouho bude trvat trénink vytrvalostnímu běžci, má-li v plánu uběhnout 36 km průměrnou rychlostí 5 m/s a 35 minut věnuje rozcvičení?</a:t>
            </a:r>
            <a:br>
              <a:rPr lang="cs-CZ" sz="2800" dirty="0" smtClean="0">
                <a:solidFill>
                  <a:srgbClr val="008000"/>
                </a:solidFill>
                <a:effectLst/>
              </a:rPr>
            </a:br>
            <a:r>
              <a:rPr lang="cs-CZ" sz="2800" dirty="0" smtClean="0">
                <a:solidFill>
                  <a:srgbClr val="008000"/>
                </a:solidFill>
                <a:effectLst/>
              </a:rPr>
              <a:t>Úlohu vyřešte a vyberte správné řešení:</a:t>
            </a:r>
            <a:endParaRPr lang="cs-CZ" sz="2800" dirty="0">
              <a:solidFill>
                <a:srgbClr val="008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313" y="4071938"/>
            <a:ext cx="3571875" cy="100012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1 hod a 35 min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857375" y="2857500"/>
            <a:ext cx="3571875" cy="100012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2 hod a 35 min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43063" y="5214938"/>
            <a:ext cx="3571875" cy="1000125"/>
          </a:xfrm>
          <a:prstGeom prst="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3300"/>
                </a:solidFill>
              </a:rPr>
              <a:t>3 hod a 35 min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9" name="Obrázek 8" descr="MC900191733.WM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63" y="3214688"/>
            <a:ext cx="3138487" cy="286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FF"/>
                </a:solidFill>
                <a:effectLst/>
              </a:rPr>
              <a:t>Dvě letadla startují v témže čase k cíli vzdálenému 400 km. Jedno letí rychlostí 800 km/h, druhé 1 000 km/h. O kolik minut později přiletí první letadlo za bezvětří k cíli?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rgbClr val="0000FF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Lichoběžník 3"/>
          <p:cNvSpPr/>
          <p:nvPr/>
        </p:nvSpPr>
        <p:spPr>
          <a:xfrm>
            <a:off x="357188" y="3929063"/>
            <a:ext cx="2500312" cy="1000125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 o 6 minut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Lichoběžník 4"/>
          <p:cNvSpPr/>
          <p:nvPr/>
        </p:nvSpPr>
        <p:spPr>
          <a:xfrm>
            <a:off x="1857375" y="2786063"/>
            <a:ext cx="2500313" cy="1000125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 o 12 minut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1643063" y="5143500"/>
            <a:ext cx="2500312" cy="1000125"/>
          </a:xfrm>
          <a:prstGeom prst="trapezoid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 o 10 minut</a:t>
            </a:r>
            <a:endParaRPr lang="cs-CZ" sz="28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MP90042241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3286125"/>
            <a:ext cx="4359275" cy="292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28575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Font typeface="Wingdings 3" pitchFamily="18" charset="2"/>
              <a:buNone/>
            </a:pPr>
            <a:r>
              <a:rPr lang="cs-CZ" sz="1400" b="1" smtClean="0">
                <a:solidFill>
                  <a:srgbClr val="00CC00"/>
                </a:solidFill>
                <a:latin typeface="Arial" charset="0"/>
              </a:rPr>
              <a:t>www.office.microsoft.com</a:t>
            </a:r>
          </a:p>
          <a:p>
            <a:pPr>
              <a:buFont typeface="Wingdings 3" pitchFamily="18" charset="2"/>
              <a:buNone/>
            </a:pPr>
            <a:endParaRPr lang="cs-CZ" sz="14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/>
          </a:bodyPr>
          <a:lstStyle/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si nejprve zopakuje důležité informace o pohybu těles.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ví, jakými třemi fyzikálními veličinami popisujeme pohyb.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zná vzorec pro výpočet rychlosti.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ze vzorce pro výpočet rychlosti odvodí vzorec pro výpočet času.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umí převádět jednotky času.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2060"/>
                </a:solidFill>
              </a:rPr>
              <a:t>Žák řeší úlohy na výpočet času.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85</TotalTime>
  <Words>323</Words>
  <Application>Microsoft Office PowerPoint</Application>
  <PresentationFormat>On-screen Show (4:3)</PresentationFormat>
  <Paragraphs>60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12</vt:i4>
      </vt:variant>
    </vt:vector>
  </HeadingPairs>
  <TitlesOfParts>
    <vt:vector size="26" baseType="lpstr">
      <vt:lpstr>Lucida Sans Unicode</vt:lpstr>
      <vt:lpstr>Arial</vt:lpstr>
      <vt:lpstr>Wingdings 3</vt:lpstr>
      <vt:lpstr>Verdana</vt:lpstr>
      <vt:lpstr>Wingdings 2</vt:lpstr>
      <vt:lpstr>Calibri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13</cp:revision>
  <dcterms:created xsi:type="dcterms:W3CDTF">2012-10-14T12:57:09Z</dcterms:created>
  <dcterms:modified xsi:type="dcterms:W3CDTF">2013-06-07T17:35:10Z</dcterms:modified>
</cp:coreProperties>
</file>