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6" r:id="rId2"/>
    <p:sldId id="259" r:id="rId3"/>
    <p:sldId id="260" r:id="rId4"/>
    <p:sldId id="261" r:id="rId5"/>
    <p:sldId id="262" r:id="rId6"/>
    <p:sldId id="270" r:id="rId7"/>
    <p:sldId id="263" r:id="rId8"/>
    <p:sldId id="273" r:id="rId9"/>
    <p:sldId id="265" r:id="rId10"/>
    <p:sldId id="266" r:id="rId11"/>
    <p:sldId id="268" r:id="rId12"/>
    <p:sldId id="269" r:id="rId13"/>
    <p:sldId id="267" r:id="rId14"/>
    <p:sldId id="271" r:id="rId15"/>
    <p:sldId id="272" r:id="rId16"/>
    <p:sldId id="274" r:id="rId17"/>
    <p:sldId id="257" r:id="rId18"/>
    <p:sldId id="25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  <a:srgbClr val="FF0000"/>
    <a:srgbClr val="660066"/>
    <a:srgbClr val="000066"/>
    <a:srgbClr val="FFFFCC"/>
    <a:srgbClr val="FFCCFF"/>
    <a:srgbClr val="FF99FF"/>
    <a:srgbClr val="6600CC"/>
    <a:srgbClr val="0099CC"/>
    <a:srgbClr val="00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6D8745-7F1C-499B-9102-66E9448BB5FB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8B7E66-7411-42B1-8961-FFB0A58B473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8B7E66-7411-42B1-8961-FFB0A58B4739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8B7E66-7411-42B1-8961-FFB0A58B4739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8B7E66-7411-42B1-8961-FFB0A58B4739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8B7E66-7411-42B1-8961-FFB0A58B4739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8B7E66-7411-42B1-8961-FFB0A58B4739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8B7E66-7411-42B1-8961-FFB0A58B4739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8B7E66-7411-42B1-8961-FFB0A58B4739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8B7E66-7411-42B1-8961-FFB0A58B4739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8B7E66-7411-42B1-8961-FFB0A58B4739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8B7E66-7411-42B1-8961-FFB0A58B4739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8B7E66-7411-42B1-8961-FFB0A58B4739}" type="slidenum">
              <a:rPr lang="cs-CZ" smtClean="0"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8B7E66-7411-42B1-8961-FFB0A58B4739}" type="slidenum">
              <a:rPr lang="cs-CZ" smtClean="0"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8B7E66-7411-42B1-8961-FFB0A58B4739}" type="slidenum">
              <a:rPr lang="cs-CZ" smtClean="0"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8B7E66-7411-42B1-8961-FFB0A58B4739}" type="slidenum">
              <a:rPr lang="cs-CZ" smtClean="0"/>
              <a:t>17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6BEFE7B-19BB-4BDA-BCDC-84762469ED15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82FD025-AEC6-4F87-BDFE-592AED14D3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BEFE7B-19BB-4BDA-BCDC-84762469ED15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2FD025-AEC6-4F87-BDFE-592AED14D3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BEFE7B-19BB-4BDA-BCDC-84762469ED15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2FD025-AEC6-4F87-BDFE-592AED14D3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BEFE7B-19BB-4BDA-BCDC-84762469ED15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2FD025-AEC6-4F87-BDFE-592AED14D3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BEFE7B-19BB-4BDA-BCDC-84762469ED15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2FD025-AEC6-4F87-BDFE-592AED14D3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BEFE7B-19BB-4BDA-BCDC-84762469ED15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2FD025-AEC6-4F87-BDFE-592AED14D3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BEFE7B-19BB-4BDA-BCDC-84762469ED15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2FD025-AEC6-4F87-BDFE-592AED14D3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6BEFE7B-19BB-4BDA-BCDC-84762469ED15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2FD025-AEC6-4F87-BDFE-592AED14D3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6BEFE7B-19BB-4BDA-BCDC-84762469ED15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82FD025-AEC6-4F87-BDFE-592AED14D3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BEFE7B-19BB-4BDA-BCDC-84762469ED15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2FD025-AEC6-4F87-BDFE-592AED14D3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BEFE7B-19BB-4BDA-BCDC-84762469ED15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2FD025-AEC6-4F87-BDFE-592AED14D3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6BEFE7B-19BB-4BDA-BCDC-84762469ED15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82FD025-AEC6-4F87-BDFE-592AED14D3E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pctuning.tyden.cz/ilustrace3/trinom/diyprojektory/P1200026.JPG" TargetMode="External"/><Relationship Id="rId13" Type="http://schemas.openxmlformats.org/officeDocument/2006/relationships/hyperlink" Target="http://img.geocaching.com/cache/730e5b11-e82c-4d72-a80e-70e980f3bf05.jpg" TargetMode="External"/><Relationship Id="rId18" Type="http://schemas.openxmlformats.org/officeDocument/2006/relationships/hyperlink" Target="http://www.gymhol.cz/projekt/fyzika/04_zrcadla/04_zrcadla_soubory/image009.jpg" TargetMode="External"/><Relationship Id="rId3" Type="http://schemas.openxmlformats.org/officeDocument/2006/relationships/hyperlink" Target="http://blog.denik.cz/blog/319/22704/kulovezrcadlo.JPG" TargetMode="External"/><Relationship Id="rId21" Type="http://schemas.openxmlformats.org/officeDocument/2006/relationships/hyperlink" Target="http://pozorovaci-dalekohledy.hledejceny.cz/data/images/468/img_468332.jpeg" TargetMode="External"/><Relationship Id="rId7" Type="http://schemas.openxmlformats.org/officeDocument/2006/relationships/hyperlink" Target="http://www.fepol.cz/products/w500jpg/ZR_7892N-26.jpg" TargetMode="External"/><Relationship Id="rId12" Type="http://schemas.openxmlformats.org/officeDocument/2006/relationships/hyperlink" Target="http://www.navodarsekim.wz.cz/testy/fyzika/9/pictures/7_svetelne_jevy/7_0/dute.jpg" TargetMode="External"/><Relationship Id="rId17" Type="http://schemas.openxmlformats.org/officeDocument/2006/relationships/hyperlink" Target="http://www.techmania.cz/edutorium/data/fil_2406.gif" TargetMode="External"/><Relationship Id="rId2" Type="http://schemas.openxmlformats.org/officeDocument/2006/relationships/notesSlide" Target="../notesSlides/notesSlide14.xml"/><Relationship Id="rId16" Type="http://schemas.openxmlformats.org/officeDocument/2006/relationships/hyperlink" Target="http://www.gymhol.cz/projekt/fyzika/04_zrcadla/04_zrcadla_soubory/image047.jpg" TargetMode="External"/><Relationship Id="rId20" Type="http://schemas.openxmlformats.org/officeDocument/2006/relationships/hyperlink" Target="http://www.devbook.cz/images/img/zrcadla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mazda-club.eu/graphics/owners/full/15918_2382_p6059390.jpg" TargetMode="External"/><Relationship Id="rId11" Type="http://schemas.openxmlformats.org/officeDocument/2006/relationships/hyperlink" Target="http://img.geocaching.com/cache/284b15b2-eda1-4660-be8c-3596b2bf1d97.jpg" TargetMode="External"/><Relationship Id="rId5" Type="http://schemas.openxmlformats.org/officeDocument/2006/relationships/hyperlink" Target="http://www.vialux.cz/images-vlux/vialux554.jpg" TargetMode="External"/><Relationship Id="rId15" Type="http://schemas.openxmlformats.org/officeDocument/2006/relationships/hyperlink" Target="http://www.gymhol.cz/projekt/fyzika/04_zrcadla/04_zrcadla_soubory/image045.jpg" TargetMode="External"/><Relationship Id="rId10" Type="http://schemas.openxmlformats.org/officeDocument/2006/relationships/hyperlink" Target="http://www.sbirkaprikladu.cz/userfiles/8/image/vypukle_zrcadlo.jpg" TargetMode="External"/><Relationship Id="rId19" Type="http://schemas.openxmlformats.org/officeDocument/2006/relationships/hyperlink" Target="http://www.vyukovematerialy.cz/fyzika/obr9/obr10.jpg" TargetMode="External"/><Relationship Id="rId4" Type="http://schemas.openxmlformats.org/officeDocument/2006/relationships/hyperlink" Target="http://skoda-mb.prekladys.com/images/bz_detail_kolo.jpg" TargetMode="External"/><Relationship Id="rId9" Type="http://schemas.openxmlformats.org/officeDocument/2006/relationships/hyperlink" Target="http://img.geocaching.com/cache/c59455d4-15e3-4185-adb2-cf586c7f5beb.jpg" TargetMode="External"/><Relationship Id="rId14" Type="http://schemas.openxmlformats.org/officeDocument/2006/relationships/hyperlink" Target="http://img.geocaching.com/cache/a9daff17-76a1-4f93-a5f9-c7fc665b19d8.jpg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071538" y="4797152"/>
            <a:ext cx="6981926" cy="91786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</a:t>
            </a:r>
            <a:r>
              <a:rPr lang="cs-CZ" sz="1600" b="1" dirty="0" smtClean="0">
                <a:solidFill>
                  <a:srgbClr val="00B0F0"/>
                </a:solidFill>
              </a:rPr>
              <a:t>7. ročníku. Slouží k naučení nového učiva. Rozdělení kulových zrcadel na dutá a vypuklá. Zobrazení kulovými zrcadly.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2555776" y="4005064"/>
            <a:ext cx="4071966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Kulová zrcadla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1556792"/>
            <a:ext cx="639104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11/2012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VY_32_INOVACE_FY.7.A.19_kulova_zrcadla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310238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40466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194767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800080"/>
                </a:solidFill>
              </a:rPr>
              <a:t>Podle toho, kterou stranu kulové plochy používáme jako zrcadlo, rozdělujeme kulová zrcadla na:</a:t>
            </a:r>
            <a:endParaRPr lang="cs-CZ" sz="3200" b="1" dirty="0">
              <a:solidFill>
                <a:srgbClr val="80008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CC"/>
                </a:solidFill>
                <a:effectLst/>
              </a:rPr>
              <a:t>Rozdělení kulových (sférických)zrcadel:</a:t>
            </a:r>
            <a:endParaRPr lang="cs-CZ" sz="3200" dirty="0">
              <a:solidFill>
                <a:srgbClr val="CC00CC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00034" y="4000504"/>
            <a:ext cx="3286148" cy="1500198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660066"/>
                </a:solidFill>
              </a:rPr>
              <a:t>DUTÁ</a:t>
            </a:r>
            <a:endParaRPr lang="cs-CZ" sz="4000" b="1" dirty="0">
              <a:solidFill>
                <a:srgbClr val="66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214942" y="4000504"/>
            <a:ext cx="3286148" cy="1500198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660066"/>
                </a:solidFill>
              </a:rPr>
              <a:t>VYPUKLÁ</a:t>
            </a:r>
            <a:endParaRPr lang="cs-CZ" sz="4000" b="1" dirty="0">
              <a:solidFill>
                <a:srgbClr val="660066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4000496" y="4214818"/>
            <a:ext cx="1000132" cy="1143008"/>
          </a:xfrm>
          <a:prstGeom prst="ellips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CC0000"/>
                </a:solidFill>
              </a:rPr>
              <a:t>A</a:t>
            </a:r>
            <a:endParaRPr lang="cs-CZ" sz="4400" b="1" dirty="0">
              <a:solidFill>
                <a:srgbClr val="CC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  <p:bldP spid="4" grpId="0" animBg="1"/>
      <p:bldP spid="5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85720" y="274638"/>
            <a:ext cx="5429288" cy="868346"/>
          </a:xfrm>
        </p:spPr>
        <p:txBody>
          <a:bodyPr>
            <a:normAutofit fontScale="90000"/>
          </a:bodyPr>
          <a:lstStyle/>
          <a:p>
            <a:r>
              <a:rPr lang="cs-CZ" sz="2800" u="sng" dirty="0" smtClean="0">
                <a:solidFill>
                  <a:srgbClr val="0066FF"/>
                </a:solidFill>
                <a:effectLst/>
              </a:rPr>
              <a:t>Příklady kulových zrcadel v praxi:</a:t>
            </a:r>
            <a:endParaRPr lang="cs-CZ" sz="2800" u="sng" dirty="0">
              <a:solidFill>
                <a:srgbClr val="0066FF"/>
              </a:solidFill>
              <a:effectLst/>
            </a:endParaRPr>
          </a:p>
        </p:txBody>
      </p:sp>
      <p:pic>
        <p:nvPicPr>
          <p:cNvPr id="4" name="Obrázek 3" descr="284b15b2-eda1-4660-be8c-3596b2bf1d9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7158" y="1285860"/>
            <a:ext cx="2540000" cy="1905000"/>
          </a:xfrm>
          <a:prstGeom prst="rect">
            <a:avLst/>
          </a:prstGeom>
        </p:spPr>
      </p:pic>
      <p:pic>
        <p:nvPicPr>
          <p:cNvPr id="5" name="Obrázek 4" descr="c59455d4-15e3-4185-adb2-cf586c7f5beb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00430" y="1357298"/>
            <a:ext cx="2400304" cy="1800228"/>
          </a:xfrm>
          <a:prstGeom prst="rect">
            <a:avLst/>
          </a:prstGeom>
        </p:spPr>
      </p:pic>
      <p:pic>
        <p:nvPicPr>
          <p:cNvPr id="6" name="Obrázek 5" descr="15918_2382_p605939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286512" y="428604"/>
            <a:ext cx="2476485" cy="1857364"/>
          </a:xfrm>
          <a:prstGeom prst="rect">
            <a:avLst/>
          </a:prstGeom>
        </p:spPr>
      </p:pic>
      <p:pic>
        <p:nvPicPr>
          <p:cNvPr id="7" name="Obrázek 6" descr="bz_detail_kolo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143768" y="2571744"/>
            <a:ext cx="1560176" cy="2162405"/>
          </a:xfrm>
          <a:prstGeom prst="rect">
            <a:avLst/>
          </a:prstGeom>
        </p:spPr>
      </p:pic>
      <p:pic>
        <p:nvPicPr>
          <p:cNvPr id="8" name="Obrázek 7" descr="kulovezrcadlo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57158" y="3697000"/>
            <a:ext cx="1785950" cy="1664052"/>
          </a:xfrm>
          <a:prstGeom prst="rect">
            <a:avLst/>
          </a:prstGeom>
        </p:spPr>
      </p:pic>
      <p:pic>
        <p:nvPicPr>
          <p:cNvPr id="10" name="Obrázek 9" descr="vypukle_zrcadlo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643174" y="3571876"/>
            <a:ext cx="1949601" cy="2009898"/>
          </a:xfrm>
          <a:prstGeom prst="rect">
            <a:avLst/>
          </a:prstGeom>
        </p:spPr>
      </p:pic>
      <p:pic>
        <p:nvPicPr>
          <p:cNvPr id="11" name="Obrázek 10" descr="zrcatko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5286380" y="5143512"/>
            <a:ext cx="3576646" cy="1546658"/>
          </a:xfrm>
          <a:prstGeom prst="rect">
            <a:avLst/>
          </a:prstGeom>
        </p:spPr>
      </p:pic>
      <p:pic>
        <p:nvPicPr>
          <p:cNvPr id="12" name="Obrázek 11" descr="ZR_7892N-26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5000628" y="3357562"/>
            <a:ext cx="1674802" cy="167480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8000"/>
                </a:solidFill>
                <a:effectLst/>
              </a:rPr>
              <a:t>Význačné body kulových zrcadel:</a:t>
            </a:r>
            <a:endParaRPr lang="cs-CZ" sz="3600" dirty="0">
              <a:solidFill>
                <a:srgbClr val="008000"/>
              </a:solidFill>
              <a:effectLst/>
            </a:endParaRPr>
          </a:p>
        </p:txBody>
      </p:sp>
      <p:pic>
        <p:nvPicPr>
          <p:cNvPr id="4" name="Obrázek 3" descr="730e5b11-e82c-4d72-a80e-70e980f3bf0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7158" y="1000108"/>
            <a:ext cx="4143404" cy="2913559"/>
          </a:xfrm>
          <a:prstGeom prst="rect">
            <a:avLst/>
          </a:prstGeom>
        </p:spPr>
      </p:pic>
      <p:pic>
        <p:nvPicPr>
          <p:cNvPr id="5" name="Obrázek 4" descr="a9daff17-76a1-4f93-a5f9-c7fc665b19d8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429124" y="928670"/>
            <a:ext cx="4411926" cy="3006757"/>
          </a:xfrm>
          <a:prstGeom prst="rect">
            <a:avLst/>
          </a:prstGeom>
        </p:spPr>
      </p:pic>
      <p:sp>
        <p:nvSpPr>
          <p:cNvPr id="6" name="Zaoblený obdélník 5"/>
          <p:cNvSpPr/>
          <p:nvPr/>
        </p:nvSpPr>
        <p:spPr>
          <a:xfrm>
            <a:off x="214282" y="3571876"/>
            <a:ext cx="3214710" cy="1000132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Duté zrcadlo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715008" y="3786190"/>
            <a:ext cx="3214710" cy="1000132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Vypuklé zrcadlo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57158" y="4714884"/>
            <a:ext cx="4071966" cy="1928802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rgbClr val="003300"/>
              </a:solidFill>
            </a:endParaRPr>
          </a:p>
          <a:p>
            <a:pPr algn="ctr"/>
            <a:r>
              <a:rPr lang="cs-CZ" sz="2400" b="1" dirty="0" smtClean="0">
                <a:solidFill>
                  <a:srgbClr val="003300"/>
                </a:solidFill>
              </a:rPr>
              <a:t>o..osa </a:t>
            </a:r>
          </a:p>
          <a:p>
            <a:pPr algn="ctr"/>
            <a:r>
              <a:rPr lang="cs-CZ" sz="2400" b="1" dirty="0" smtClean="0">
                <a:solidFill>
                  <a:srgbClr val="003300"/>
                </a:solidFill>
              </a:rPr>
              <a:t>S (C)..střed křivosti</a:t>
            </a:r>
          </a:p>
          <a:p>
            <a:pPr algn="ctr"/>
            <a:r>
              <a:rPr lang="cs-CZ" sz="2400" b="1" dirty="0" smtClean="0">
                <a:solidFill>
                  <a:srgbClr val="003300"/>
                </a:solidFill>
              </a:rPr>
              <a:t>F..ohnisko</a:t>
            </a:r>
          </a:p>
          <a:p>
            <a:pPr algn="ctr"/>
            <a:r>
              <a:rPr lang="cs-CZ" sz="2400" b="1" dirty="0" smtClean="0">
                <a:solidFill>
                  <a:srgbClr val="003300"/>
                </a:solidFill>
              </a:rPr>
              <a:t>V..vrchol zrcadla</a:t>
            </a:r>
          </a:p>
          <a:p>
            <a:pPr algn="ctr"/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929190" y="5000636"/>
            <a:ext cx="3857652" cy="142876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00"/>
                </a:solidFill>
              </a:rPr>
              <a:t>r..poloměr křivosti</a:t>
            </a:r>
          </a:p>
          <a:p>
            <a:pPr algn="ctr"/>
            <a:r>
              <a:rPr lang="cs-CZ" sz="2400" b="1" dirty="0" smtClean="0">
                <a:solidFill>
                  <a:srgbClr val="003300"/>
                </a:solidFill>
              </a:rPr>
              <a:t>f..ohnisková vzdálenost</a:t>
            </a:r>
            <a:endParaRPr lang="cs-CZ" sz="2400" b="1" dirty="0">
              <a:solidFill>
                <a:srgbClr val="00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0033CC"/>
                </a:solidFill>
                <a:effectLst/>
              </a:rPr>
              <a:t>Chod paprsků význačných směrů u DUTÉHO ZRCADLA:</a:t>
            </a:r>
            <a:endParaRPr lang="cs-CZ" sz="2400" dirty="0">
              <a:solidFill>
                <a:srgbClr val="0033CC"/>
              </a:solidFill>
              <a:effectLst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4282" y="1214422"/>
            <a:ext cx="35719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660066"/>
                </a:solidFill>
              </a:rPr>
              <a:t>Paprsek procházející středem se odráží v opačném směru.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4282" y="2357430"/>
            <a:ext cx="35719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C0000"/>
                </a:solidFill>
              </a:rPr>
              <a:t>Paprsek procházející rovnoběžně s optickou osou zrcadla se odráží přes ohnisko.</a:t>
            </a:r>
            <a:endParaRPr lang="cs-CZ" sz="2400" b="1" dirty="0">
              <a:solidFill>
                <a:srgbClr val="CC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00562" y="1357298"/>
            <a:ext cx="35719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Paprsek procházející ohniskem se odráží rovnoběžně s optickou osou.</a:t>
            </a:r>
            <a:endParaRPr lang="cs-CZ" sz="2400" b="1" dirty="0">
              <a:solidFill>
                <a:srgbClr val="008000"/>
              </a:solidFill>
            </a:endParaRPr>
          </a:p>
        </p:txBody>
      </p:sp>
      <p:pic>
        <p:nvPicPr>
          <p:cNvPr id="8" name="Obrázek 7" descr="image04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28860" y="3679246"/>
            <a:ext cx="6546263" cy="276918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effectLst/>
              </a:rPr>
              <a:t>Paprsek dopadající do vrcholu zrcadla a svírající s optickou osou úhel </a:t>
            </a:r>
            <a:r>
              <a:rPr lang="el-GR" sz="2800" dirty="0" smtClean="0">
                <a:solidFill>
                  <a:srgbClr val="FF0000"/>
                </a:solidFill>
                <a:effectLst/>
                <a:latin typeface="Arial"/>
                <a:cs typeface="Arial"/>
              </a:rPr>
              <a:t>α</a:t>
            </a:r>
            <a:r>
              <a:rPr lang="cs-CZ" sz="2800" dirty="0" smtClean="0">
                <a:solidFill>
                  <a:srgbClr val="FF0000"/>
                </a:solidFill>
                <a:effectLst/>
                <a:latin typeface="Arial"/>
                <a:cs typeface="Arial"/>
              </a:rPr>
              <a:t> se odráží podle zákonu odrazu: </a:t>
            </a:r>
            <a:endParaRPr lang="cs-CZ" sz="2800" dirty="0">
              <a:solidFill>
                <a:srgbClr val="FF0000"/>
              </a:solidFill>
              <a:effectLst/>
            </a:endParaRPr>
          </a:p>
        </p:txBody>
      </p:sp>
      <p:pic>
        <p:nvPicPr>
          <p:cNvPr id="4" name="Obrázek 3" descr="obr1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85984" y="1975784"/>
            <a:ext cx="5000660" cy="42956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CC0099"/>
                </a:solidFill>
                <a:effectLst/>
              </a:rPr>
              <a:t>Chod paprsků význačných směrů u VYPUKLÉHO ZRCADLA:</a:t>
            </a:r>
            <a:endParaRPr lang="cs-CZ" sz="2400" dirty="0">
              <a:solidFill>
                <a:srgbClr val="CC0099"/>
              </a:solidFill>
              <a:effectLst/>
            </a:endParaRPr>
          </a:p>
        </p:txBody>
      </p:sp>
      <p:pic>
        <p:nvPicPr>
          <p:cNvPr id="4" name="Obrázek 3" descr="image04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643174" y="3000372"/>
            <a:ext cx="6072230" cy="303054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57158" y="1357298"/>
            <a:ext cx="35719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660066"/>
                </a:solidFill>
              </a:rPr>
              <a:t>Paprsek směřující do středu křivosti se odráží v opačném směru.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29058" y="1285860"/>
            <a:ext cx="48577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C0000"/>
                </a:solidFill>
              </a:rPr>
              <a:t>Paprsek procházející rovnoběžně s optickou osou zrcadla se odráží jako by vycházel z ohniska.</a:t>
            </a:r>
            <a:endParaRPr lang="cs-CZ" sz="2400" b="1" dirty="0">
              <a:solidFill>
                <a:srgbClr val="CC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4282" y="4643446"/>
            <a:ext cx="47149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Paprsek směřující do ohniska se odráží rovnoběžně s optickou osou.</a:t>
            </a:r>
            <a:endParaRPr lang="cs-CZ" sz="2400" b="1" dirty="0">
              <a:solidFill>
                <a:srgbClr val="008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zrcadla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000364" y="357166"/>
            <a:ext cx="5929354" cy="619981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42844" y="1928802"/>
            <a:ext cx="228601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660066"/>
                </a:solidFill>
              </a:rPr>
              <a:t>Obrazy u dutého a vypuklého zrcadla:</a:t>
            </a:r>
            <a:endParaRPr lang="cs-CZ" sz="32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900CC"/>
                </a:solidFill>
                <a:effectLst/>
              </a:rPr>
              <a:t>Otázky a úkoly k upevnění probraného učiva:</a:t>
            </a:r>
            <a:br>
              <a:rPr lang="cs-CZ" sz="3200" dirty="0" smtClean="0">
                <a:solidFill>
                  <a:srgbClr val="9900CC"/>
                </a:solidFill>
                <a:effectLst/>
              </a:rPr>
            </a:br>
            <a:r>
              <a:rPr lang="cs-CZ" sz="3200" dirty="0" smtClean="0">
                <a:solidFill>
                  <a:srgbClr val="9900CC"/>
                </a:solidFill>
                <a:effectLst/>
              </a:rPr>
              <a:t>1. Jmenujte, kde jste viděli kulová zrcadla?</a:t>
            </a:r>
            <a:endParaRPr lang="cs-CZ" sz="3200" dirty="0">
              <a:solidFill>
                <a:srgbClr val="9900CC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71472" y="2928934"/>
            <a:ext cx="3357586" cy="928694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vánoční ozdoba tvaru koule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500562" y="3929066"/>
            <a:ext cx="3357586" cy="928694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chromová lžička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143504" y="5643578"/>
            <a:ext cx="3357586" cy="928694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zrcadlo na křižovatkách…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072066" y="2285992"/>
            <a:ext cx="3357586" cy="928694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kosmetické zrcátko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71472" y="4714884"/>
            <a:ext cx="3357586" cy="928694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zubařské zrcátko</a:t>
            </a:r>
            <a:endParaRPr lang="cs-CZ" sz="28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99"/>
                </a:solidFill>
                <a:effectLst/>
              </a:rPr>
              <a:t>2. Jaké druhy kulových zrcadel znáte?</a:t>
            </a:r>
            <a:endParaRPr lang="cs-CZ" sz="3200" dirty="0">
              <a:solidFill>
                <a:srgbClr val="000099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714612" y="2143116"/>
            <a:ext cx="3500462" cy="857256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99"/>
                </a:solidFill>
              </a:rPr>
              <a:t>Odpověď:</a:t>
            </a:r>
            <a:endParaRPr lang="cs-CZ" sz="3200" b="1" dirty="0">
              <a:solidFill>
                <a:srgbClr val="000099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857752" y="4000504"/>
            <a:ext cx="3500462" cy="857256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99"/>
                </a:solidFill>
              </a:rPr>
              <a:t>VYPUKLÁ</a:t>
            </a:r>
            <a:endParaRPr lang="cs-CZ" sz="3200" b="1" dirty="0">
              <a:solidFill>
                <a:srgbClr val="000099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71472" y="4000504"/>
            <a:ext cx="3500462" cy="857256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99"/>
                </a:solidFill>
              </a:rPr>
              <a:t>DUTÁ</a:t>
            </a:r>
            <a:endParaRPr lang="cs-CZ" sz="3200" b="1" dirty="0">
              <a:solidFill>
                <a:srgbClr val="000099"/>
              </a:solidFill>
            </a:endParaRPr>
          </a:p>
        </p:txBody>
      </p:sp>
      <p:sp>
        <p:nvSpPr>
          <p:cNvPr id="7" name="Veselý obličej 6"/>
          <p:cNvSpPr/>
          <p:nvPr/>
        </p:nvSpPr>
        <p:spPr>
          <a:xfrm>
            <a:off x="6215074" y="5429264"/>
            <a:ext cx="1071570" cy="1143008"/>
          </a:xfrm>
          <a:prstGeom prst="smileyFace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effectLst/>
              </a:rPr>
              <a:t>3. </a:t>
            </a:r>
            <a:br>
              <a:rPr lang="cs-CZ" sz="3200" dirty="0" smtClean="0">
                <a:solidFill>
                  <a:srgbClr val="FF0000"/>
                </a:solidFill>
                <a:effectLst/>
              </a:rPr>
            </a:br>
            <a:r>
              <a:rPr lang="cs-CZ" sz="3200" dirty="0" smtClean="0">
                <a:solidFill>
                  <a:srgbClr val="FF0000"/>
                </a:solidFill>
                <a:effectLst/>
              </a:rPr>
              <a:t>Vyjmenujte význačné body a vzdálenosti na optické ose.</a:t>
            </a:r>
            <a:endParaRPr lang="cs-CZ" sz="3200" dirty="0">
              <a:solidFill>
                <a:srgbClr val="FF0000"/>
              </a:solidFill>
              <a:effectLst/>
            </a:endParaRPr>
          </a:p>
        </p:txBody>
      </p:sp>
      <p:pic>
        <p:nvPicPr>
          <p:cNvPr id="4" name="Obrázek 3" descr="image00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42910" y="2285992"/>
            <a:ext cx="7950025" cy="267691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00100" y="5143512"/>
            <a:ext cx="75724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a) duté zrcadlo, b) vypuklé zrcadlo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85720" y="357166"/>
            <a:ext cx="8229600" cy="1500190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CC00"/>
                </a:solidFill>
                <a:effectLst/>
              </a:rPr>
              <a:t>4.Vybere číslo obrázku se správnými chody význačných směrů u dutého zrcadla: </a:t>
            </a:r>
            <a:endParaRPr lang="cs-CZ" sz="3200" dirty="0">
              <a:solidFill>
                <a:srgbClr val="00CC00"/>
              </a:solidFill>
              <a:effectLst/>
            </a:endParaRPr>
          </a:p>
        </p:txBody>
      </p:sp>
      <p:pic>
        <p:nvPicPr>
          <p:cNvPr id="4" name="Obrázek 3" descr="dut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86050" y="2000240"/>
            <a:ext cx="5715040" cy="4182747"/>
          </a:xfrm>
          <a:prstGeom prst="rect">
            <a:avLst/>
          </a:prstGeom>
        </p:spPr>
      </p:pic>
      <p:sp>
        <p:nvSpPr>
          <p:cNvPr id="5" name="Elipsa 4"/>
          <p:cNvSpPr/>
          <p:nvPr/>
        </p:nvSpPr>
        <p:spPr>
          <a:xfrm>
            <a:off x="142844" y="3786190"/>
            <a:ext cx="1285884" cy="1357322"/>
          </a:xfrm>
          <a:prstGeom prst="ellips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003300"/>
                </a:solidFill>
              </a:rPr>
              <a:t>3</a:t>
            </a:r>
            <a:endParaRPr lang="cs-CZ" sz="6000" b="1" dirty="0">
              <a:solidFill>
                <a:srgbClr val="0033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1428728" y="3071810"/>
            <a:ext cx="1285884" cy="1357322"/>
          </a:xfrm>
          <a:prstGeom prst="ellips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003300"/>
                </a:solidFill>
              </a:rPr>
              <a:t>2</a:t>
            </a:r>
            <a:endParaRPr lang="cs-CZ" sz="6000" b="1" dirty="0">
              <a:solidFill>
                <a:srgbClr val="00330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142844" y="2000240"/>
            <a:ext cx="1285884" cy="1357322"/>
          </a:xfrm>
          <a:prstGeom prst="ellips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003300"/>
                </a:solidFill>
              </a:rPr>
              <a:t>1</a:t>
            </a:r>
            <a:endParaRPr lang="cs-CZ" sz="6000" b="1" dirty="0">
              <a:solidFill>
                <a:srgbClr val="003300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1357290" y="4929198"/>
            <a:ext cx="1285884" cy="1357322"/>
          </a:xfrm>
          <a:prstGeom prst="ellips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003300"/>
                </a:solidFill>
              </a:rPr>
              <a:t>4</a:t>
            </a:r>
            <a:endParaRPr lang="cs-CZ" sz="6000" b="1" dirty="0">
              <a:solidFill>
                <a:srgbClr val="00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2428868"/>
            <a:ext cx="8229600" cy="28575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u="sng" dirty="0" smtClean="0">
                <a:solidFill>
                  <a:srgbClr val="0099CC"/>
                </a:solidFill>
              </a:rPr>
              <a:t>Odpověď:</a:t>
            </a:r>
          </a:p>
          <a:p>
            <a:pPr algn="ctr"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99CC"/>
                </a:solidFill>
              </a:rPr>
              <a:t>U dutého zrcadla prochází paprsek ohniskem, u vypuklého zrcadla paprsky do ohniska směřují nebo z něho zdánlivě vycházejí.</a:t>
            </a:r>
            <a:endParaRPr lang="cs-CZ" sz="3200" b="1" dirty="0">
              <a:solidFill>
                <a:srgbClr val="0099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66"/>
                </a:solidFill>
                <a:effectLst/>
              </a:rPr>
              <a:t>5. Vysvětlete, jak se liší paprsky význačných směrů u dutého a vypuklého zrcadla. </a:t>
            </a:r>
            <a:endParaRPr lang="cs-CZ" sz="3200" dirty="0">
              <a:solidFill>
                <a:srgbClr val="000066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CC"/>
                </a:solidFill>
                <a:effectLst/>
              </a:rPr>
              <a:t>6. Jaký obraz vzniká na kulových zrcadlech, která jsou umístěna na křižovatkách?</a:t>
            </a:r>
            <a:br>
              <a:rPr lang="cs-CZ" sz="3200" dirty="0" smtClean="0">
                <a:solidFill>
                  <a:srgbClr val="6600CC"/>
                </a:solidFill>
                <a:effectLst/>
              </a:rPr>
            </a:br>
            <a:r>
              <a:rPr lang="cs-CZ" sz="3200" dirty="0" smtClean="0">
                <a:solidFill>
                  <a:srgbClr val="6600CC"/>
                </a:solidFill>
                <a:effectLst/>
              </a:rPr>
              <a:t>Vyberte správné odpovědi:</a:t>
            </a:r>
            <a:endParaRPr lang="cs-CZ" sz="3200" dirty="0">
              <a:solidFill>
                <a:srgbClr val="6600CC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57158" y="2571744"/>
            <a:ext cx="3071834" cy="928694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skutečný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714348" y="3786190"/>
            <a:ext cx="3071834" cy="928694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převrácený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572000" y="3929066"/>
            <a:ext cx="3071834" cy="928694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vzpřímený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286380" y="5429264"/>
            <a:ext cx="3071834" cy="928694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zvětšený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500166" y="5072074"/>
            <a:ext cx="3071834" cy="928694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zmenšený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357818" y="2643182"/>
            <a:ext cx="3071834" cy="928694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zdánlivý</a:t>
            </a:r>
            <a:endParaRPr lang="cs-CZ" sz="28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8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33CC"/>
                </a:solidFill>
                <a:effectLst/>
              </a:rPr>
              <a:t>7. Jaký obraz zubního kazu vzniká na kulovém zrcadle, které používá zubní lékař při prohlídce zubů?</a:t>
            </a:r>
            <a:br>
              <a:rPr lang="cs-CZ" sz="3200" dirty="0" smtClean="0">
                <a:solidFill>
                  <a:srgbClr val="0033CC"/>
                </a:solidFill>
                <a:effectLst/>
              </a:rPr>
            </a:br>
            <a:r>
              <a:rPr lang="cs-CZ" sz="3200" dirty="0" smtClean="0">
                <a:solidFill>
                  <a:srgbClr val="0033CC"/>
                </a:solidFill>
                <a:effectLst/>
              </a:rPr>
              <a:t>Vyberte správné odpovědi:</a:t>
            </a:r>
            <a:endParaRPr lang="cs-CZ" sz="3200" dirty="0">
              <a:solidFill>
                <a:srgbClr val="0033CC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57158" y="2428868"/>
            <a:ext cx="3000396" cy="928694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skutečný</a:t>
            </a:r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285852" y="3500438"/>
            <a:ext cx="3000396" cy="928694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převrácený</a:t>
            </a:r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71472" y="4572008"/>
            <a:ext cx="3000396" cy="928694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zmenšený</a:t>
            </a:r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357818" y="2357430"/>
            <a:ext cx="3000396" cy="928694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zdánlivý</a:t>
            </a:r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929190" y="3500438"/>
            <a:ext cx="3000396" cy="928694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vzpřímený</a:t>
            </a:r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572132" y="4643446"/>
            <a:ext cx="3000396" cy="928694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zvětšený</a:t>
            </a:r>
            <a:endParaRPr lang="cs-CZ" sz="3200" b="1" dirty="0">
              <a:solidFill>
                <a:srgbClr val="000066"/>
              </a:solidFill>
            </a:endParaRPr>
          </a:p>
        </p:txBody>
      </p:sp>
      <p:pic>
        <p:nvPicPr>
          <p:cNvPr id="10" name="Obrázek 9" descr="zrcatk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143240" y="5643578"/>
            <a:ext cx="2857520" cy="100010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5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2786058"/>
            <a:ext cx="8229600" cy="257829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33CC"/>
                </a:solidFill>
              </a:rPr>
              <a:t>Odpověď: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33CC"/>
                </a:solidFill>
              </a:rPr>
              <a:t>Skutečný, aby se zobrazil na fotografický materiál.</a:t>
            </a:r>
            <a:endParaRPr lang="cs-CZ" sz="3200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998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effectLst/>
              </a:rPr>
              <a:t>8. Jaký obraz musí vytvářet kulové zrcadlo hvězdářského dalekohledu, aby bylo možné pozorovanou hvězdu vyfotografovat?</a:t>
            </a:r>
            <a:endParaRPr lang="cs-CZ" sz="3200" dirty="0">
              <a:solidFill>
                <a:srgbClr val="FF0000"/>
              </a:solidFill>
              <a:effectLst/>
            </a:endParaRPr>
          </a:p>
        </p:txBody>
      </p:sp>
      <p:pic>
        <p:nvPicPr>
          <p:cNvPr id="4" name="Obrázek 3" descr="img_468332.jpe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23971" y="4143380"/>
            <a:ext cx="2967597" cy="22977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4118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050" b="1" dirty="0" smtClean="0">
                <a:solidFill>
                  <a:srgbClr val="00CC00"/>
                </a:solidFill>
              </a:rPr>
              <a:t>doc. RNDr. Růžena  Kolářová, CSc., PaedDr. Jiří Bohuněk, Fyzika pro 7. ročník základní školy, nakladatelství Prometheus, 2004, ISBN 80-7196-265-1.</a:t>
            </a:r>
          </a:p>
          <a:p>
            <a:pPr>
              <a:buNone/>
            </a:pPr>
            <a:r>
              <a:rPr lang="cs-CZ" sz="1050" b="1" dirty="0" smtClean="0">
                <a:solidFill>
                  <a:srgbClr val="00CC00"/>
                </a:solidFill>
              </a:rPr>
              <a:t>Tesař J., Jáchim F., Fyzika 3 pro ZŠ, Světelné jevy, mechanické vlastnosti látek, pedagogické nakladatelství, a.s., SPN 2009.</a:t>
            </a:r>
          </a:p>
          <a:p>
            <a:pPr>
              <a:buNone/>
            </a:pPr>
            <a:r>
              <a:rPr lang="cs-CZ" sz="1050" b="1" dirty="0" smtClean="0">
                <a:solidFill>
                  <a:srgbClr val="00CC00"/>
                </a:solidFill>
              </a:rPr>
              <a:t>Rauner K., Havel V., a kol., Fyzika 7 pro ZŠ a víceletá gymnázia, Nakladatelství Fraus 2005</a:t>
            </a:r>
          </a:p>
          <a:p>
            <a:pPr>
              <a:buNone/>
            </a:pPr>
            <a:r>
              <a:rPr lang="cs-CZ" sz="1050" b="1" dirty="0" smtClean="0">
                <a:solidFill>
                  <a:srgbClr val="00CC00"/>
                </a:solidFill>
              </a:rPr>
              <a:t>galerie </a:t>
            </a:r>
            <a:r>
              <a:rPr lang="cs-CZ" sz="1050" b="1" dirty="0" smtClean="0">
                <a:solidFill>
                  <a:srgbClr val="00CC00"/>
                </a:solidFill>
              </a:rPr>
              <a:t>office www.office.</a:t>
            </a:r>
            <a:r>
              <a:rPr lang="cs-CZ" sz="1050" b="1" smtClean="0">
                <a:solidFill>
                  <a:srgbClr val="00CC00"/>
                </a:solidFill>
              </a:rPr>
              <a:t>microsoft.com</a:t>
            </a:r>
            <a:endParaRPr lang="cs-CZ" sz="105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050" b="1" dirty="0" smtClean="0">
                <a:solidFill>
                  <a:srgbClr val="00CC00"/>
                </a:solidFill>
                <a:hlinkClick r:id="rId3"/>
              </a:rPr>
              <a:t>http://blog.denik.cz/blog/319/22704/kulovezrcadlo.JPG</a:t>
            </a:r>
            <a:r>
              <a:rPr lang="cs-CZ" sz="1050" b="1" dirty="0" smtClean="0">
                <a:solidFill>
                  <a:srgbClr val="00CC00"/>
                </a:solidFill>
              </a:rPr>
              <a:t> </a:t>
            </a:r>
            <a:r>
              <a:rPr lang="en-US" sz="1050" b="1" dirty="0" smtClean="0">
                <a:solidFill>
                  <a:srgbClr val="00CC00"/>
                </a:solidFill>
              </a:rPr>
              <a:t>[cit</a:t>
            </a:r>
            <a:r>
              <a:rPr lang="cs-CZ" sz="1050" b="1" dirty="0" smtClean="0">
                <a:solidFill>
                  <a:srgbClr val="00CC00"/>
                </a:solidFill>
              </a:rPr>
              <a:t>:2012-11-23</a:t>
            </a:r>
            <a:r>
              <a:rPr lang="en-US" sz="1050" b="1" dirty="0" smtClean="0">
                <a:solidFill>
                  <a:srgbClr val="00CC00"/>
                </a:solidFill>
              </a:rPr>
              <a:t>]</a:t>
            </a:r>
            <a:endParaRPr lang="cs-CZ" sz="105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050" b="1" dirty="0" smtClean="0">
                <a:solidFill>
                  <a:srgbClr val="00CC00"/>
                </a:solidFill>
                <a:hlinkClick r:id="rId4"/>
              </a:rPr>
              <a:t>http://skoda-mb.prekladys.com/images/bz_detail_kolo.jpg</a:t>
            </a:r>
            <a:r>
              <a:rPr lang="cs-CZ" sz="1050" b="1" dirty="0" smtClean="0">
                <a:solidFill>
                  <a:srgbClr val="00CC00"/>
                </a:solidFill>
              </a:rPr>
              <a:t> </a:t>
            </a:r>
            <a:r>
              <a:rPr lang="en-US" sz="1050" b="1" dirty="0" smtClean="0">
                <a:solidFill>
                  <a:srgbClr val="00CC00"/>
                </a:solidFill>
              </a:rPr>
              <a:t>[cit</a:t>
            </a:r>
            <a:r>
              <a:rPr lang="cs-CZ" sz="1050" b="1" dirty="0" smtClean="0">
                <a:solidFill>
                  <a:srgbClr val="00CC00"/>
                </a:solidFill>
              </a:rPr>
              <a:t>:2012-11-23</a:t>
            </a:r>
            <a:r>
              <a:rPr lang="en-US" sz="1050" b="1" dirty="0" smtClean="0">
                <a:solidFill>
                  <a:srgbClr val="00CC00"/>
                </a:solidFill>
              </a:rPr>
              <a:t>]</a:t>
            </a:r>
            <a:endParaRPr lang="cs-CZ" sz="105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050" b="1" dirty="0" smtClean="0">
                <a:solidFill>
                  <a:srgbClr val="00CC00"/>
                </a:solidFill>
                <a:hlinkClick r:id="rId5"/>
              </a:rPr>
              <a:t>http://www.vialux.cz/images-vlux/vialux554.jpg</a:t>
            </a:r>
            <a:r>
              <a:rPr lang="cs-CZ" sz="1050" b="1" dirty="0" smtClean="0">
                <a:solidFill>
                  <a:srgbClr val="00CC00"/>
                </a:solidFill>
              </a:rPr>
              <a:t> </a:t>
            </a:r>
            <a:r>
              <a:rPr lang="en-US" sz="1050" b="1" dirty="0" smtClean="0">
                <a:solidFill>
                  <a:srgbClr val="00CC00"/>
                </a:solidFill>
              </a:rPr>
              <a:t>[cit</a:t>
            </a:r>
            <a:r>
              <a:rPr lang="cs-CZ" sz="1050" b="1" dirty="0" smtClean="0">
                <a:solidFill>
                  <a:srgbClr val="00CC00"/>
                </a:solidFill>
              </a:rPr>
              <a:t>:2012-11-23</a:t>
            </a:r>
            <a:r>
              <a:rPr lang="en-US" sz="1050" b="1" dirty="0" smtClean="0">
                <a:solidFill>
                  <a:srgbClr val="00CC00"/>
                </a:solidFill>
              </a:rPr>
              <a:t>]</a:t>
            </a:r>
            <a:endParaRPr lang="cs-CZ" sz="105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050" b="1" dirty="0" smtClean="0">
                <a:solidFill>
                  <a:srgbClr val="00CC00"/>
                </a:solidFill>
                <a:hlinkClick r:id="rId6"/>
              </a:rPr>
              <a:t>http://en.mazda-club.eu/graphics/owners/full/15918_2382_p6059390.jpg</a:t>
            </a:r>
            <a:r>
              <a:rPr lang="cs-CZ" sz="1050" b="1" dirty="0" smtClean="0">
                <a:solidFill>
                  <a:srgbClr val="00CC00"/>
                </a:solidFill>
              </a:rPr>
              <a:t> </a:t>
            </a:r>
            <a:r>
              <a:rPr lang="en-US" sz="1050" b="1" dirty="0" smtClean="0">
                <a:solidFill>
                  <a:srgbClr val="00CC00"/>
                </a:solidFill>
              </a:rPr>
              <a:t>[cit</a:t>
            </a:r>
            <a:r>
              <a:rPr lang="cs-CZ" sz="1050" b="1" dirty="0" smtClean="0">
                <a:solidFill>
                  <a:srgbClr val="00CC00"/>
                </a:solidFill>
              </a:rPr>
              <a:t>:2012-11-23</a:t>
            </a:r>
            <a:r>
              <a:rPr lang="en-US" sz="1050" b="1" dirty="0" smtClean="0">
                <a:solidFill>
                  <a:srgbClr val="00CC00"/>
                </a:solidFill>
              </a:rPr>
              <a:t>]</a:t>
            </a:r>
            <a:endParaRPr lang="cs-CZ" sz="105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050" b="1" dirty="0" smtClean="0">
                <a:solidFill>
                  <a:srgbClr val="00CC00"/>
                </a:solidFill>
                <a:hlinkClick r:id="rId7"/>
              </a:rPr>
              <a:t>http://www.fepol.cz/products/w500jpg/ZR_7892N-26.jpg</a:t>
            </a:r>
            <a:r>
              <a:rPr lang="cs-CZ" sz="1050" b="1" dirty="0" smtClean="0">
                <a:solidFill>
                  <a:srgbClr val="00CC00"/>
                </a:solidFill>
              </a:rPr>
              <a:t> </a:t>
            </a:r>
            <a:r>
              <a:rPr lang="en-US" sz="1050" b="1" dirty="0" smtClean="0">
                <a:solidFill>
                  <a:srgbClr val="00CC00"/>
                </a:solidFill>
              </a:rPr>
              <a:t>[cit</a:t>
            </a:r>
            <a:r>
              <a:rPr lang="cs-CZ" sz="1050" b="1" dirty="0" smtClean="0">
                <a:solidFill>
                  <a:srgbClr val="00CC00"/>
                </a:solidFill>
              </a:rPr>
              <a:t>:2012-11-23</a:t>
            </a:r>
            <a:r>
              <a:rPr lang="en-US" sz="1050" b="1" dirty="0" smtClean="0">
                <a:solidFill>
                  <a:srgbClr val="00CC00"/>
                </a:solidFill>
              </a:rPr>
              <a:t>]</a:t>
            </a:r>
            <a:endParaRPr lang="cs-CZ" sz="105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050" b="1" dirty="0" smtClean="0">
                <a:solidFill>
                  <a:srgbClr val="00CC00"/>
                </a:solidFill>
                <a:hlinkClick r:id="rId8"/>
              </a:rPr>
              <a:t>http://pctuning.tyden.cz/ilustrace3/trinom/diyprojektory/P1200026.JPG</a:t>
            </a:r>
            <a:r>
              <a:rPr lang="cs-CZ" sz="1050" b="1" dirty="0" smtClean="0">
                <a:solidFill>
                  <a:srgbClr val="00CC00"/>
                </a:solidFill>
              </a:rPr>
              <a:t> </a:t>
            </a:r>
            <a:r>
              <a:rPr lang="en-US" sz="1050" b="1" dirty="0" smtClean="0">
                <a:solidFill>
                  <a:srgbClr val="00CC00"/>
                </a:solidFill>
              </a:rPr>
              <a:t>[cit</a:t>
            </a:r>
            <a:r>
              <a:rPr lang="cs-CZ" sz="1050" b="1" dirty="0" smtClean="0">
                <a:solidFill>
                  <a:srgbClr val="00CC00"/>
                </a:solidFill>
              </a:rPr>
              <a:t>:2012-11-23</a:t>
            </a:r>
            <a:r>
              <a:rPr lang="en-US" sz="1050" b="1" dirty="0" smtClean="0">
                <a:solidFill>
                  <a:srgbClr val="00CC00"/>
                </a:solidFill>
              </a:rPr>
              <a:t>]</a:t>
            </a:r>
            <a:endParaRPr lang="cs-CZ" sz="105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050" b="1" dirty="0" smtClean="0">
                <a:solidFill>
                  <a:srgbClr val="00CC00"/>
                </a:solidFill>
                <a:hlinkClick r:id="rId9"/>
              </a:rPr>
              <a:t>http://img.geocaching.com/cache/c59455d4-15e3-4185-adb2-cf586c7f5beb.jpg</a:t>
            </a:r>
            <a:r>
              <a:rPr lang="cs-CZ" sz="1050" b="1" dirty="0" smtClean="0">
                <a:solidFill>
                  <a:srgbClr val="00CC00"/>
                </a:solidFill>
              </a:rPr>
              <a:t> </a:t>
            </a:r>
            <a:r>
              <a:rPr lang="en-US" sz="1050" b="1" dirty="0" smtClean="0">
                <a:solidFill>
                  <a:srgbClr val="00CC00"/>
                </a:solidFill>
              </a:rPr>
              <a:t>[cit</a:t>
            </a:r>
            <a:r>
              <a:rPr lang="cs-CZ" sz="1050" b="1" dirty="0" smtClean="0">
                <a:solidFill>
                  <a:srgbClr val="00CC00"/>
                </a:solidFill>
              </a:rPr>
              <a:t>:2012-11-23</a:t>
            </a:r>
            <a:r>
              <a:rPr lang="en-US" sz="1050" b="1" dirty="0" smtClean="0">
                <a:solidFill>
                  <a:srgbClr val="00CC00"/>
                </a:solidFill>
              </a:rPr>
              <a:t>]</a:t>
            </a:r>
            <a:endParaRPr lang="cs-CZ" sz="105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050" b="1" dirty="0" smtClean="0">
                <a:solidFill>
                  <a:srgbClr val="00CC00"/>
                </a:solidFill>
                <a:hlinkClick r:id="rId10"/>
              </a:rPr>
              <a:t>http://www.sbirkaprikladu.cz/userfiles/8/image/vypukle_zrcadlo.jpg</a:t>
            </a:r>
            <a:r>
              <a:rPr lang="cs-CZ" sz="1050" b="1" dirty="0" smtClean="0">
                <a:solidFill>
                  <a:srgbClr val="00CC00"/>
                </a:solidFill>
              </a:rPr>
              <a:t> </a:t>
            </a:r>
            <a:r>
              <a:rPr lang="en-US" sz="1050" b="1" dirty="0" smtClean="0">
                <a:solidFill>
                  <a:srgbClr val="00CC00"/>
                </a:solidFill>
              </a:rPr>
              <a:t>[cit</a:t>
            </a:r>
            <a:r>
              <a:rPr lang="cs-CZ" sz="1050" b="1" dirty="0" smtClean="0">
                <a:solidFill>
                  <a:srgbClr val="00CC00"/>
                </a:solidFill>
              </a:rPr>
              <a:t>:2012-11-23</a:t>
            </a:r>
            <a:r>
              <a:rPr lang="en-US" sz="1050" b="1" dirty="0" smtClean="0">
                <a:solidFill>
                  <a:srgbClr val="00CC00"/>
                </a:solidFill>
              </a:rPr>
              <a:t>]</a:t>
            </a:r>
            <a:endParaRPr lang="cs-CZ" sz="105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050" b="1" dirty="0" smtClean="0">
                <a:solidFill>
                  <a:srgbClr val="00CC00"/>
                </a:solidFill>
                <a:hlinkClick r:id="rId11"/>
              </a:rPr>
              <a:t>http://img.geocaching.com/cache/284b15b2-eda1-4660-be8c-3596b2bf1d97.jpg</a:t>
            </a:r>
            <a:r>
              <a:rPr lang="cs-CZ" sz="1050" b="1" dirty="0" smtClean="0">
                <a:solidFill>
                  <a:srgbClr val="00CC00"/>
                </a:solidFill>
              </a:rPr>
              <a:t> </a:t>
            </a:r>
            <a:r>
              <a:rPr lang="en-US" sz="1050" b="1" dirty="0" smtClean="0">
                <a:solidFill>
                  <a:srgbClr val="00CC00"/>
                </a:solidFill>
              </a:rPr>
              <a:t>[cit</a:t>
            </a:r>
            <a:r>
              <a:rPr lang="cs-CZ" sz="1050" b="1" dirty="0" smtClean="0">
                <a:solidFill>
                  <a:srgbClr val="00CC00"/>
                </a:solidFill>
              </a:rPr>
              <a:t>:2012-11-23</a:t>
            </a:r>
            <a:r>
              <a:rPr lang="en-US" sz="1050" b="1" dirty="0" smtClean="0">
                <a:solidFill>
                  <a:srgbClr val="00CC00"/>
                </a:solidFill>
              </a:rPr>
              <a:t>]</a:t>
            </a:r>
            <a:r>
              <a:rPr lang="cs-CZ" sz="1050" b="1" dirty="0" smtClean="0">
                <a:solidFill>
                  <a:srgbClr val="00CC00"/>
                </a:solidFill>
              </a:rPr>
              <a:t> </a:t>
            </a:r>
          </a:p>
          <a:p>
            <a:pPr>
              <a:buNone/>
            </a:pPr>
            <a:r>
              <a:rPr lang="en-US" sz="1050" b="1" dirty="0" smtClean="0">
                <a:solidFill>
                  <a:srgbClr val="00CC00"/>
                </a:solidFill>
                <a:hlinkClick r:id="rId12"/>
              </a:rPr>
              <a:t>http://www.navodarsekim.wz.cz/testy/fyzika/9/pictures/7_svetelne_jevy/7_0/dute.jpg</a:t>
            </a:r>
            <a:r>
              <a:rPr lang="cs-CZ" sz="1050" b="1" dirty="0" smtClean="0">
                <a:solidFill>
                  <a:srgbClr val="00CC00"/>
                </a:solidFill>
              </a:rPr>
              <a:t> </a:t>
            </a:r>
            <a:r>
              <a:rPr lang="en-US" sz="1050" b="1" dirty="0" smtClean="0">
                <a:solidFill>
                  <a:srgbClr val="00CC00"/>
                </a:solidFill>
              </a:rPr>
              <a:t>[cit</a:t>
            </a:r>
            <a:r>
              <a:rPr lang="cs-CZ" sz="1050" b="1" dirty="0" smtClean="0">
                <a:solidFill>
                  <a:srgbClr val="00CC00"/>
                </a:solidFill>
              </a:rPr>
              <a:t>:2012-11-23</a:t>
            </a:r>
            <a:r>
              <a:rPr lang="en-US" sz="1050" b="1" dirty="0" smtClean="0">
                <a:solidFill>
                  <a:srgbClr val="00CC00"/>
                </a:solidFill>
              </a:rPr>
              <a:t>]</a:t>
            </a:r>
            <a:endParaRPr lang="cs-CZ" sz="105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050" b="1" dirty="0" smtClean="0">
                <a:solidFill>
                  <a:srgbClr val="00CC00"/>
                </a:solidFill>
                <a:hlinkClick r:id="rId13"/>
              </a:rPr>
              <a:t>http://img.geocaching.com/cache/730e5b11-e82c-4d72-a80e-70e980f3bf05.jpg</a:t>
            </a:r>
            <a:r>
              <a:rPr lang="cs-CZ" sz="1050" b="1" dirty="0" smtClean="0">
                <a:solidFill>
                  <a:srgbClr val="00CC00"/>
                </a:solidFill>
              </a:rPr>
              <a:t> </a:t>
            </a:r>
            <a:r>
              <a:rPr lang="en-US" sz="1050" b="1" dirty="0" smtClean="0">
                <a:solidFill>
                  <a:srgbClr val="00CC00"/>
                </a:solidFill>
              </a:rPr>
              <a:t>[cit</a:t>
            </a:r>
            <a:r>
              <a:rPr lang="cs-CZ" sz="1050" b="1" dirty="0" smtClean="0">
                <a:solidFill>
                  <a:srgbClr val="00CC00"/>
                </a:solidFill>
              </a:rPr>
              <a:t>:2012-11-23</a:t>
            </a:r>
            <a:r>
              <a:rPr lang="en-US" sz="1050" b="1" dirty="0" smtClean="0">
                <a:solidFill>
                  <a:srgbClr val="00CC00"/>
                </a:solidFill>
              </a:rPr>
              <a:t>]</a:t>
            </a:r>
            <a:endParaRPr lang="cs-CZ" sz="105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050" b="1" dirty="0" smtClean="0">
                <a:solidFill>
                  <a:srgbClr val="00CC00"/>
                </a:solidFill>
                <a:hlinkClick r:id="rId14"/>
              </a:rPr>
              <a:t>http://img.geocaching.com/cache/a9daff17-76a1-4f93-a5f9-c7fc665b19d8.jpg</a:t>
            </a:r>
            <a:r>
              <a:rPr lang="cs-CZ" sz="1050" b="1" dirty="0" smtClean="0">
                <a:solidFill>
                  <a:srgbClr val="00CC00"/>
                </a:solidFill>
              </a:rPr>
              <a:t> </a:t>
            </a:r>
            <a:r>
              <a:rPr lang="en-US" sz="1050" b="1" dirty="0" smtClean="0">
                <a:solidFill>
                  <a:srgbClr val="00CC00"/>
                </a:solidFill>
              </a:rPr>
              <a:t>[cit</a:t>
            </a:r>
            <a:r>
              <a:rPr lang="cs-CZ" sz="1050" b="1" dirty="0" smtClean="0">
                <a:solidFill>
                  <a:srgbClr val="00CC00"/>
                </a:solidFill>
              </a:rPr>
              <a:t>:2012-11-23</a:t>
            </a:r>
            <a:r>
              <a:rPr lang="en-US" sz="1050" b="1" dirty="0" smtClean="0">
                <a:solidFill>
                  <a:srgbClr val="00CC00"/>
                </a:solidFill>
              </a:rPr>
              <a:t>]</a:t>
            </a:r>
            <a:endParaRPr lang="cs-CZ" sz="105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050" b="1" dirty="0" smtClean="0">
                <a:solidFill>
                  <a:srgbClr val="00CC00"/>
                </a:solidFill>
                <a:hlinkClick r:id="rId15"/>
              </a:rPr>
              <a:t>http://www.gymhol.cz/projekt/fyzika/04_zrcadla/04_zrcadla_soubory/image045.jpg</a:t>
            </a:r>
            <a:r>
              <a:rPr lang="cs-CZ" sz="1050" b="1" dirty="0" smtClean="0">
                <a:solidFill>
                  <a:srgbClr val="00CC00"/>
                </a:solidFill>
              </a:rPr>
              <a:t> </a:t>
            </a:r>
            <a:r>
              <a:rPr lang="en-US" sz="1050" b="1" dirty="0" smtClean="0">
                <a:solidFill>
                  <a:srgbClr val="00CC00"/>
                </a:solidFill>
              </a:rPr>
              <a:t>[cit</a:t>
            </a:r>
            <a:r>
              <a:rPr lang="cs-CZ" sz="1050" b="1" dirty="0" smtClean="0">
                <a:solidFill>
                  <a:srgbClr val="00CC00"/>
                </a:solidFill>
              </a:rPr>
              <a:t>:2012-11-23</a:t>
            </a:r>
            <a:r>
              <a:rPr lang="en-US" sz="1050" b="1" dirty="0" smtClean="0">
                <a:solidFill>
                  <a:srgbClr val="00CC00"/>
                </a:solidFill>
              </a:rPr>
              <a:t>]</a:t>
            </a:r>
            <a:endParaRPr lang="cs-CZ" sz="105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050" b="1" dirty="0" smtClean="0">
                <a:solidFill>
                  <a:srgbClr val="00CC00"/>
                </a:solidFill>
                <a:hlinkClick r:id="rId16"/>
              </a:rPr>
              <a:t>http://www.gymhol.cz/projekt/fyzika/04_zrcadla/04_zrcadla_soubory/image047.jpg</a:t>
            </a:r>
            <a:r>
              <a:rPr lang="cs-CZ" sz="1050" b="1" dirty="0" smtClean="0">
                <a:solidFill>
                  <a:srgbClr val="00CC00"/>
                </a:solidFill>
              </a:rPr>
              <a:t> </a:t>
            </a:r>
            <a:r>
              <a:rPr lang="en-US" sz="1050" b="1" dirty="0" smtClean="0">
                <a:solidFill>
                  <a:srgbClr val="00CC00"/>
                </a:solidFill>
              </a:rPr>
              <a:t>[cit</a:t>
            </a:r>
            <a:r>
              <a:rPr lang="cs-CZ" sz="1050" b="1" dirty="0" smtClean="0">
                <a:solidFill>
                  <a:srgbClr val="00CC00"/>
                </a:solidFill>
              </a:rPr>
              <a:t>:2012-11-23</a:t>
            </a:r>
            <a:r>
              <a:rPr lang="en-US" sz="1050" b="1" dirty="0" smtClean="0">
                <a:solidFill>
                  <a:srgbClr val="00CC00"/>
                </a:solidFill>
              </a:rPr>
              <a:t>]</a:t>
            </a:r>
            <a:endParaRPr lang="cs-CZ" sz="105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050" b="1" dirty="0" smtClean="0">
                <a:solidFill>
                  <a:srgbClr val="00CC00"/>
                </a:solidFill>
                <a:hlinkClick r:id="rId17"/>
              </a:rPr>
              <a:t>http://www.techmania.cz/edutorium/data/fil_2406.gif</a:t>
            </a:r>
            <a:r>
              <a:rPr lang="cs-CZ" sz="1050" b="1" dirty="0" smtClean="0">
                <a:solidFill>
                  <a:srgbClr val="00CC00"/>
                </a:solidFill>
              </a:rPr>
              <a:t> </a:t>
            </a:r>
            <a:r>
              <a:rPr lang="en-US" sz="1050" b="1" dirty="0" smtClean="0">
                <a:solidFill>
                  <a:srgbClr val="00CC00"/>
                </a:solidFill>
              </a:rPr>
              <a:t>[cit</a:t>
            </a:r>
            <a:r>
              <a:rPr lang="cs-CZ" sz="1050" b="1" dirty="0" smtClean="0">
                <a:solidFill>
                  <a:srgbClr val="00CC00"/>
                </a:solidFill>
              </a:rPr>
              <a:t>:2012-11-23</a:t>
            </a:r>
            <a:r>
              <a:rPr lang="en-US" sz="1050" b="1" dirty="0" smtClean="0">
                <a:solidFill>
                  <a:srgbClr val="00CC00"/>
                </a:solidFill>
              </a:rPr>
              <a:t>]</a:t>
            </a:r>
            <a:endParaRPr lang="cs-CZ" sz="105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050" b="1" dirty="0" smtClean="0">
                <a:solidFill>
                  <a:srgbClr val="00CC00"/>
                </a:solidFill>
                <a:hlinkClick r:id="rId18"/>
              </a:rPr>
              <a:t>http://www.gymhol.cz/projekt/fyzika/04_zrcadla/04_zrcadla_soubory/image009.jpg</a:t>
            </a:r>
            <a:r>
              <a:rPr lang="cs-CZ" sz="1050" b="1" dirty="0" smtClean="0">
                <a:solidFill>
                  <a:srgbClr val="00CC00"/>
                </a:solidFill>
              </a:rPr>
              <a:t> </a:t>
            </a:r>
            <a:r>
              <a:rPr lang="en-US" sz="1050" b="1" dirty="0" smtClean="0">
                <a:solidFill>
                  <a:srgbClr val="00CC00"/>
                </a:solidFill>
              </a:rPr>
              <a:t>[cit</a:t>
            </a:r>
            <a:r>
              <a:rPr lang="cs-CZ" sz="1050" b="1" dirty="0" smtClean="0">
                <a:solidFill>
                  <a:srgbClr val="00CC00"/>
                </a:solidFill>
              </a:rPr>
              <a:t>:2012-11-23</a:t>
            </a:r>
            <a:r>
              <a:rPr lang="en-US" sz="1050" b="1" dirty="0" smtClean="0">
                <a:solidFill>
                  <a:srgbClr val="00CC00"/>
                </a:solidFill>
              </a:rPr>
              <a:t>]</a:t>
            </a:r>
            <a:endParaRPr lang="cs-CZ" sz="105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050" b="1" dirty="0" smtClean="0">
                <a:solidFill>
                  <a:srgbClr val="00CC00"/>
                </a:solidFill>
                <a:hlinkClick r:id="rId19"/>
              </a:rPr>
              <a:t>http://www.vyukovematerialy.cz/fyzika/obr9/obr10.jpg</a:t>
            </a:r>
            <a:r>
              <a:rPr lang="cs-CZ" sz="1050" b="1" dirty="0" smtClean="0">
                <a:solidFill>
                  <a:srgbClr val="00CC00"/>
                </a:solidFill>
              </a:rPr>
              <a:t> </a:t>
            </a:r>
            <a:r>
              <a:rPr lang="en-US" sz="1050" b="1" dirty="0" smtClean="0">
                <a:solidFill>
                  <a:srgbClr val="00CC00"/>
                </a:solidFill>
              </a:rPr>
              <a:t>[cit</a:t>
            </a:r>
            <a:r>
              <a:rPr lang="cs-CZ" sz="1050" b="1" dirty="0" smtClean="0">
                <a:solidFill>
                  <a:srgbClr val="00CC00"/>
                </a:solidFill>
              </a:rPr>
              <a:t>:2012-11-23</a:t>
            </a:r>
            <a:r>
              <a:rPr lang="en-US" sz="1050" b="1" dirty="0" smtClean="0">
                <a:solidFill>
                  <a:srgbClr val="00CC00"/>
                </a:solidFill>
              </a:rPr>
              <a:t>]</a:t>
            </a:r>
            <a:endParaRPr lang="cs-CZ" sz="105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050" b="1" dirty="0" smtClean="0">
                <a:solidFill>
                  <a:srgbClr val="00CC00"/>
                </a:solidFill>
                <a:hlinkClick r:id="rId20"/>
              </a:rPr>
              <a:t>http://www.devbook.cz/images/img/zrcadla.png</a:t>
            </a:r>
            <a:r>
              <a:rPr lang="cs-CZ" sz="1050" b="1" dirty="0" smtClean="0">
                <a:solidFill>
                  <a:srgbClr val="00CC00"/>
                </a:solidFill>
              </a:rPr>
              <a:t> </a:t>
            </a:r>
            <a:r>
              <a:rPr lang="en-US" sz="1050" b="1" dirty="0" smtClean="0">
                <a:solidFill>
                  <a:srgbClr val="00CC00"/>
                </a:solidFill>
              </a:rPr>
              <a:t>[cit</a:t>
            </a:r>
            <a:r>
              <a:rPr lang="cs-CZ" sz="1050" b="1" dirty="0" smtClean="0">
                <a:solidFill>
                  <a:srgbClr val="00CC00"/>
                </a:solidFill>
              </a:rPr>
              <a:t>:2012-11-23</a:t>
            </a:r>
            <a:r>
              <a:rPr lang="en-US" sz="1050" b="1" dirty="0" smtClean="0">
                <a:solidFill>
                  <a:srgbClr val="00CC00"/>
                </a:solidFill>
              </a:rPr>
              <a:t>]</a:t>
            </a:r>
            <a:endParaRPr lang="cs-CZ" sz="105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050" b="1" dirty="0" smtClean="0">
                <a:hlinkClick r:id="rId21"/>
              </a:rPr>
              <a:t>http://pozorovaci-dalekohledy.hledejceny.cz/data/images/468/img_468332.jpeg</a:t>
            </a:r>
            <a:r>
              <a:rPr lang="cs-CZ" sz="1050" b="1" dirty="0" smtClean="0"/>
              <a:t> </a:t>
            </a:r>
            <a:r>
              <a:rPr lang="en-US" sz="1050" b="1" dirty="0" smtClean="0">
                <a:solidFill>
                  <a:srgbClr val="00CC00"/>
                </a:solidFill>
              </a:rPr>
              <a:t>[cit</a:t>
            </a:r>
            <a:r>
              <a:rPr lang="cs-CZ" sz="1050" b="1" dirty="0" smtClean="0">
                <a:solidFill>
                  <a:srgbClr val="00CC00"/>
                </a:solidFill>
              </a:rPr>
              <a:t>:2012-11-23</a:t>
            </a:r>
            <a:r>
              <a:rPr lang="en-US" sz="1050" b="1" dirty="0" smtClean="0">
                <a:solidFill>
                  <a:srgbClr val="00CC00"/>
                </a:solidFill>
              </a:rPr>
              <a:t>]</a:t>
            </a:r>
            <a:endParaRPr lang="cs-CZ" sz="1050" b="1" dirty="0" smtClean="0">
              <a:solidFill>
                <a:srgbClr val="00CC00"/>
              </a:solidFill>
            </a:endParaRPr>
          </a:p>
          <a:p>
            <a:pPr>
              <a:buNone/>
            </a:pPr>
            <a:endParaRPr lang="cs-CZ" sz="105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439718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007183"/>
          </a:xfrm>
        </p:spPr>
        <p:txBody>
          <a:bodyPr>
            <a:normAutofit fontScale="92500"/>
          </a:bodyPr>
          <a:lstStyle/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Prezentace slouží k naučení nového učiva.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Rozdělení kulových zrcadel na dutá a vypuklá.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Použití kulových zrcadel v praktickém životě.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Popis kulových zrcadel.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vyznačí na optické ose střed křivosti, ohnisko, vrchol.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zná vztah mezi poloměrem křivosti a ohniskovou vzdáleností.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Chod paprsků význačných směrů u dutého zrcadla.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Chod paprsků význačných směrů u vypuklého zrcadla.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Vysvětlení obrazu u kulových zrcadel.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řeší úlohy, odpovídá na otázky, vybírá správné odpovědi.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1011222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Metodika prezentace: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164</TotalTime>
  <Words>699</Words>
  <Application>Microsoft Office PowerPoint</Application>
  <PresentationFormat>Předvádění na obrazovce (4:3)</PresentationFormat>
  <Paragraphs>119</Paragraphs>
  <Slides>18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Shluk</vt:lpstr>
      <vt:lpstr>Snímek 1</vt:lpstr>
      <vt:lpstr>Rozdělení kulových (sférických)zrcadel:</vt:lpstr>
      <vt:lpstr>Příklady kulových zrcadel v praxi:</vt:lpstr>
      <vt:lpstr>Význačné body kulových zrcadel:</vt:lpstr>
      <vt:lpstr>Chod paprsků význačných směrů u DUTÉHO ZRCADLA:</vt:lpstr>
      <vt:lpstr>Paprsek dopadající do vrcholu zrcadla a svírající s optickou osou úhel α se odráží podle zákonu odrazu: </vt:lpstr>
      <vt:lpstr>Chod paprsků význačných směrů u VYPUKLÉHO ZRCADLA:</vt:lpstr>
      <vt:lpstr>Snímek 8</vt:lpstr>
      <vt:lpstr>Otázky a úkoly k upevnění probraného učiva: 1. Jmenujte, kde jste viděli kulová zrcadla?</vt:lpstr>
      <vt:lpstr>2. Jaké druhy kulových zrcadel znáte?</vt:lpstr>
      <vt:lpstr>3.  Vyjmenujte význačné body a vzdálenosti na optické ose.</vt:lpstr>
      <vt:lpstr>4.Vybere číslo obrázku se správnými chody význačných směrů u dutého zrcadla: </vt:lpstr>
      <vt:lpstr>5. Vysvětlete, jak se liší paprsky význačných směrů u dutého a vypuklého zrcadla. </vt:lpstr>
      <vt:lpstr>6. Jaký obraz vzniká na kulových zrcadlech, která jsou umístěna na křižovatkách? Vyberte správné odpovědi:</vt:lpstr>
      <vt:lpstr>7. Jaký obraz zubního kazu vzniká na kulovém zrcadle, které používá zubní lékař při prohlídce zubů? Vyberte správné odpovědi:</vt:lpstr>
      <vt:lpstr>8. Jaký obraz musí vytvářet kulové zrcadlo hvězdářského dalekohledu, aby bylo možné pozorovanou hvězdu vyfotografovat?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šárka</cp:lastModifiedBy>
  <cp:revision>21</cp:revision>
  <dcterms:created xsi:type="dcterms:W3CDTF">2012-11-17T14:09:23Z</dcterms:created>
  <dcterms:modified xsi:type="dcterms:W3CDTF">2013-06-07T17:42:04Z</dcterms:modified>
</cp:coreProperties>
</file>