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8" r:id="rId9"/>
    <p:sldId id="264" r:id="rId10"/>
    <p:sldId id="265" r:id="rId11"/>
    <p:sldId id="266" r:id="rId12"/>
    <p:sldId id="267" r:id="rId13"/>
    <p:sldId id="259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AD07B-779E-4FDD-9A6D-6B20B2424319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09FF86-F298-4F0A-AE1F-DB0BBE27788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09FF86-F298-4F0A-AE1F-DB0BBE277887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9CED5BB-458F-4871-807C-FEB2EC204D8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3pack.sk/img/foto/molitan_kompozicia.jpg" TargetMode="External"/><Relationship Id="rId3" Type="http://schemas.openxmlformats.org/officeDocument/2006/relationships/hyperlink" Target="http://www.viscojis.cz/teens/images/stories/pohyb/salek-caje.jpg" TargetMode="External"/><Relationship Id="rId7" Type="http://schemas.openxmlformats.org/officeDocument/2006/relationships/hyperlink" Target="http://www.svatebnidekorace.cz/1934-2611-large/pstrosi-peri-3ks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dt-ed.org/EducationResources/CommunityCollege/Materials/Graphics/MixedMetals(mayFranInt.).jpe" TargetMode="External"/><Relationship Id="rId11" Type="http://schemas.openxmlformats.org/officeDocument/2006/relationships/hyperlink" Target="http://www.office.microsoft.com/" TargetMode="External"/><Relationship Id="rId5" Type="http://schemas.openxmlformats.org/officeDocument/2006/relationships/hyperlink" Target="http://www.labgas.cz/images/produkty/3_1.jpg" TargetMode="External"/><Relationship Id="rId10" Type="http://schemas.openxmlformats.org/officeDocument/2006/relationships/hyperlink" Target="http://www.mvp.cufo.cz/materialy/44b.jpg" TargetMode="External"/><Relationship Id="rId4" Type="http://schemas.openxmlformats.org/officeDocument/2006/relationships/hyperlink" Target="http://www.firelovers.com/img/clanky/kovova.jpg" TargetMode="External"/><Relationship Id="rId9" Type="http://schemas.openxmlformats.org/officeDocument/2006/relationships/hyperlink" Target="http://www.ceskastaviva.cz/fotky7075/fotos/_vyrn_117EPS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1"/>
          <p:cNvSpPr txBox="1">
            <a:spLocks/>
          </p:cNvSpPr>
          <p:nvPr/>
        </p:nvSpPr>
        <p:spPr>
          <a:xfrm>
            <a:off x="1043608" y="5373216"/>
            <a:ext cx="6624736" cy="71438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slouží k naučení nového učiva</a:t>
            </a:r>
            <a:r>
              <a:rPr lang="cs-CZ" sz="1600" b="1" dirty="0" smtClean="0">
                <a:solidFill>
                  <a:srgbClr val="00B0F0"/>
                </a:solidFill>
              </a:rPr>
              <a:t>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itle 2"/>
          <p:cNvSpPr txBox="1">
            <a:spLocks/>
          </p:cNvSpPr>
          <p:nvPr/>
        </p:nvSpPr>
        <p:spPr>
          <a:xfrm>
            <a:off x="827584" y="4725144"/>
            <a:ext cx="7577814" cy="464193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Změna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teploty těles tepelnou výměnou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27784" y="1484784"/>
            <a:ext cx="6070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VY_32_INOVACE_FY.8.A.08_zmena_teploty_teles_tepelnou_vymenou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5486" y="548680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u="sng" dirty="0" smtClean="0">
                <a:solidFill>
                  <a:srgbClr val="00B050"/>
                </a:solidFill>
                <a:effectLst/>
              </a:rPr>
              <a:t>Pokus:</a:t>
            </a:r>
            <a:r>
              <a:rPr lang="cs-CZ" sz="3200" b="0" dirty="0" smtClean="0">
                <a:solidFill>
                  <a:srgbClr val="00B050"/>
                </a:solidFill>
                <a:effectLst/>
              </a:rPr>
              <a:t> Nalijeme horký čaj do studeného porcelánového hrnku. </a:t>
            </a:r>
            <a:br>
              <a:rPr lang="cs-CZ" sz="3200" b="0" dirty="0" smtClean="0">
                <a:solidFill>
                  <a:srgbClr val="00B050"/>
                </a:solidFill>
                <a:effectLst/>
              </a:rPr>
            </a:br>
            <a:r>
              <a:rPr lang="cs-CZ" sz="3200" b="0" dirty="0" smtClean="0">
                <a:solidFill>
                  <a:srgbClr val="00B050"/>
                </a:solidFill>
                <a:effectLst/>
              </a:rPr>
              <a:t>Sledujeme změny teplot.</a:t>
            </a:r>
            <a:endParaRPr lang="cs-CZ" sz="3200" b="0" dirty="0">
              <a:solidFill>
                <a:srgbClr val="00B050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5127978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hrnek se zahřeje a čaj se ochladí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po chvíli má hrnek i čaj stejnou teplotu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částice čaje odevzdávají při nárazech na částice porcelánu část své pohybové energie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zvětší se vnitřní energie porcelánového hrnku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zmenší se vnitřní energie čaje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1643050"/>
            <a:ext cx="3126577" cy="319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u="sng" dirty="0" smtClean="0">
                <a:solidFill>
                  <a:srgbClr val="00B050"/>
                </a:solidFill>
                <a:effectLst/>
              </a:rPr>
              <a:t>Pokus: </a:t>
            </a:r>
            <a:r>
              <a:rPr lang="cs-CZ" sz="3200" b="0" dirty="0" smtClean="0">
                <a:solidFill>
                  <a:srgbClr val="00B050"/>
                </a:solidFill>
                <a:effectLst/>
              </a:rPr>
              <a:t>Zahřívání ocelové koule plamenem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5043494" cy="46279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rychle se pohybující částice hořícího plynu předávají část své pohybové energie částicím koule</a:t>
            </a:r>
          </a:p>
          <a:p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zvětšuje se vnitřní energie koule</a:t>
            </a:r>
          </a:p>
          <a:p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probíhá tepelná výměna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071546"/>
            <a:ext cx="1500198" cy="1785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2928934"/>
            <a:ext cx="2181230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tepelná výměna může nastat i mezi dvěma částmi téhož tělesa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mají-li tyto části různou teplotu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nejprve se ohřeje část lžičky ponořené do čaje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částice v ponořené části lžičky se začnou pohybovat rychleji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rychlejší částice předávají při vzájemných srážkách část své pohybové energie částicím pohybujícím se pomaleji</a:t>
            </a: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Otázka: 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Proč se lžička ponořená zčásti do horkého čaje po chvíli zahřeje celá???</a:t>
            </a:r>
            <a:r>
              <a:rPr lang="cs-CZ" sz="3600" u="sng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 </a:t>
            </a:r>
            <a:endParaRPr lang="cs-CZ" sz="3600" u="sng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u="sng" dirty="0" smtClean="0">
                <a:solidFill>
                  <a:srgbClr val="002060"/>
                </a:solidFill>
                <a:effectLst/>
              </a:rPr>
              <a:t>VODIČI TEPLA:</a:t>
            </a:r>
            <a:endParaRPr lang="cs-CZ" sz="3600" u="sng" dirty="0">
              <a:solidFill>
                <a:srgbClr val="002060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3757610" cy="4770788"/>
          </a:xfrm>
        </p:spPr>
        <p:txBody>
          <a:bodyPr>
            <a:normAutofit/>
          </a:bodyPr>
          <a:lstStyle/>
          <a:p>
            <a:endParaRPr lang="cs-CZ" sz="3200" b="1" dirty="0" smtClean="0">
              <a:solidFill>
                <a:schemeClr val="accent3"/>
              </a:solidFill>
            </a:endParaRPr>
          </a:p>
          <a:p>
            <a:r>
              <a:rPr lang="cs-CZ" sz="3200" b="1" dirty="0" smtClean="0">
                <a:solidFill>
                  <a:schemeClr val="accent3"/>
                </a:solidFill>
              </a:rPr>
              <a:t>dobrými vodiči tepla jsou KOVY</a:t>
            </a:r>
          </a:p>
          <a:p>
            <a:endParaRPr lang="cs-CZ" sz="3200" b="1" dirty="0" smtClean="0">
              <a:solidFill>
                <a:schemeClr val="accent3"/>
              </a:solidFill>
            </a:endParaRPr>
          </a:p>
          <a:p>
            <a:r>
              <a:rPr lang="cs-CZ" sz="3200" b="1" dirty="0" smtClean="0">
                <a:solidFill>
                  <a:schemeClr val="accent3"/>
                </a:solidFill>
              </a:rPr>
              <a:t>částicová stavba kovů umožňuje rychlou výměnu vedením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1714488"/>
            <a:ext cx="4470403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u="sng" dirty="0" smtClean="0">
                <a:solidFill>
                  <a:srgbClr val="0070C0"/>
                </a:solidFill>
                <a:effectLst/>
              </a:rPr>
              <a:t>TEPELNÉ IZOLANTY:</a:t>
            </a:r>
            <a:endParaRPr lang="cs-CZ" sz="3600" u="sng" dirty="0">
              <a:solidFill>
                <a:srgbClr val="0070C0"/>
              </a:solidFill>
              <a:effectLst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4627912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stavba některých látek umožňuje jen pomalou tepelnou výměnu vedením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např. VZDUCH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nebo látky, které obsahují vzduch, např. VATA, PEŘÍ, SRST, MOLITAN, POLYSTYREN, SUCHÉ DŘEVO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dokonalým izolantem je VAKUUM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2571744"/>
            <a:ext cx="2309802" cy="1732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7666" y="1071547"/>
            <a:ext cx="2190765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4143380"/>
            <a:ext cx="2500330" cy="2395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u="sng" dirty="0" smtClean="0">
                <a:solidFill>
                  <a:srgbClr val="7030A0"/>
                </a:solidFill>
                <a:effectLst/>
              </a:rPr>
              <a:t>Otázka: </a:t>
            </a:r>
            <a:r>
              <a:rPr lang="cs-CZ" sz="3600" dirty="0" smtClean="0">
                <a:solidFill>
                  <a:srgbClr val="7030A0"/>
                </a:solidFill>
                <a:effectLst/>
              </a:rPr>
              <a:t>Jakým vodičem tepla je voda???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614866" cy="49136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0070C0"/>
                </a:solidFill>
              </a:rPr>
              <a:t>zkumavku se studenou vodou zahříváme plamenem</a:t>
            </a:r>
          </a:p>
          <a:p>
            <a:pPr>
              <a:buFont typeface="Wingdings" pitchFamily="2" charset="2"/>
              <a:buChar char="Ø"/>
            </a:pP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0070C0"/>
                </a:solidFill>
              </a:rPr>
              <a:t>zkumavka je chladná, i když se voda uvede do varu</a:t>
            </a: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rgbClr val="C00000"/>
                </a:solidFill>
              </a:rPr>
              <a:t>ZÁVĚR: VODA JE ŠPATNÝ VODIČ TEPLA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1357298"/>
            <a:ext cx="3000396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radek\Local Settings\Temporary Internet Files\Content.IE5\88PIHV8M\MC90044175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74" y="4286256"/>
            <a:ext cx="2000240" cy="200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Autofit/>
          </a:bodyPr>
          <a:lstStyle/>
          <a:p>
            <a:r>
              <a:rPr lang="cs-CZ" sz="3200" u="sng" dirty="0" smtClean="0">
                <a:solidFill>
                  <a:srgbClr val="7030A0"/>
                </a:solidFill>
                <a:effectLst/>
              </a:rPr>
              <a:t>Vyber správnou odpověď:</a:t>
            </a:r>
            <a:br>
              <a:rPr lang="cs-CZ" sz="3200" u="sng" dirty="0" smtClean="0">
                <a:solidFill>
                  <a:srgbClr val="7030A0"/>
                </a:solidFill>
                <a:effectLst/>
              </a:rPr>
            </a:br>
            <a:r>
              <a:rPr lang="cs-CZ" sz="3200" u="sng" dirty="0" smtClean="0">
                <a:solidFill>
                  <a:srgbClr val="7030A0"/>
                </a:solidFill>
                <a:effectLst/>
              </a:rPr>
              <a:t> 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>Jakým vodičem tepla je </a:t>
            </a:r>
            <a:r>
              <a:rPr lang="cs-CZ" sz="3200" u="sng" dirty="0" smtClean="0">
                <a:solidFill>
                  <a:srgbClr val="7030A0"/>
                </a:solidFill>
                <a:effectLst/>
              </a:rPr>
              <a:t>destilovaná 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>voda???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28802"/>
            <a:ext cx="5472122" cy="4078489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A) destilovaná voda je stejně jako vodovodní voda špatný vodič tepla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B) destilovaná voda je dobrý vodič tepla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C) destilovaná voda je izolant.</a:t>
            </a:r>
          </a:p>
          <a:p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051" name="Picture 3" descr="C:\Documents and Settings\radek\Local Settings\Temporary Internet Files\Content.IE5\JJL6E97M\MP90032111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071678"/>
            <a:ext cx="2609088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500438"/>
            <a:ext cx="8715436" cy="2786082"/>
          </a:xfrm>
        </p:spPr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naše ruka má teplotu kolem 36</a:t>
            </a:r>
            <a:r>
              <a:rPr lang="cs-CZ" sz="2400" b="1" dirty="0" smtClean="0">
                <a:solidFill>
                  <a:srgbClr val="002060"/>
                </a:solidFill>
                <a:latin typeface="Arial"/>
                <a:cs typeface="Arial"/>
              </a:rPr>
              <a:t>°C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polystyren se v místě dotyku zahřeje na teplotu naší ruky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protože je polystyren tepelný izolant, nepřenáší se v něm teplo dál, proto neochlazuje naši ruku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Hliník je naopak dobrý tepelný vodič, proto z naší ruky, která je teplejší, stále odvádí teplo</a:t>
            </a: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Autofit/>
          </a:bodyPr>
          <a:lstStyle/>
          <a:p>
            <a:r>
              <a:rPr lang="cs-CZ" sz="2400" b="0" u="sng" dirty="0" smtClean="0">
                <a:solidFill>
                  <a:srgbClr val="00B050"/>
                </a:solidFill>
                <a:effectLst/>
              </a:rPr>
              <a:t>Pokus: </a:t>
            </a:r>
            <a:r>
              <a:rPr lang="cs-CZ" sz="2400" dirty="0" smtClean="0">
                <a:solidFill>
                  <a:srgbClr val="00B050"/>
                </a:solidFill>
                <a:effectLst/>
              </a:rPr>
              <a:t/>
            </a:r>
            <a:br>
              <a:rPr lang="cs-CZ" sz="2400" dirty="0" smtClean="0">
                <a:solidFill>
                  <a:srgbClr val="00B050"/>
                </a:solidFill>
                <a:effectLst/>
              </a:rPr>
            </a:br>
            <a:r>
              <a:rPr lang="cs-CZ" sz="2400" dirty="0" smtClean="0">
                <a:solidFill>
                  <a:srgbClr val="00B050"/>
                </a:solidFill>
                <a:effectLst/>
              </a:rPr>
              <a:t>Položte si na lavici polystyren a hliníkový hrnek. Nechte je delší dobu ve třídě. </a:t>
            </a:r>
            <a:br>
              <a:rPr lang="cs-CZ" sz="2400" dirty="0" smtClean="0">
                <a:solidFill>
                  <a:srgbClr val="00B050"/>
                </a:solidFill>
                <a:effectLst/>
              </a:rPr>
            </a:br>
            <a:r>
              <a:rPr lang="cs-CZ" sz="2400" dirty="0" smtClean="0">
                <a:solidFill>
                  <a:srgbClr val="00B050"/>
                </a:solidFill>
                <a:effectLst/>
              </a:rPr>
              <a:t>Díky tepelné výměně vedením mají stejnou teplotu jako vzduch, tj. asi 22 </a:t>
            </a:r>
            <a:r>
              <a:rPr lang="cs-CZ" sz="2400" dirty="0" smtClean="0">
                <a:solidFill>
                  <a:srgbClr val="00B050"/>
                </a:solidFill>
                <a:effectLst/>
                <a:latin typeface="Arial"/>
                <a:cs typeface="Arial"/>
              </a:rPr>
              <a:t>°C.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  <a:t/>
            </a:r>
            <a:b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</a:b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  <a:t>Zkuste si na ně sáhnout. </a:t>
            </a:r>
            <a:b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</a:b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  <a:t>Zdá se vám, že polystyren je teplejší než hliníkový hrnek? </a:t>
            </a:r>
            <a:b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</a:b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  <a:t>Jak je to možné?</a:t>
            </a:r>
            <a:endParaRPr lang="cs-CZ" sz="24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227124"/>
          </a:xfrm>
        </p:spPr>
        <p:txBody>
          <a:bodyPr>
            <a:noAutofit/>
          </a:bodyPr>
          <a:lstStyle/>
          <a:p>
            <a:r>
              <a:rPr lang="cs-CZ" sz="2800" u="sng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Odpovězte: </a:t>
            </a:r>
            <a:br>
              <a:rPr lang="cs-CZ" sz="2800" u="sng" dirty="0" smtClean="0">
                <a:solidFill>
                  <a:schemeClr val="accent3">
                    <a:lumMod val="50000"/>
                  </a:schemeClr>
                </a:solidFill>
                <a:effectLst/>
              </a:rPr>
            </a:b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Proč se nám zdá koberec teplý, ale dlaždice v téže místnosti studené???</a:t>
            </a:r>
            <a:endParaRPr lang="cs-CZ" sz="2800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28596" y="1571612"/>
            <a:ext cx="4040188" cy="478634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Koberec je dobrý vodič a dlaždice dobrý izolant.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B050"/>
                </a:solidFill>
              </a:rPr>
              <a:t>Koberec je dobrý izolant a dlaždice je dobrý vodič.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7030A0"/>
                </a:solidFill>
              </a:rPr>
              <a:t>Koberec neodvádí snadno teplo z našich rukou nebo nohou a dlaždice snadno odvádějí teplo z našich rukou nebo nohou (ochlazují nás).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6146" name="Picture 2" descr="C:\Documents and Settings\radek\Local Settings\Temporary Internet Files\Content.IE5\NUPGSY15\MC9002871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1571612"/>
            <a:ext cx="3000396" cy="2214578"/>
          </a:xfrm>
          <a:prstGeom prst="rect">
            <a:avLst/>
          </a:prstGeom>
          <a:noFill/>
        </p:spPr>
      </p:pic>
      <p:pic>
        <p:nvPicPr>
          <p:cNvPr id="6148" name="Picture 4" descr="C:\Documents and Settings\radek\Local Settings\Temporary Internet Files\Content.IE5\JJL6E97M\MC9004390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4071942"/>
            <a:ext cx="2071702" cy="2000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8496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70C0"/>
                </a:solidFill>
                <a:effectLst/>
              </a:rPr>
              <a:t>Odpovězte na otázky z praxe:</a:t>
            </a:r>
            <a:endParaRPr lang="cs-CZ" sz="3600" u="sng" dirty="0">
              <a:solidFill>
                <a:srgbClr val="0070C0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071546"/>
            <a:ext cx="4543428" cy="5429288"/>
          </a:xfrm>
        </p:spPr>
        <p:txBody>
          <a:bodyPr>
            <a:normAutofit fontScale="77500" lnSpcReduction="20000"/>
          </a:bodyPr>
          <a:lstStyle/>
          <a:p>
            <a:pPr marL="624078" indent="-51435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1) Proč je výhodné, když pánve a hrnce jsou opatřeny dřevěnými nebo plastovými držáky?</a:t>
            </a:r>
          </a:p>
          <a:p>
            <a:pPr marL="624078" indent="-51435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2) Hrnec s horkou polévkou máš odnést z plynového vařiče na stůl. Popiš a vysvětli, jak to bezpečně uděláš.</a:t>
            </a:r>
          </a:p>
          <a:p>
            <a:pPr marL="624078" indent="-51435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3) Je hovorový výrok „kožich hřeje“ fyzikálně správný? Jak ho opravíš, aby správně vyjadřoval fyzikální skutečnost?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Documents and Settings\radek\Local Settings\Temporary Internet Files\Content.IE5\NUPGSY15\MC9002904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1285860"/>
            <a:ext cx="1950258" cy="1000132"/>
          </a:xfrm>
          <a:prstGeom prst="rect">
            <a:avLst/>
          </a:prstGeom>
          <a:noFill/>
        </p:spPr>
      </p:pic>
      <p:pic>
        <p:nvPicPr>
          <p:cNvPr id="7171" name="Picture 3" descr="C:\Documents and Settings\radek\Local Settings\Temporary Internet Files\Content.IE5\88PIHV8M\MC9003491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857232"/>
            <a:ext cx="1891894" cy="1896466"/>
          </a:xfrm>
          <a:prstGeom prst="rect">
            <a:avLst/>
          </a:prstGeom>
          <a:noFill/>
        </p:spPr>
      </p:pic>
      <p:pic>
        <p:nvPicPr>
          <p:cNvPr id="7172" name="Picture 4" descr="C:\Documents and Settings\radek\Local Settings\Temporary Internet Files\Content.IE5\FT0M62PU\MC9002869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0" y="2428868"/>
            <a:ext cx="2121529" cy="2192448"/>
          </a:xfrm>
          <a:prstGeom prst="rect">
            <a:avLst/>
          </a:prstGeom>
          <a:noFill/>
        </p:spPr>
      </p:pic>
      <p:pic>
        <p:nvPicPr>
          <p:cNvPr id="7173" name="Picture 5" descr="C:\Documents and Settings\radek\Local Settings\Temporary Internet Files\Content.IE5\JJL6E97M\MC90005558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768" y="4286256"/>
            <a:ext cx="1754285" cy="22560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4) Pokud se v koupelně postavíš jednou bosou nohou na </a:t>
            </a:r>
            <a:r>
              <a:rPr lang="cs-CZ" sz="3200" b="1" dirty="0" smtClean="0">
                <a:solidFill>
                  <a:srgbClr val="7030A0"/>
                </a:solidFill>
              </a:rPr>
              <a:t>dlaždice</a:t>
            </a:r>
            <a:r>
              <a:rPr lang="cs-CZ" sz="3200" b="1" dirty="0" smtClean="0">
                <a:solidFill>
                  <a:srgbClr val="C00000"/>
                </a:solidFill>
              </a:rPr>
              <a:t> a druhou na </a:t>
            </a:r>
            <a:r>
              <a:rPr lang="cs-CZ" sz="3200" b="1" dirty="0" smtClean="0">
                <a:solidFill>
                  <a:srgbClr val="7030A0"/>
                </a:solidFill>
              </a:rPr>
              <a:t>molitanovou rohož</a:t>
            </a:r>
            <a:r>
              <a:rPr lang="cs-CZ" sz="3200" b="1" dirty="0" smtClean="0">
                <a:solidFill>
                  <a:srgbClr val="C00000"/>
                </a:solidFill>
              </a:rPr>
              <a:t>, jak bys popsal oba tepelné pocity? Vysvětli.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5) Vysvětli, jakou výhodu mají okna s trojitým sklem.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6) Dvě nádoby, z nichž jedna je z </a:t>
            </a:r>
            <a:r>
              <a:rPr lang="cs-CZ" sz="3200" b="1" dirty="0" smtClean="0">
                <a:solidFill>
                  <a:srgbClr val="7030A0"/>
                </a:solidFill>
              </a:rPr>
              <a:t>hliníku</a:t>
            </a:r>
            <a:r>
              <a:rPr lang="cs-CZ" sz="3200" b="1" dirty="0" smtClean="0">
                <a:solidFill>
                  <a:srgbClr val="C00000"/>
                </a:solidFill>
              </a:rPr>
              <a:t> a druhá ze </a:t>
            </a:r>
            <a:r>
              <a:rPr lang="cs-CZ" sz="3200" b="1" dirty="0" smtClean="0">
                <a:solidFill>
                  <a:srgbClr val="7030A0"/>
                </a:solidFill>
              </a:rPr>
              <a:t>skla</a:t>
            </a:r>
            <a:r>
              <a:rPr lang="cs-CZ" sz="3200" b="1" dirty="0" smtClean="0">
                <a:solidFill>
                  <a:srgbClr val="C00000"/>
                </a:solidFill>
              </a:rPr>
              <a:t>. Obě nádoby současně naplníme horkou vodou a ihned se jich zevně dotkneme rukama. Pociťujeme, že </a:t>
            </a:r>
            <a:r>
              <a:rPr lang="cs-CZ" sz="3200" b="1" dirty="0" smtClean="0">
                <a:solidFill>
                  <a:srgbClr val="7030A0"/>
                </a:solidFill>
              </a:rPr>
              <a:t>teplota hliníkové nádoby je vyšší </a:t>
            </a:r>
            <a:r>
              <a:rPr lang="cs-CZ" sz="3200" b="1" dirty="0" smtClean="0">
                <a:solidFill>
                  <a:srgbClr val="C00000"/>
                </a:solidFill>
              </a:rPr>
              <a:t>než teplota skleněné nádoby. Vysvětli tuto zkušenost.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2060"/>
                </a:solidFill>
              </a:rPr>
              <a:t>Pokračování otázek z praxe:</a:t>
            </a:r>
            <a:endParaRPr lang="cs-CZ" sz="3600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dirty="0" smtClean="0">
                <a:hlinkClick r:id="rId3"/>
              </a:rPr>
              <a:t>http://www.viscojis.cz/teens/images/stories/pohyb/salek-caje.jpg</a:t>
            </a:r>
            <a:r>
              <a:rPr lang="cs-CZ" sz="1600" dirty="0" smtClean="0"/>
              <a:t> 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http://www.firelovers.com/img/clanky/kovova.jpg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http://www.labgas.cz/images/produkty/3_1.jpg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http://www.ndt-ed.org/EducationResources/CommunityCollege/Materials/Graphics/MixedMetals%28mayFranInt.%29.jpe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en-US" sz="1600" dirty="0" smtClean="0">
                <a:hlinkClick r:id="rId7"/>
              </a:rPr>
              <a:t>http://www.svatebnidekorace.cz/1934-2611-large/pstrosi-peri-3ks.jpg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http://www.3pack.sk/img/foto/molitan_kompozicia.jpg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http://www.ceskastaviva.cz/fotky7075/fotos/_vyrn_117EPS.jpg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http://www.mvp.cufo.cz/materialy/44b.jpg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b="1" dirty="0" smtClean="0"/>
              <a:t>doc. RNDr. Růžena  Kolářová, CSc., PaedDr. Jiří Bohuněk, Fyzika pro 8. ročník základní školy, nakladatelství Prometheus, 2004, ISBN 80-7196-149-3.</a:t>
            </a:r>
          </a:p>
          <a:p>
            <a:endParaRPr lang="cs-CZ" sz="1600" dirty="0" smtClean="0"/>
          </a:p>
          <a:p>
            <a:r>
              <a:rPr lang="cs-CZ" sz="1800" dirty="0" smtClean="0"/>
              <a:t>galerie </a:t>
            </a:r>
            <a:r>
              <a:rPr lang="cs-CZ" sz="1800" dirty="0" smtClean="0"/>
              <a:t>office </a:t>
            </a:r>
            <a:r>
              <a:rPr lang="cs-CZ" sz="1800" b="1" dirty="0" smtClean="0">
                <a:solidFill>
                  <a:srgbClr val="00CC00"/>
                </a:solidFill>
                <a:hlinkClick r:id="rId11"/>
              </a:rPr>
              <a:t>www.office.</a:t>
            </a:r>
            <a:r>
              <a:rPr lang="cs-CZ" sz="1800" b="1" dirty="0" err="1" smtClean="0">
                <a:solidFill>
                  <a:srgbClr val="00CC00"/>
                </a:solidFill>
                <a:hlinkClick r:id="rId11"/>
              </a:rPr>
              <a:t>microsoft.com</a:t>
            </a:r>
            <a:r>
              <a:rPr lang="cs-CZ" sz="1800" b="1" smtClean="0">
                <a:solidFill>
                  <a:srgbClr val="00CC00"/>
                </a:solidFill>
              </a:rPr>
              <a:t> 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Použité zdroje: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Na jednoduchých pokusech popis a vysvětlení přenosu části své pohybové energie mezi látkami o různé teplotě.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Rozdělení látek na tepelné vodiče a tepelné izolanty.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Vysvětlení rozdílu vedení tepla vodičem a izolantem.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Popis výměny vedením uvnitř jednoho tělesa. </a:t>
            </a:r>
            <a:endParaRPr lang="cs-CZ" sz="2800" b="1" smtClean="0">
              <a:solidFill>
                <a:srgbClr val="00B0F0"/>
              </a:solidFill>
            </a:endParaRPr>
          </a:p>
          <a:p>
            <a:pPr marL="624078" indent="-514350">
              <a:buAutoNum type="arabicParenR"/>
            </a:pPr>
            <a:r>
              <a:rPr lang="cs-CZ" sz="2800" b="1" smtClean="0">
                <a:solidFill>
                  <a:srgbClr val="00B0F0"/>
                </a:solidFill>
              </a:rPr>
              <a:t>Žáci </a:t>
            </a:r>
            <a:r>
              <a:rPr lang="cs-CZ" sz="2800" b="1" dirty="0" smtClean="0">
                <a:solidFill>
                  <a:srgbClr val="00B0F0"/>
                </a:solidFill>
              </a:rPr>
              <a:t>by měli odpovědět na otázky z praxe.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Metodika prezentace: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241</TotalTime>
  <Words>703</Words>
  <Application>Microsoft Office PowerPoint</Application>
  <PresentationFormat>Předvádění na obrazovce (4:3)</PresentationFormat>
  <Paragraphs>98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Pokus: Nalijeme horký čaj do studeného porcelánového hrnku.  Sledujeme změny teplot.</vt:lpstr>
      <vt:lpstr>Pokus: Zahřívání ocelové koule plamenem</vt:lpstr>
      <vt:lpstr>Otázka: Proč se lžička ponořená zčásti do horkého čaje po chvíli zahřeje celá??? </vt:lpstr>
      <vt:lpstr>VODIČI TEPLA:</vt:lpstr>
      <vt:lpstr>TEPELNÉ IZOLANTY:</vt:lpstr>
      <vt:lpstr>Otázka: Jakým vodičem tepla je voda???</vt:lpstr>
      <vt:lpstr>Vyber správnou odpověď:  Jakým vodičem tepla je destilovaná voda???</vt:lpstr>
      <vt:lpstr>Pokus:  Položte si na lavici polystyren a hliníkový hrnek. Nechte je delší dobu ve třídě.  Díky tepelné výměně vedením mají stejnou teplotu jako vzduch, tj. asi 22 °C.  Zkuste si na ně sáhnout.  Zdá se vám, že polystyren je teplejší než hliníkový hrnek?  Jak je to možné?</vt:lpstr>
      <vt:lpstr>Odpovězte:  Proč se nám zdá koberec teplý, ale dlaždice v téže místnosti studené???</vt:lpstr>
      <vt:lpstr>Odpovězte na otázky z praxe:</vt:lpstr>
      <vt:lpstr>Pokračování otázek z praxe: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Změna teploty těles tepelnou výměnou</dc:title>
  <dc:creator>Radlena</dc:creator>
  <cp:lastModifiedBy>šárka</cp:lastModifiedBy>
  <cp:revision>35</cp:revision>
  <dcterms:created xsi:type="dcterms:W3CDTF">2011-10-31T18:33:33Z</dcterms:created>
  <dcterms:modified xsi:type="dcterms:W3CDTF">2013-06-07T18:06:35Z</dcterms:modified>
</cp:coreProperties>
</file>