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3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9" r:id="rId12"/>
    <p:sldId id="270" r:id="rId13"/>
    <p:sldId id="272" r:id="rId14"/>
    <p:sldId id="271" r:id="rId15"/>
    <p:sldId id="273" r:id="rId16"/>
    <p:sldId id="274" r:id="rId17"/>
    <p:sldId id="275" r:id="rId18"/>
    <p:sldId id="276" r:id="rId19"/>
    <p:sldId id="277" r:id="rId20"/>
    <p:sldId id="257" r:id="rId21"/>
    <p:sldId id="258" r:id="rId2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00FF"/>
    <a:srgbClr val="006600"/>
    <a:srgbClr val="008000"/>
    <a:srgbClr val="800000"/>
    <a:srgbClr val="660066"/>
    <a:srgbClr val="800080"/>
    <a:srgbClr val="FF00FF"/>
    <a:srgbClr val="3333CC"/>
    <a:srgbClr val="FF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111DC6-E940-4A66-ADF9-1935209C3082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302D3FA-A7D9-4EDF-80EA-7EC915B94462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20</a:t>
            </a:fld>
            <a:endParaRPr lang="cs-CZ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302D3FA-A7D9-4EDF-80EA-7EC915B94462}" type="slidenum">
              <a:rPr lang="cs-CZ" smtClean="0"/>
              <a:t>21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92B32207-A61E-40A1-8BB0-001D694E46AF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ED486C4C-3177-4C09-A5C2-C6A3E6D1F7B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B32207-A61E-40A1-8BB0-001D694E46AF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486C4C-3177-4C09-A5C2-C6A3E6D1F7B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B32207-A61E-40A1-8BB0-001D694E46AF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486C4C-3177-4C09-A5C2-C6A3E6D1F7B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B32207-A61E-40A1-8BB0-001D694E46AF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486C4C-3177-4C09-A5C2-C6A3E6D1F7B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B32207-A61E-40A1-8BB0-001D694E46AF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486C4C-3177-4C09-A5C2-C6A3E6D1F7B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B32207-A61E-40A1-8BB0-001D694E46AF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486C4C-3177-4C09-A5C2-C6A3E6D1F7B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B32207-A61E-40A1-8BB0-001D694E46AF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486C4C-3177-4C09-A5C2-C6A3E6D1F7B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92B32207-A61E-40A1-8BB0-001D694E46AF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486C4C-3177-4C09-A5C2-C6A3E6D1F7B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92B32207-A61E-40A1-8BB0-001D694E46AF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ED486C4C-3177-4C09-A5C2-C6A3E6D1F7B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B32207-A61E-40A1-8BB0-001D694E46AF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486C4C-3177-4C09-A5C2-C6A3E6D1F7B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2B32207-A61E-40A1-8BB0-001D694E46AF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ED486C4C-3177-4C09-A5C2-C6A3E6D1F7B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92B32207-A61E-40A1-8BB0-001D694E46AF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ED486C4C-3177-4C09-A5C2-C6A3E6D1F7B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zs-mat5.cz/vyuka/images/fyzika/zakon_odrazu_1.jpg" TargetMode="External"/><Relationship Id="rId13" Type="http://schemas.openxmlformats.org/officeDocument/2006/relationships/hyperlink" Target="http://www.vyukovematerialy.cz/fyzika/obr9/obr65.jpg" TargetMode="External"/><Relationship Id="rId3" Type="http://schemas.openxmlformats.org/officeDocument/2006/relationships/hyperlink" Target="http://www.dencop.cz/foto/kategorie/1/110101.jpg" TargetMode="External"/><Relationship Id="rId7" Type="http://schemas.openxmlformats.org/officeDocument/2006/relationships/hyperlink" Target="http://www.lpi.usra.edu/education/skytellers/moon_phases/images/fig8.jpg" TargetMode="External"/><Relationship Id="rId12" Type="http://schemas.openxmlformats.org/officeDocument/2006/relationships/hyperlink" Target="http://optika.kuratkoo.net/images/obr_025_m.jpg" TargetMode="External"/><Relationship Id="rId17" Type="http://schemas.openxmlformats.org/officeDocument/2006/relationships/hyperlink" Target="http://elearning.zskj.cz/soubory/optika/zrcadlo/pes-zrcadlo.jpg" TargetMode="External"/><Relationship Id="rId2" Type="http://schemas.openxmlformats.org/officeDocument/2006/relationships/notesSlide" Target="../notesSlides/notesSlide20.xml"/><Relationship Id="rId16" Type="http://schemas.openxmlformats.org/officeDocument/2006/relationships/hyperlink" Target="http://www.weblearning.estranky.cz/img/mid/405/zrcadlo_5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labo.cz/mft/img/spektrum.gif" TargetMode="External"/><Relationship Id="rId11" Type="http://schemas.openxmlformats.org/officeDocument/2006/relationships/hyperlink" Target="http://3zscheb.unas.cz/e-learning/fyzika%20web/odraz%20svetla/odraz_2.jpg" TargetMode="External"/><Relationship Id="rId5" Type="http://schemas.openxmlformats.org/officeDocument/2006/relationships/hyperlink" Target="http://akademon.cz/source/obr/mesice2.jpg" TargetMode="External"/><Relationship Id="rId15" Type="http://schemas.openxmlformats.org/officeDocument/2006/relationships/hyperlink" Target="http://www.weblearning.estranky.cz/img/mid/401/zrcadlo_1.jpg" TargetMode="External"/><Relationship Id="rId10" Type="http://schemas.openxmlformats.org/officeDocument/2006/relationships/hyperlink" Target="http://upload.wikimedia.org/wikipedia/commons/thumb/9/96/Odraz_vlnoplocha_rovinna.svg/220px-Odraz_vlnoplocha_rovinna.svg.png" TargetMode="External"/><Relationship Id="rId4" Type="http://schemas.openxmlformats.org/officeDocument/2006/relationships/hyperlink" Target="http://www.sinaishop.cz/pub/img/products/luxusni-zlacene-dekorativni-zrcadlo-m.jpg" TargetMode="External"/><Relationship Id="rId9" Type="http://schemas.openxmlformats.org/officeDocument/2006/relationships/hyperlink" Target="http://fyzika.jreichl.com/data/optika/1_zaklad_soubory/image020.jpg" TargetMode="External"/><Relationship Id="rId14" Type="http://schemas.openxmlformats.org/officeDocument/2006/relationships/hyperlink" Target="http://www.gymhol.cz/projekt/fyzika/04_zrcadla/04_zrcadla_soubory/image004.jpg" TargetMode="Externa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467544" y="5013176"/>
            <a:ext cx="8280920" cy="98987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56032" algn="l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</a:t>
            </a:r>
            <a:r>
              <a:rPr lang="cs-CZ" sz="1600" b="1" dirty="0" smtClean="0">
                <a:solidFill>
                  <a:srgbClr val="00B0F0"/>
                </a:solidFill>
              </a:rPr>
              <a:t>7. ročníku. Slouží k stručnému zopakování naučeného učiva o vlastnostech světle a k naučení nového učiva. Žák pochopí zákon odrazu světla, naučí se jaký obraz vytváří rovinné zrcadlo.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251520" y="4149080"/>
            <a:ext cx="8215370" cy="611629"/>
          </a:xfrm>
          <a:prstGeom prst="rect">
            <a:avLst/>
          </a:prstGeom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Zákon</a:t>
            </a:r>
            <a:r>
              <a:rPr kumimoji="0" lang="cs-CZ" sz="24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odrazu světla, Zobrazení na rovinném zrcadle</a:t>
            </a:r>
            <a:endParaRPr kumimoji="0" lang="cs-CZ" sz="24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83768" y="1340768"/>
            <a:ext cx="639104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11/2012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VY_32_INOVACE_FY.7.A.18_zakon_odrazu_svetla_zobrazeni_na_rovinnem_zrcadle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57158" y="310238"/>
            <a:ext cx="1811936" cy="1728192"/>
          </a:xfrm>
          <a:prstGeom prst="rect">
            <a:avLst/>
          </a:prstGeom>
          <a:noFill/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39952" y="404664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28596" y="285728"/>
            <a:ext cx="8229600" cy="179704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0099"/>
                </a:solidFill>
                <a:effectLst/>
              </a:rPr>
              <a:t>Co už o víte o světle:</a:t>
            </a:r>
            <a:br>
              <a:rPr lang="cs-CZ" sz="2800" dirty="0" smtClean="0">
                <a:solidFill>
                  <a:srgbClr val="000099"/>
                </a:solidFill>
                <a:effectLst/>
              </a:rPr>
            </a:br>
            <a:r>
              <a:rPr lang="cs-CZ" sz="2800" dirty="0" smtClean="0">
                <a:solidFill>
                  <a:srgbClr val="000099"/>
                </a:solidFill>
                <a:effectLst/>
              </a:rPr>
              <a:t>Vyberte světelné zdroje, odstraňte tělesa, která světlo odrážejí.</a:t>
            </a:r>
            <a:endParaRPr lang="cs-CZ" sz="2800" dirty="0">
              <a:solidFill>
                <a:srgbClr val="000099"/>
              </a:solidFill>
              <a:effectLst/>
            </a:endParaRPr>
          </a:p>
        </p:txBody>
      </p:sp>
      <p:pic>
        <p:nvPicPr>
          <p:cNvPr id="4" name="Obrázek 3" descr="1101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86314" y="4857760"/>
            <a:ext cx="2190744" cy="1643058"/>
          </a:xfrm>
          <a:prstGeom prst="rect">
            <a:avLst/>
          </a:prstGeom>
        </p:spPr>
      </p:pic>
      <p:pic>
        <p:nvPicPr>
          <p:cNvPr id="5" name="Obrázek 4" descr="luxusni-zlacene-dekorativni-zrcadlo-m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2844" y="2000240"/>
            <a:ext cx="2238375" cy="2238375"/>
          </a:xfrm>
          <a:prstGeom prst="rect">
            <a:avLst/>
          </a:prstGeom>
        </p:spPr>
      </p:pic>
      <p:pic>
        <p:nvPicPr>
          <p:cNvPr id="6" name="Obrázek 5" descr="MP900149069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85786" y="4357694"/>
            <a:ext cx="2257428" cy="1508714"/>
          </a:xfrm>
          <a:prstGeom prst="rect">
            <a:avLst/>
          </a:prstGeom>
        </p:spPr>
      </p:pic>
      <p:pic>
        <p:nvPicPr>
          <p:cNvPr id="7" name="Obrázek 6" descr="MP900430994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571736" y="2143116"/>
            <a:ext cx="1334144" cy="2000240"/>
          </a:xfrm>
          <a:prstGeom prst="rect">
            <a:avLst/>
          </a:prstGeom>
        </p:spPr>
      </p:pic>
      <p:pic>
        <p:nvPicPr>
          <p:cNvPr id="9" name="Obrázek 8" descr="MP900407178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7000892" y="2285992"/>
            <a:ext cx="1237034" cy="1857364"/>
          </a:xfrm>
          <a:prstGeom prst="rect">
            <a:avLst/>
          </a:prstGeom>
        </p:spPr>
      </p:pic>
      <p:pic>
        <p:nvPicPr>
          <p:cNvPr id="11" name="Obrázek 10" descr="mesice2.jp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572000" y="2285992"/>
            <a:ext cx="1589756" cy="167321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8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Látky, ve kterých se světlo šíří, nazýváme</a:t>
            </a:r>
          </a:p>
          <a:p>
            <a:pPr>
              <a:buNone/>
            </a:pPr>
            <a:endParaRPr lang="cs-CZ" sz="2800" b="1" dirty="0" smtClean="0">
              <a:solidFill>
                <a:srgbClr val="CC00CC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                                .</a:t>
            </a:r>
          </a:p>
          <a:p>
            <a:pPr>
              <a:buNone/>
            </a:pPr>
            <a:endParaRPr lang="cs-CZ" sz="2800" b="1" dirty="0" smtClean="0">
              <a:solidFill>
                <a:srgbClr val="CC00CC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Podle toho, jak ovlivňují průchod světla, je můžeme rozdělit na </a:t>
            </a:r>
          </a:p>
          <a:p>
            <a:pPr>
              <a:buNone/>
            </a:pPr>
            <a:endParaRPr lang="cs-CZ" sz="2800" b="1" dirty="0" smtClean="0">
              <a:solidFill>
                <a:srgbClr val="CC00CC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                                 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CC00CC"/>
                </a:solidFill>
              </a:rPr>
              <a:t>                               a                                  .</a:t>
            </a:r>
            <a:endParaRPr lang="cs-CZ" sz="2800" b="1" dirty="0">
              <a:solidFill>
                <a:srgbClr val="CC00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800080"/>
                </a:solidFill>
                <a:effectLst/>
              </a:rPr>
              <a:t>Doplňte správně rozepsaný text:</a:t>
            </a:r>
            <a:endParaRPr lang="cs-CZ" sz="3200" dirty="0">
              <a:solidFill>
                <a:srgbClr val="800080"/>
              </a:solidFill>
              <a:effectLst/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714348" y="2786058"/>
            <a:ext cx="3357586" cy="1588"/>
          </a:xfrm>
          <a:prstGeom prst="line">
            <a:avLst/>
          </a:prstGeom>
          <a:ln w="38100">
            <a:solidFill>
              <a:srgbClr val="800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4714876" y="4643446"/>
            <a:ext cx="3357586" cy="1588"/>
          </a:xfrm>
          <a:prstGeom prst="line">
            <a:avLst/>
          </a:prstGeom>
          <a:ln w="38100">
            <a:solidFill>
              <a:srgbClr val="800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428596" y="5643578"/>
            <a:ext cx="3357586" cy="1588"/>
          </a:xfrm>
          <a:prstGeom prst="line">
            <a:avLst/>
          </a:prstGeom>
          <a:ln w="38100">
            <a:solidFill>
              <a:srgbClr val="800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ovací čára 7"/>
          <p:cNvCxnSpPr/>
          <p:nvPr/>
        </p:nvCxnSpPr>
        <p:spPr>
          <a:xfrm>
            <a:off x="4643438" y="5643578"/>
            <a:ext cx="3357586" cy="1588"/>
          </a:xfrm>
          <a:prstGeom prst="line">
            <a:avLst/>
          </a:prstGeom>
          <a:ln w="38100">
            <a:solidFill>
              <a:srgbClr val="800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aoblený obdélník 8"/>
          <p:cNvSpPr/>
          <p:nvPr/>
        </p:nvSpPr>
        <p:spPr>
          <a:xfrm>
            <a:off x="714348" y="2071678"/>
            <a:ext cx="3357586" cy="71438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rgbClr val="660066"/>
                </a:solidFill>
              </a:rPr>
              <a:t>o</a:t>
            </a:r>
            <a:r>
              <a:rPr lang="cs-CZ" sz="2800" b="1" dirty="0" smtClean="0">
                <a:solidFill>
                  <a:srgbClr val="660066"/>
                </a:solidFill>
              </a:rPr>
              <a:t>ptická prostředí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714876" y="3929066"/>
            <a:ext cx="3357586" cy="71438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průhledné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28596" y="4929198"/>
            <a:ext cx="3357586" cy="71438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průsvitné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12" name="Zaoblený obdélník 11"/>
          <p:cNvSpPr/>
          <p:nvPr/>
        </p:nvSpPr>
        <p:spPr>
          <a:xfrm>
            <a:off x="4714876" y="4929198"/>
            <a:ext cx="3357586" cy="71438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neprůhledné</a:t>
            </a:r>
            <a:endParaRPr lang="cs-CZ" sz="28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9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3985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8000"/>
                </a:solidFill>
                <a:effectLst/>
              </a:rPr>
              <a:t>Odhadněte přibližné hodnoty rychlosti šíření světla  v různých látkách.</a:t>
            </a:r>
            <a:endParaRPr lang="cs-CZ" sz="3200" dirty="0">
              <a:solidFill>
                <a:srgbClr val="008000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28596" y="2000240"/>
            <a:ext cx="3000396" cy="928694"/>
          </a:xfrm>
          <a:prstGeom prst="roundRect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voda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214942" y="2071678"/>
            <a:ext cx="3000396" cy="928694"/>
          </a:xfrm>
          <a:prstGeom prst="roundRect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300 000 km/s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5286380" y="3286124"/>
            <a:ext cx="3000396" cy="928694"/>
          </a:xfrm>
          <a:prstGeom prst="roundRect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124 000 km/s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5286380" y="4572008"/>
            <a:ext cx="3000396" cy="928694"/>
          </a:xfrm>
          <a:prstGeom prst="roundRect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225 000 km/s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428596" y="3286124"/>
            <a:ext cx="3000396" cy="928694"/>
          </a:xfrm>
          <a:prstGeom prst="roundRect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vzduch</a:t>
            </a:r>
            <a:endParaRPr lang="cs-CZ" sz="2800" b="1" dirty="0">
              <a:solidFill>
                <a:srgbClr val="003300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428596" y="4572008"/>
            <a:ext cx="3000396" cy="928694"/>
          </a:xfrm>
          <a:prstGeom prst="roundRect">
            <a:avLst/>
          </a:prstGeom>
          <a:solidFill>
            <a:srgbClr val="99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003300"/>
                </a:solidFill>
              </a:rPr>
              <a:t>diamant</a:t>
            </a:r>
            <a:endParaRPr lang="cs-CZ" sz="2800" b="1" dirty="0">
              <a:solidFill>
                <a:srgbClr val="003300"/>
              </a:solidFill>
            </a:endParaRPr>
          </a:p>
        </p:txBody>
      </p:sp>
      <p:cxnSp>
        <p:nvCxnSpPr>
          <p:cNvPr id="13" name="Přímá spojovací šipka 12"/>
          <p:cNvCxnSpPr>
            <a:stCxn id="10" idx="3"/>
            <a:endCxn id="5" idx="1"/>
          </p:cNvCxnSpPr>
          <p:nvPr/>
        </p:nvCxnSpPr>
        <p:spPr>
          <a:xfrm flipV="1">
            <a:off x="3428992" y="2536025"/>
            <a:ext cx="1785950" cy="1214446"/>
          </a:xfrm>
          <a:prstGeom prst="straightConnector1">
            <a:avLst/>
          </a:prstGeom>
          <a:ln w="50800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šipka 13"/>
          <p:cNvCxnSpPr/>
          <p:nvPr/>
        </p:nvCxnSpPr>
        <p:spPr>
          <a:xfrm flipV="1">
            <a:off x="3428992" y="3857628"/>
            <a:ext cx="1785950" cy="1214446"/>
          </a:xfrm>
          <a:prstGeom prst="straightConnector1">
            <a:avLst/>
          </a:prstGeom>
          <a:ln w="50800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Přímá spojovací šipka 14"/>
          <p:cNvCxnSpPr>
            <a:stCxn id="4" idx="3"/>
            <a:endCxn id="7" idx="1"/>
          </p:cNvCxnSpPr>
          <p:nvPr/>
        </p:nvCxnSpPr>
        <p:spPr>
          <a:xfrm>
            <a:off x="3428992" y="2464587"/>
            <a:ext cx="1857388" cy="2571768"/>
          </a:xfrm>
          <a:prstGeom prst="straightConnector1">
            <a:avLst/>
          </a:prstGeom>
          <a:ln w="50800">
            <a:solidFill>
              <a:srgbClr val="008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3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33CC"/>
                </a:solidFill>
                <a:effectLst/>
              </a:rPr>
              <a:t>Jak označujeme rychlost světla?</a:t>
            </a:r>
            <a:br>
              <a:rPr lang="cs-CZ" sz="3600" dirty="0" smtClean="0">
                <a:solidFill>
                  <a:srgbClr val="0033CC"/>
                </a:solidFill>
                <a:effectLst/>
              </a:rPr>
            </a:br>
            <a:r>
              <a:rPr lang="cs-CZ" sz="3600" dirty="0" smtClean="0">
                <a:solidFill>
                  <a:srgbClr val="0033CC"/>
                </a:solidFill>
                <a:effectLst/>
              </a:rPr>
              <a:t>Vyberte správné označení:</a:t>
            </a:r>
            <a:endParaRPr lang="cs-CZ" sz="3600" dirty="0">
              <a:solidFill>
                <a:srgbClr val="0033CC"/>
              </a:solidFill>
              <a:effectLst/>
            </a:endParaRPr>
          </a:p>
        </p:txBody>
      </p:sp>
      <p:sp>
        <p:nvSpPr>
          <p:cNvPr id="4" name="Elipsa 3"/>
          <p:cNvSpPr/>
          <p:nvPr/>
        </p:nvSpPr>
        <p:spPr>
          <a:xfrm>
            <a:off x="285720" y="2071678"/>
            <a:ext cx="2143140" cy="1857388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000066"/>
                </a:solidFill>
                <a:latin typeface="Arial"/>
                <a:cs typeface="Arial"/>
              </a:rPr>
              <a:t>λ</a:t>
            </a:r>
            <a:endParaRPr lang="cs-CZ" sz="4800" b="1" dirty="0">
              <a:solidFill>
                <a:srgbClr val="000066"/>
              </a:solidFill>
            </a:endParaRPr>
          </a:p>
        </p:txBody>
      </p:sp>
      <p:sp>
        <p:nvSpPr>
          <p:cNvPr id="5" name="Elipsa 4"/>
          <p:cNvSpPr/>
          <p:nvPr/>
        </p:nvSpPr>
        <p:spPr>
          <a:xfrm>
            <a:off x="1142976" y="4286256"/>
            <a:ext cx="2143140" cy="1857388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000066"/>
                </a:solidFill>
              </a:rPr>
              <a:t>c</a:t>
            </a:r>
            <a:endParaRPr lang="cs-CZ" sz="4800" b="1" dirty="0">
              <a:solidFill>
                <a:srgbClr val="000066"/>
              </a:solidFill>
            </a:endParaRPr>
          </a:p>
        </p:txBody>
      </p:sp>
      <p:sp>
        <p:nvSpPr>
          <p:cNvPr id="6" name="Elipsa 5"/>
          <p:cNvSpPr/>
          <p:nvPr/>
        </p:nvSpPr>
        <p:spPr>
          <a:xfrm>
            <a:off x="3571868" y="2000240"/>
            <a:ext cx="2143140" cy="1857388"/>
          </a:xfrm>
          <a:prstGeom prst="ellipse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800" b="1" dirty="0" smtClean="0">
                <a:solidFill>
                  <a:srgbClr val="000066"/>
                </a:solidFill>
              </a:rPr>
              <a:t>r</a:t>
            </a:r>
            <a:endParaRPr lang="cs-CZ" sz="4800" b="1" dirty="0">
              <a:solidFill>
                <a:srgbClr val="000066"/>
              </a:solidFill>
            </a:endParaRPr>
          </a:p>
        </p:txBody>
      </p:sp>
      <p:pic>
        <p:nvPicPr>
          <p:cNvPr id="7" name="Obrázek 6" descr="200723-top_foto1-5nbo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4143380"/>
            <a:ext cx="4000508" cy="22536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0" dur="2000" fill="hold"/>
                                        <p:tgtEl>
                                          <p:spTgt spid="5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800080"/>
                </a:solidFill>
              </a:rPr>
              <a:t>Světlo je elektromagnetické záření o vlnové délce                                  . </a:t>
            </a:r>
          </a:p>
          <a:p>
            <a:pPr>
              <a:buNone/>
            </a:pPr>
            <a:endParaRPr lang="cs-CZ" sz="2800" b="1" dirty="0" smtClean="0">
              <a:solidFill>
                <a:srgbClr val="800080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800080"/>
                </a:solidFill>
              </a:rPr>
              <a:t>Záření o menší vlnové délce nazýváme</a:t>
            </a:r>
          </a:p>
          <a:p>
            <a:pPr>
              <a:buNone/>
            </a:pPr>
            <a:endParaRPr lang="cs-CZ" sz="2800" b="1" dirty="0" smtClean="0">
              <a:solidFill>
                <a:srgbClr val="800080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800080"/>
                </a:solidFill>
              </a:rPr>
              <a:t>                                             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800080"/>
                </a:solidFill>
              </a:rPr>
              <a:t>Záření o vlnových délkách větších než 760 nm nazýváme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800080"/>
                </a:solidFill>
              </a:rPr>
              <a:t>                                                       .</a:t>
            </a:r>
          </a:p>
          <a:p>
            <a:pPr>
              <a:buNone/>
            </a:pPr>
            <a:endParaRPr lang="cs-CZ" sz="2800" b="1" dirty="0" smtClean="0">
              <a:solidFill>
                <a:srgbClr val="800080"/>
              </a:solidFill>
            </a:endParaRPr>
          </a:p>
          <a:p>
            <a:pPr>
              <a:buNone/>
            </a:pPr>
            <a:endParaRPr lang="cs-CZ" sz="2800" b="1" dirty="0">
              <a:solidFill>
                <a:srgbClr val="80008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6043626" cy="1082660"/>
          </a:xfrm>
        </p:spPr>
        <p:txBody>
          <a:bodyPr>
            <a:noAutofit/>
          </a:bodyPr>
          <a:lstStyle/>
          <a:p>
            <a:r>
              <a:rPr lang="cs-CZ" sz="3600" dirty="0" smtClean="0">
                <a:solidFill>
                  <a:srgbClr val="660066"/>
                </a:solidFill>
                <a:effectLst/>
              </a:rPr>
              <a:t>Doplňte správně text:</a:t>
            </a:r>
            <a:endParaRPr lang="cs-CZ" sz="3600" dirty="0">
              <a:solidFill>
                <a:srgbClr val="660066"/>
              </a:solidFill>
              <a:effectLst/>
            </a:endParaRPr>
          </a:p>
        </p:txBody>
      </p:sp>
      <p:cxnSp>
        <p:nvCxnSpPr>
          <p:cNvPr id="5" name="Přímá spojovací čára 4"/>
          <p:cNvCxnSpPr/>
          <p:nvPr/>
        </p:nvCxnSpPr>
        <p:spPr>
          <a:xfrm>
            <a:off x="2285984" y="2500306"/>
            <a:ext cx="3214710" cy="1588"/>
          </a:xfrm>
          <a:prstGeom prst="line">
            <a:avLst/>
          </a:prstGeom>
          <a:ln w="44450">
            <a:solidFill>
              <a:srgbClr val="CC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Přímá spojovací čára 5"/>
          <p:cNvCxnSpPr/>
          <p:nvPr/>
        </p:nvCxnSpPr>
        <p:spPr>
          <a:xfrm>
            <a:off x="2428860" y="4143380"/>
            <a:ext cx="3214710" cy="1588"/>
          </a:xfrm>
          <a:prstGeom prst="line">
            <a:avLst/>
          </a:prstGeom>
          <a:ln w="44450">
            <a:solidFill>
              <a:srgbClr val="CC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3571868" y="5572140"/>
            <a:ext cx="3214710" cy="1588"/>
          </a:xfrm>
          <a:prstGeom prst="line">
            <a:avLst/>
          </a:prstGeom>
          <a:ln w="44450">
            <a:solidFill>
              <a:srgbClr val="CC00C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Zaoblený obdélník 8"/>
          <p:cNvSpPr/>
          <p:nvPr/>
        </p:nvSpPr>
        <p:spPr>
          <a:xfrm>
            <a:off x="2285984" y="2000240"/>
            <a:ext cx="3143272" cy="42862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400 – 760 nm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10" name="Zaoblený obdélník 9"/>
          <p:cNvSpPr/>
          <p:nvPr/>
        </p:nvSpPr>
        <p:spPr>
          <a:xfrm>
            <a:off x="3571868" y="5072074"/>
            <a:ext cx="3143272" cy="42862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INFRAČERVENÉ</a:t>
            </a:r>
            <a:endParaRPr lang="cs-CZ" sz="2800" b="1" dirty="0">
              <a:solidFill>
                <a:srgbClr val="660066"/>
              </a:solidFill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2500298" y="3643314"/>
            <a:ext cx="3143272" cy="428628"/>
          </a:xfrm>
          <a:prstGeom prst="roundRect">
            <a:avLst/>
          </a:prstGeom>
          <a:solidFill>
            <a:srgbClr val="FFFF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rgbClr val="660066"/>
                </a:solidFill>
              </a:rPr>
              <a:t>ULTRAFIALOVÉ</a:t>
            </a:r>
            <a:endParaRPr lang="cs-CZ" sz="28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5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9" grpId="0" animBg="1"/>
      <p:bldP spid="10" grpId="0" animBg="1"/>
      <p:bldP spid="1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72560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0066"/>
                </a:solidFill>
                <a:effectLst/>
              </a:rPr>
              <a:t>Jak se nazývá celá škála barev, kterou v sobě obsahuje bílé světlo?</a:t>
            </a:r>
            <a:br>
              <a:rPr lang="cs-CZ" sz="3200" dirty="0" smtClean="0">
                <a:solidFill>
                  <a:srgbClr val="000066"/>
                </a:solidFill>
                <a:effectLst/>
              </a:rPr>
            </a:br>
            <a:r>
              <a:rPr lang="cs-CZ" sz="3200" dirty="0" smtClean="0">
                <a:solidFill>
                  <a:srgbClr val="000066"/>
                </a:solidFill>
                <a:effectLst/>
              </a:rPr>
              <a:t>Odpovězte na otázku:</a:t>
            </a:r>
            <a:endParaRPr lang="cs-CZ" sz="3200" dirty="0">
              <a:solidFill>
                <a:srgbClr val="000066"/>
              </a:solidFill>
              <a:effectLst/>
            </a:endParaRPr>
          </a:p>
        </p:txBody>
      </p:sp>
      <p:sp>
        <p:nvSpPr>
          <p:cNvPr id="4" name="Elipsa 3"/>
          <p:cNvSpPr/>
          <p:nvPr/>
        </p:nvSpPr>
        <p:spPr>
          <a:xfrm>
            <a:off x="2857488" y="2143116"/>
            <a:ext cx="3143272" cy="1785950"/>
          </a:xfrm>
          <a:prstGeom prst="ellipse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000066"/>
                </a:solidFill>
              </a:rPr>
              <a:t>světelné spektrum</a:t>
            </a:r>
            <a:endParaRPr lang="cs-CZ" sz="3200" b="1" dirty="0">
              <a:solidFill>
                <a:srgbClr val="000066"/>
              </a:solidFill>
            </a:endParaRPr>
          </a:p>
        </p:txBody>
      </p:sp>
      <p:pic>
        <p:nvPicPr>
          <p:cNvPr id="5" name="Obrázek 4" descr="spektrum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71472" y="4114203"/>
            <a:ext cx="8057045" cy="221993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11354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8000"/>
                </a:solidFill>
                <a:effectLst/>
              </a:rPr>
              <a:t>Jak dlouho trvá měsíční cyklus?</a:t>
            </a:r>
            <a:br>
              <a:rPr lang="cs-CZ" sz="3200" dirty="0" smtClean="0">
                <a:solidFill>
                  <a:srgbClr val="008000"/>
                </a:solidFill>
                <a:effectLst/>
              </a:rPr>
            </a:br>
            <a:r>
              <a:rPr lang="cs-CZ" sz="3200" dirty="0" smtClean="0">
                <a:solidFill>
                  <a:srgbClr val="008000"/>
                </a:solidFill>
                <a:effectLst/>
              </a:rPr>
              <a:t>Vyjmenujte všechny fáze/ v průběhu jednoho cyklu.</a:t>
            </a:r>
            <a:endParaRPr lang="cs-CZ" sz="3200" dirty="0">
              <a:solidFill>
                <a:srgbClr val="008000"/>
              </a:solidFill>
              <a:effectLst/>
            </a:endParaRPr>
          </a:p>
        </p:txBody>
      </p:sp>
      <p:pic>
        <p:nvPicPr>
          <p:cNvPr id="4" name="Obrázek 3" descr="fig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752" y="1500174"/>
            <a:ext cx="3944620" cy="2730188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142844" y="2143116"/>
            <a:ext cx="500066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Řešení:</a:t>
            </a:r>
          </a:p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FF0000"/>
                </a:solidFill>
              </a:rPr>
              <a:t>Cyklus</a:t>
            </a:r>
            <a:r>
              <a:rPr lang="cs-CZ" sz="2800" b="1" dirty="0" smtClean="0">
                <a:solidFill>
                  <a:srgbClr val="FF0000"/>
                </a:solidFill>
              </a:rPr>
              <a:t> trvá 28 dní.</a:t>
            </a:r>
          </a:p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FF0000"/>
                </a:solidFill>
              </a:rPr>
              <a:t>Úplněk</a:t>
            </a:r>
            <a:r>
              <a:rPr lang="cs-CZ" sz="2800" b="1" dirty="0" smtClean="0">
                <a:solidFill>
                  <a:srgbClr val="FF0000"/>
                </a:solidFill>
              </a:rPr>
              <a:t> (Měsíc vidíme jako plný osvětlený kruh),</a:t>
            </a:r>
          </a:p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FF0000"/>
                </a:solidFill>
              </a:rPr>
              <a:t>Ubývá</a:t>
            </a:r>
            <a:r>
              <a:rPr lang="cs-CZ" sz="2800" b="1" dirty="0" smtClean="0">
                <a:solidFill>
                  <a:srgbClr val="FF0000"/>
                </a:solidFill>
              </a:rPr>
              <a:t> (couvá) – tvar C,</a:t>
            </a:r>
          </a:p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FF0000"/>
                </a:solidFill>
              </a:rPr>
              <a:t>Nov</a:t>
            </a:r>
            <a:r>
              <a:rPr lang="cs-CZ" sz="2800" b="1" dirty="0" smtClean="0">
                <a:solidFill>
                  <a:srgbClr val="FF0000"/>
                </a:solidFill>
              </a:rPr>
              <a:t> (Měsíc není ze strany od Země osvícen),</a:t>
            </a:r>
          </a:p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FF0000"/>
                </a:solidFill>
              </a:rPr>
              <a:t>Přibývá</a:t>
            </a:r>
            <a:r>
              <a:rPr lang="cs-CZ" sz="2800" b="1" dirty="0" smtClean="0">
                <a:solidFill>
                  <a:srgbClr val="FF0000"/>
                </a:solidFill>
              </a:rPr>
              <a:t> (dorůstá) – tvar D.</a:t>
            </a:r>
          </a:p>
          <a:p>
            <a:endParaRPr lang="cs-CZ" sz="2800" b="1" dirty="0" smtClean="0">
              <a:solidFill>
                <a:srgbClr val="FF0000"/>
              </a:solidFill>
            </a:endParaRPr>
          </a:p>
          <a:p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1643050"/>
            <a:ext cx="8229600" cy="2643206"/>
          </a:xfrm>
        </p:spPr>
        <p:txBody>
          <a:bodyPr>
            <a:normAutofit/>
          </a:bodyPr>
          <a:lstStyle/>
          <a:p>
            <a:r>
              <a:rPr lang="cs-CZ" sz="6600" dirty="0" smtClean="0">
                <a:solidFill>
                  <a:srgbClr val="0000FF"/>
                </a:solidFill>
                <a:effectLst/>
              </a:rPr>
              <a:t>Téma: </a:t>
            </a:r>
            <a:br>
              <a:rPr lang="cs-CZ" sz="6600" dirty="0" smtClean="0">
                <a:solidFill>
                  <a:srgbClr val="0000FF"/>
                </a:solidFill>
                <a:effectLst/>
              </a:rPr>
            </a:br>
            <a:r>
              <a:rPr lang="cs-CZ" sz="6600" dirty="0" smtClean="0">
                <a:solidFill>
                  <a:srgbClr val="0000FF"/>
                </a:solidFill>
                <a:effectLst/>
              </a:rPr>
              <a:t>Zákon odrazu</a:t>
            </a:r>
            <a:endParaRPr lang="cs-CZ" sz="6600" dirty="0">
              <a:solidFill>
                <a:srgbClr val="0000FF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28596" y="2643182"/>
            <a:ext cx="8229600" cy="307183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200" b="1" dirty="0" smtClean="0">
                <a:solidFill>
                  <a:srgbClr val="006600"/>
                </a:solidFill>
              </a:rPr>
              <a:t>Při odrazu světelného paprsku na rozhraní dvou prostředí (vzduch – sklo) se úhel odrazu rovná úhlu dopadu a odražený paprsek zůstává v rovině dopadu.</a:t>
            </a:r>
            <a:endParaRPr lang="cs-CZ" sz="3200" b="1" dirty="0">
              <a:solidFill>
                <a:srgbClr val="0066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1143000"/>
          </a:xfrm>
        </p:spPr>
        <p:txBody>
          <a:bodyPr>
            <a:normAutofit/>
          </a:bodyPr>
          <a:lstStyle/>
          <a:p>
            <a:r>
              <a:rPr lang="cs-CZ" sz="3200" u="sng" dirty="0" smtClean="0">
                <a:solidFill>
                  <a:srgbClr val="009900"/>
                </a:solidFill>
                <a:effectLst/>
              </a:rPr>
              <a:t>K zapamatování</a:t>
            </a:r>
            <a:r>
              <a:rPr lang="cs-CZ" sz="3200" dirty="0" smtClean="0">
                <a:solidFill>
                  <a:srgbClr val="009900"/>
                </a:solidFill>
                <a:effectLst/>
              </a:rPr>
              <a:t>:</a:t>
            </a:r>
            <a:endParaRPr lang="cs-CZ" sz="3200" dirty="0">
              <a:solidFill>
                <a:srgbClr val="009900"/>
              </a:solidFill>
              <a:effectLst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643042" y="1571612"/>
            <a:ext cx="43577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00CC66"/>
                </a:solidFill>
              </a:rPr>
              <a:t>ZÁKON ODRAZU:</a:t>
            </a:r>
            <a:endParaRPr lang="cs-CZ" sz="3600" b="1" dirty="0">
              <a:solidFill>
                <a:srgbClr val="00CC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 descr="zakon_odrazu_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286116" y="857232"/>
            <a:ext cx="5295837" cy="5539445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42844" y="642918"/>
            <a:ext cx="4071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solidFill>
                  <a:srgbClr val="FF0000"/>
                </a:solidFill>
              </a:rPr>
              <a:t>ZAPAMATUJTE SI:</a:t>
            </a:r>
            <a:endParaRPr lang="cs-CZ" sz="36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939916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C00CC"/>
                </a:solidFill>
                <a:effectLst/>
              </a:rPr>
              <a:t>Světlo se odráží na rozhraní dvou prostředí – (např.)</a:t>
            </a:r>
            <a:endParaRPr lang="cs-CZ" sz="3200" dirty="0">
              <a:solidFill>
                <a:srgbClr val="CC00CC"/>
              </a:solidFill>
              <a:effectLst/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428596" y="2143116"/>
            <a:ext cx="3786214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vzduch - sklo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500034" y="3714752"/>
            <a:ext cx="3786214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líh - plexisklo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6" name="Zaoblený obdélník 5"/>
          <p:cNvSpPr/>
          <p:nvPr/>
        </p:nvSpPr>
        <p:spPr>
          <a:xfrm>
            <a:off x="4714876" y="4929198"/>
            <a:ext cx="3786214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voda - hliník</a:t>
            </a:r>
            <a:endParaRPr lang="cs-CZ" sz="3200" b="1" dirty="0">
              <a:solidFill>
                <a:srgbClr val="660066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4714876" y="2857496"/>
            <a:ext cx="3786214" cy="1071570"/>
          </a:xfrm>
          <a:prstGeom prst="roundRect">
            <a:avLst/>
          </a:prstGeom>
          <a:solidFill>
            <a:srgbClr val="FFC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rgbClr val="660066"/>
                </a:solidFill>
              </a:rPr>
              <a:t>vzduch - voda</a:t>
            </a:r>
            <a:endParaRPr lang="cs-CZ" sz="32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5" grpId="0" animBg="1"/>
      <p:bldP spid="6" grpId="0" animBg="1"/>
      <p:bldP spid="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25668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800000"/>
                </a:solidFill>
                <a:effectLst/>
              </a:rPr>
              <a:t>Na rovinném rozhraní se rovnoběžné paprsky odrážejí opět ROVNOBĚŽNĚ:</a:t>
            </a:r>
            <a:endParaRPr lang="cs-CZ" sz="2800" dirty="0">
              <a:solidFill>
                <a:srgbClr val="800000"/>
              </a:solidFill>
              <a:effectLst/>
            </a:endParaRPr>
          </a:p>
        </p:txBody>
      </p:sp>
      <p:pic>
        <p:nvPicPr>
          <p:cNvPr id="4" name="Obrázek 3" descr="220px-Odraz_vlnoplocha_rovinna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285984" y="2836382"/>
            <a:ext cx="5072098" cy="283576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3333CC"/>
                </a:solidFill>
                <a:effectLst/>
              </a:rPr>
              <a:t>Odraz světla na rozhraní, které není rovinné (hrbolatý povrch), se paprsky odrážejí RŮZNOBĚŽNĚ, kříží se.</a:t>
            </a:r>
            <a:br>
              <a:rPr lang="cs-CZ" sz="3200" dirty="0" smtClean="0">
                <a:solidFill>
                  <a:srgbClr val="3333CC"/>
                </a:solidFill>
                <a:effectLst/>
              </a:rPr>
            </a:br>
            <a:r>
              <a:rPr lang="cs-CZ" sz="3200" dirty="0" smtClean="0">
                <a:solidFill>
                  <a:srgbClr val="3333CC"/>
                </a:solidFill>
                <a:effectLst/>
              </a:rPr>
              <a:t>VZNIKÁ tzv. ROZPTÝLENÉ SVĚTLO.</a:t>
            </a:r>
            <a:endParaRPr lang="cs-CZ" sz="3200" dirty="0">
              <a:solidFill>
                <a:srgbClr val="3333CC"/>
              </a:solidFill>
              <a:effectLst/>
            </a:endParaRPr>
          </a:p>
        </p:txBody>
      </p:sp>
      <p:pic>
        <p:nvPicPr>
          <p:cNvPr id="4" name="Obrázek 3" descr="image0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57158" y="3214686"/>
            <a:ext cx="3857652" cy="2612589"/>
          </a:xfrm>
          <a:prstGeom prst="rect">
            <a:avLst/>
          </a:prstGeom>
        </p:spPr>
      </p:pic>
      <p:pic>
        <p:nvPicPr>
          <p:cNvPr id="5" name="Obrázek 4" descr="odraz_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714876" y="3071810"/>
            <a:ext cx="3786214" cy="26622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643470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00FF"/>
                </a:solidFill>
              </a:rPr>
              <a:t>Odraz v zrcadle,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00FF"/>
                </a:solidFill>
              </a:rPr>
              <a:t>Odraz světelných paprsků ve světlometu automobilu,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00FF"/>
                </a:solidFill>
              </a:rPr>
              <a:t>Odraz světla na stěnách místnosti (pokoje),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00FF"/>
                </a:solidFill>
              </a:rPr>
              <a:t>Odraz slunečních paprsků od vodní hladiny (např. u moře), nebo od sněhové pokrývky na horách…</a:t>
            </a:r>
          </a:p>
          <a:p>
            <a:pPr>
              <a:buNone/>
            </a:pPr>
            <a:endParaRPr lang="cs-CZ" sz="3200" b="1" dirty="0">
              <a:solidFill>
                <a:srgbClr val="0000FF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500042"/>
            <a:ext cx="4114800" cy="72547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3333CC"/>
                </a:solidFill>
                <a:effectLst/>
              </a:rPr>
              <a:t>Odraz v praxi:</a:t>
            </a:r>
            <a:endParaRPr lang="cs-CZ" sz="3200" dirty="0">
              <a:solidFill>
                <a:srgbClr val="3333CC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FF"/>
                </a:solidFill>
                <a:effectLst/>
              </a:rPr>
              <a:t>Zobrazení na rovinném zrcadle:</a:t>
            </a:r>
            <a:endParaRPr lang="cs-CZ" sz="3200" dirty="0">
              <a:solidFill>
                <a:srgbClr val="FF00FF"/>
              </a:solidFill>
              <a:effectLst/>
            </a:endParaRPr>
          </a:p>
        </p:txBody>
      </p:sp>
      <p:pic>
        <p:nvPicPr>
          <p:cNvPr id="4" name="Obrázek 3" descr="obr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714876" y="1714488"/>
            <a:ext cx="4176431" cy="3686181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285720" y="3000372"/>
            <a:ext cx="421484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800" b="1" dirty="0" smtClean="0">
              <a:solidFill>
                <a:srgbClr val="800080"/>
              </a:solidFill>
            </a:endParaRPr>
          </a:p>
          <a:p>
            <a:r>
              <a:rPr lang="cs-CZ" sz="2800" b="1" dirty="0" smtClean="0">
                <a:solidFill>
                  <a:srgbClr val="800080"/>
                </a:solidFill>
              </a:rPr>
              <a:t>Zobrazovaný předmět před zrcadlem a jeho obraz jsou souměrně sdružené podle roviny zrcadla.</a:t>
            </a:r>
            <a:endParaRPr lang="cs-CZ" sz="2800" b="1" dirty="0">
              <a:solidFill>
                <a:srgbClr val="80008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85720" y="2143116"/>
            <a:ext cx="3714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660066"/>
                </a:solidFill>
              </a:rPr>
              <a:t>Zapamatujte si:</a:t>
            </a:r>
            <a:endParaRPr lang="cs-CZ" sz="3200" b="1" dirty="0">
              <a:solidFill>
                <a:srgbClr val="660066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7043758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FF0000"/>
                </a:solidFill>
                <a:effectLst/>
              </a:rPr>
              <a:t>Zobrazení na rovinném zrcadle:</a:t>
            </a:r>
            <a:endParaRPr lang="cs-CZ" sz="3200" dirty="0">
              <a:solidFill>
                <a:srgbClr val="FF0000"/>
              </a:solidFill>
              <a:effectLst/>
            </a:endParaRPr>
          </a:p>
        </p:txBody>
      </p:sp>
      <p:pic>
        <p:nvPicPr>
          <p:cNvPr id="4" name="Obrázek 3" descr="obr_025_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143372" y="1928802"/>
            <a:ext cx="4695430" cy="1936865"/>
          </a:xfrm>
          <a:prstGeom prst="rect">
            <a:avLst/>
          </a:prstGeom>
        </p:spPr>
      </p:pic>
      <p:sp>
        <p:nvSpPr>
          <p:cNvPr id="6" name="TextovéPole 5"/>
          <p:cNvSpPr txBox="1"/>
          <p:nvPr/>
        </p:nvSpPr>
        <p:spPr>
          <a:xfrm>
            <a:off x="357158" y="2000240"/>
            <a:ext cx="38576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800000"/>
                </a:solidFill>
              </a:rPr>
              <a:t>Zapamatujte si:</a:t>
            </a:r>
            <a:endParaRPr lang="cs-CZ" sz="3200" b="1" dirty="0">
              <a:solidFill>
                <a:srgbClr val="8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5720" y="3357562"/>
            <a:ext cx="45720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FF0000"/>
                </a:solidFill>
              </a:rPr>
              <a:t>Obraz vytvořený na rovinném zrcadle je zdánlivý, vzpřímený (přímý) a stranově převrácený.</a:t>
            </a:r>
            <a:endParaRPr lang="cs-CZ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6" grpId="0"/>
      <p:bldP spid="7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6600"/>
                </a:solidFill>
              </a:rPr>
              <a:t>Nemusí být pouze klasické zrcadlo, tj. sklo, které má zadní stranu leskle pokovovanou.</a:t>
            </a:r>
          </a:p>
          <a:p>
            <a:pPr>
              <a:buFont typeface="Wingdings" pitchFamily="2" charset="2"/>
              <a:buChar char="q"/>
            </a:pPr>
            <a:r>
              <a:rPr lang="cs-CZ" sz="3200" b="1" dirty="0" smtClean="0">
                <a:solidFill>
                  <a:srgbClr val="006600"/>
                </a:solidFill>
              </a:rPr>
              <a:t>Jako rovinné zrcadlo se chovají vyleštěný hliníkový plech, klidná vodní hladina, některé povrchy těles zhotovených z plastů apod.</a:t>
            </a:r>
            <a:endParaRPr lang="cs-CZ" sz="3200" b="1" dirty="0">
              <a:solidFill>
                <a:srgbClr val="0066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86238" cy="1143000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8000"/>
                </a:solidFill>
                <a:effectLst/>
              </a:rPr>
              <a:t>Rovinné zrcadlo:</a:t>
            </a:r>
            <a:endParaRPr lang="cs-CZ" sz="3200" dirty="0">
              <a:solidFill>
                <a:srgbClr val="008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 descr="image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14414" y="1071546"/>
            <a:ext cx="3171825" cy="2371725"/>
          </a:xfrm>
          <a:prstGeom prst="rect">
            <a:avLst/>
          </a:prstGeom>
        </p:spPr>
      </p:pic>
      <p:pic>
        <p:nvPicPr>
          <p:cNvPr id="5" name="Obrázek 4" descr="pes-zrcadlo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29256" y="357166"/>
            <a:ext cx="3000396" cy="3314723"/>
          </a:xfrm>
          <a:prstGeom prst="rect">
            <a:avLst/>
          </a:prstGeom>
        </p:spPr>
      </p:pic>
      <p:pic>
        <p:nvPicPr>
          <p:cNvPr id="6" name="Obrázek 5" descr="zrcadlo_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3714752"/>
            <a:ext cx="4381500" cy="2743200"/>
          </a:xfrm>
          <a:prstGeom prst="rect">
            <a:avLst/>
          </a:prstGeom>
        </p:spPr>
      </p:pic>
      <p:pic>
        <p:nvPicPr>
          <p:cNvPr id="7" name="Obrázek 6" descr="zrcadlo_5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643438" y="3929066"/>
            <a:ext cx="4153295" cy="2600324"/>
          </a:xfrm>
          <a:prstGeom prst="rect">
            <a:avLst/>
          </a:prstGeom>
        </p:spPr>
      </p:pic>
      <p:sp>
        <p:nvSpPr>
          <p:cNvPr id="8" name="TextovéPole 7"/>
          <p:cNvSpPr txBox="1"/>
          <p:nvPr/>
        </p:nvSpPr>
        <p:spPr>
          <a:xfrm>
            <a:off x="285720" y="214290"/>
            <a:ext cx="40005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solidFill>
                  <a:srgbClr val="0000FF"/>
                </a:solidFill>
              </a:rPr>
              <a:t>Obraz-rov.zrcadlo</a:t>
            </a:r>
            <a:endParaRPr lang="cs-CZ" sz="3200" b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1100" b="1" dirty="0" smtClean="0">
                <a:solidFill>
                  <a:srgbClr val="00CC00"/>
                </a:solidFill>
              </a:rPr>
              <a:t>doc. RNDr. Růžena  Kolářová, CSc., PaedDr. Jiří Bohuněk, Fyzika pro 7. ročník základní školy, nakladatelství Prometheus, 2004, ISBN 80-7196-265-1.</a:t>
            </a:r>
          </a:p>
          <a:p>
            <a:pPr>
              <a:buNone/>
            </a:pPr>
            <a:r>
              <a:rPr lang="cs-CZ" sz="1100" b="1" dirty="0" smtClean="0">
                <a:solidFill>
                  <a:srgbClr val="00CC00"/>
                </a:solidFill>
              </a:rPr>
              <a:t>Tesař J., Jáchim F., Fyzika 3 pro ZŠ, Světelné jevy, mechanické vlastnosti látek, pedagogické nakladatelství, a.s., SPN 2009.</a:t>
            </a:r>
          </a:p>
          <a:p>
            <a:pPr>
              <a:buNone/>
            </a:pPr>
            <a:r>
              <a:rPr lang="cs-CZ" sz="1100" b="1" dirty="0" smtClean="0">
                <a:solidFill>
                  <a:srgbClr val="00CC00"/>
                </a:solidFill>
              </a:rPr>
              <a:t>Rauner K., Havel V., a kol., Fyzika 7 pro ZŠ a víceletá gymnázia, Nakladatelství Fraus 2005</a:t>
            </a:r>
          </a:p>
          <a:p>
            <a:pPr>
              <a:buNone/>
            </a:pPr>
            <a:r>
              <a:rPr lang="cs-CZ" sz="1100" b="1" dirty="0" smtClean="0">
                <a:solidFill>
                  <a:srgbClr val="00CC00"/>
                </a:solidFill>
              </a:rPr>
              <a:t>galerie </a:t>
            </a:r>
            <a:r>
              <a:rPr lang="cs-CZ" sz="1100" b="1" dirty="0" smtClean="0">
                <a:solidFill>
                  <a:srgbClr val="00CC00"/>
                </a:solidFill>
              </a:rPr>
              <a:t>office www.office.</a:t>
            </a:r>
            <a:r>
              <a:rPr lang="cs-CZ" sz="1100" b="1" smtClean="0">
                <a:solidFill>
                  <a:srgbClr val="00CC00"/>
                </a:solidFill>
              </a:rPr>
              <a:t>microsoft.com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3"/>
              </a:rPr>
              <a:t>http://www.dencop.cz/foto/kategorie/1/110101.jpg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:2012-11-16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4"/>
              </a:rPr>
              <a:t>http://www.sinaishop.cz/pub/img/products/luxusni-zlacene-dekorativni-zrcadlo-m.jpg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:2012-11-16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5"/>
              </a:rPr>
              <a:t>http://akademon.cz/source/obr/mesice2.jpg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:2012-11-16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6"/>
              </a:rPr>
              <a:t>http://www.labo.cz/mft/img/spektrum.gif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:2012-11-16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7"/>
              </a:rPr>
              <a:t>http://www.lpi.usra.edu/education/skytellers/moon_phases/images/fig8.jpg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:2012-11-16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8"/>
              </a:rPr>
              <a:t>http://www.zs-mat5.cz/vyuka/images/fyzika/zakon_odrazu_1.jpg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:2012-11-16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9"/>
              </a:rPr>
              <a:t>http://fyzika.jreichl.com/data/optika/1_zaklad_soubory/image020.jpg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:2012-11-16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10"/>
              </a:rPr>
              <a:t>http://upload.wikimedia.org/wikipedia/commons/thumb/9/96/Odraz_vlnoplocha_rovinna.svg/220px-Odraz_vlnoplocha_rovinna.svg.png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:2012-11-16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cs-CZ" sz="1100" b="1" dirty="0" smtClean="0">
                <a:solidFill>
                  <a:srgbClr val="00CC00"/>
                </a:solidFill>
                <a:hlinkClick r:id="rId11"/>
              </a:rPr>
              <a:t>http://3zscheb.unas.cz/e-learning/fyzika%20web/odraz%20svetla/odraz_2.jpg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:2012-11-16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12"/>
              </a:rPr>
              <a:t>http://optika.kuratkoo.net/images/obr_025_m.jpg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:2012-11-16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13"/>
              </a:rPr>
              <a:t>http://www.vyukovematerialy.cz/fyzika/obr9/obr65.jpg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:2012-11-16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14"/>
              </a:rPr>
              <a:t>http://www.gymhol.cz/projekt/fyzika/04_zrcadla/04_zrcadla_soubory/image004.jpg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:2012-11-16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15"/>
              </a:rPr>
              <a:t>www.weblearning.estranky.cz/img/mid/401/zrcadlo_1.jpg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:2012-11-16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16"/>
              </a:rPr>
              <a:t>http://www.weblearning.estranky.cz/img/mid/405/zrcadlo_5.jpg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:2012-11-16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r>
              <a:rPr lang="en-US" sz="1100" b="1" dirty="0" smtClean="0">
                <a:solidFill>
                  <a:srgbClr val="00CC00"/>
                </a:solidFill>
                <a:hlinkClick r:id="rId17"/>
              </a:rPr>
              <a:t>http://elearning.zskj.cz/soubory/optika/zrcadlo/pes-zrcadlo.jpg</a:t>
            </a:r>
            <a:r>
              <a:rPr lang="cs-CZ" sz="1100" b="1" dirty="0" smtClean="0">
                <a:solidFill>
                  <a:srgbClr val="00CC00"/>
                </a:solidFill>
              </a:rPr>
              <a:t> </a:t>
            </a:r>
            <a:r>
              <a:rPr lang="en-US" sz="1100" b="1" dirty="0" smtClean="0">
                <a:solidFill>
                  <a:srgbClr val="00CC00"/>
                </a:solidFill>
              </a:rPr>
              <a:t>[cit</a:t>
            </a:r>
            <a:r>
              <a:rPr lang="cs-CZ" sz="1100" b="1" dirty="0" smtClean="0">
                <a:solidFill>
                  <a:srgbClr val="00CC00"/>
                </a:solidFill>
              </a:rPr>
              <a:t>:2012-11-16</a:t>
            </a:r>
            <a:r>
              <a:rPr lang="en-US" sz="1100" b="1" dirty="0" smtClean="0">
                <a:solidFill>
                  <a:srgbClr val="00CC00"/>
                </a:solidFill>
              </a:rPr>
              <a:t>]</a:t>
            </a:r>
            <a:endParaRPr lang="cs-CZ" sz="1100" b="1" dirty="0" smtClean="0">
              <a:solidFill>
                <a:srgbClr val="00CC00"/>
              </a:solidFill>
            </a:endParaRPr>
          </a:p>
          <a:p>
            <a:pPr>
              <a:buNone/>
            </a:pPr>
            <a:endParaRPr lang="cs-CZ" sz="1100" b="1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582594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B050"/>
                </a:solidFill>
              </a:rPr>
              <a:t>Použité zdroje:</a:t>
            </a:r>
            <a:endParaRPr lang="cs-CZ" sz="32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4840303"/>
          </a:xfrm>
        </p:spPr>
        <p:txBody>
          <a:bodyPr>
            <a:normAutofit/>
          </a:bodyPr>
          <a:lstStyle/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Prezentace slouží k naučení nového učiva.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Žák si nejprve formou otázek a úloh zopakuje důležité informace o světle.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Vysvětlení zákonu odrazu.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Žák se naučí rýsovat rovinu dopadu a odraz světelných paprsků na rovné a nerovné ploše.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Matematické vyjádření zákonu odrazu.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Žák popíše, jaký obraz vytváří rovinné zrcadlo.</a:t>
            </a:r>
          </a:p>
          <a:p>
            <a:pPr marL="457200" indent="-457200">
              <a:buAutoNum type="arabicPeriod"/>
            </a:pPr>
            <a:r>
              <a:rPr lang="cs-CZ" sz="2400" b="1" dirty="0" smtClean="0">
                <a:solidFill>
                  <a:srgbClr val="0070C0"/>
                </a:solidFill>
              </a:rPr>
              <a:t>Žák umí sestrojit obraz čísla, písmene, který vytváří rovinné zrcadlo.</a:t>
            </a:r>
            <a:endParaRPr lang="cs-CZ" sz="2400" b="1" dirty="0">
              <a:solidFill>
                <a:srgbClr val="0070C0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868346"/>
          </a:xfrm>
        </p:spPr>
        <p:txBody>
          <a:bodyPr>
            <a:normAutofit fontScale="90000"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Metodika prezentace:</a:t>
            </a:r>
            <a:endParaRPr lang="cs-CZ" sz="3200" b="1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166</TotalTime>
  <Words>728</Words>
  <Application>Microsoft Office PowerPoint</Application>
  <PresentationFormat>Předvádění na obrazovce (4:3)</PresentationFormat>
  <Paragraphs>129</Paragraphs>
  <Slides>21</Slides>
  <Notes>21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2" baseType="lpstr">
      <vt:lpstr>Shluk</vt:lpstr>
      <vt:lpstr>Snímek 1</vt:lpstr>
      <vt:lpstr>Co už o víte o světle: Vyberte světelné zdroje, odstraňte tělesa, která světlo odrážejí.</vt:lpstr>
      <vt:lpstr>Doplňte správně rozepsaný text:</vt:lpstr>
      <vt:lpstr>Odhadněte přibližné hodnoty rychlosti šíření světla  v různých látkách.</vt:lpstr>
      <vt:lpstr>Jak označujeme rychlost světla? Vyberte správné označení:</vt:lpstr>
      <vt:lpstr>Doplňte správně text:</vt:lpstr>
      <vt:lpstr>Jak se nazývá celá škála barev, kterou v sobě obsahuje bílé světlo? Odpovězte na otázku:</vt:lpstr>
      <vt:lpstr>Jak dlouho trvá měsíční cyklus? Vyjmenujte všechny fáze/ v průběhu jednoho cyklu.</vt:lpstr>
      <vt:lpstr>Téma:  Zákon odrazu</vt:lpstr>
      <vt:lpstr>K zapamatování:</vt:lpstr>
      <vt:lpstr>Snímek 11</vt:lpstr>
      <vt:lpstr>Světlo se odráží na rozhraní dvou prostředí – (např.)</vt:lpstr>
      <vt:lpstr>Na rovinném rozhraní se rovnoběžné paprsky odrážejí opět ROVNOBĚŽNĚ:</vt:lpstr>
      <vt:lpstr>Odraz světla na rozhraní, které není rovinné (hrbolatý povrch), se paprsky odrážejí RŮZNOBĚŽNĚ, kříží se. VZNIKÁ tzv. ROZPTÝLENÉ SVĚTLO.</vt:lpstr>
      <vt:lpstr>Odraz v praxi:</vt:lpstr>
      <vt:lpstr>Zobrazení na rovinném zrcadle:</vt:lpstr>
      <vt:lpstr>Zobrazení na rovinném zrcadle:</vt:lpstr>
      <vt:lpstr>Rovinné zrcadlo:</vt:lpstr>
      <vt:lpstr>Snímek 19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šárka</cp:lastModifiedBy>
  <cp:revision>23</cp:revision>
  <dcterms:created xsi:type="dcterms:W3CDTF">2012-11-12T18:49:00Z</dcterms:created>
  <dcterms:modified xsi:type="dcterms:W3CDTF">2013-06-07T18:36:13Z</dcterms:modified>
</cp:coreProperties>
</file>