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59" r:id="rId3"/>
    <p:sldId id="261" r:id="rId4"/>
    <p:sldId id="260" r:id="rId5"/>
    <p:sldId id="262" r:id="rId6"/>
    <p:sldId id="263" r:id="rId7"/>
    <p:sldId id="268" r:id="rId8"/>
    <p:sldId id="269" r:id="rId9"/>
    <p:sldId id="270" r:id="rId10"/>
    <p:sldId id="264" r:id="rId11"/>
    <p:sldId id="265" r:id="rId12"/>
    <p:sldId id="266" r:id="rId13"/>
    <p:sldId id="267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57" r:id="rId28"/>
    <p:sldId id="258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9900"/>
    <a:srgbClr val="000099"/>
    <a:srgbClr val="FF6600"/>
    <a:srgbClr val="0000FF"/>
    <a:srgbClr val="800080"/>
    <a:srgbClr val="CC0066"/>
    <a:srgbClr val="FF3300"/>
    <a:srgbClr val="660033"/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35DF6-8CD4-44C3-869C-7D9430D8C8C7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1D9CB1-9AFD-4A4B-B0EC-3BEC9D087A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1D9CB1-9AFD-4A4B-B0EC-3BEC9D087AB6}" type="slidenum">
              <a:rPr lang="cs-CZ" smtClean="0"/>
              <a:pPr/>
              <a:t>12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7DFE3E-E10D-4101-96DA-0EFD631A05B9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blogy.in-pocasi.eu/ostrava_poruba/obrazky/jinovatka.jpg" TargetMode="External"/><Relationship Id="rId3" Type="http://schemas.openxmlformats.org/officeDocument/2006/relationships/hyperlink" Target="http://leeannbrady.com/wp-content/uploads/2011/07/glycerin1.jpg" TargetMode="External"/><Relationship Id="rId7" Type="http://schemas.openxmlformats.org/officeDocument/2006/relationships/hyperlink" Target="http://blogy.in-pocasi.eu/ostrava_poruba/obrazky/rann%C3%AD%20rosa.JPG" TargetMode="External"/><Relationship Id="rId2" Type="http://schemas.openxmlformats.org/officeDocument/2006/relationships/hyperlink" Target="http://forum.mcontrollers.com/files/aceton_20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licafotograficzna.pl/foto2/2229_rosa_b.jpg" TargetMode="External"/><Relationship Id="rId11" Type="http://schemas.openxmlformats.org/officeDocument/2006/relationships/hyperlink" Target="http://www2.uni-siegen.de/~pci/versuche/pics/p2o5c.jpg" TargetMode="External"/><Relationship Id="rId5" Type="http://schemas.openxmlformats.org/officeDocument/2006/relationships/hyperlink" Target="http://www.benateckyctyrlistek.eu/wp-content/uploads/2011/11/mlha-02.jpg" TargetMode="External"/><Relationship Id="rId10" Type="http://schemas.openxmlformats.org/officeDocument/2006/relationships/hyperlink" Target="http://img.radio.cz/pictures/bydleni/hrnecx.jpg" TargetMode="External"/><Relationship Id="rId4" Type="http://schemas.openxmlformats.org/officeDocument/2006/relationships/hyperlink" Target="http://www.stefajir.cz/files/Rtut.jpg" TargetMode="External"/><Relationship Id="rId9" Type="http://schemas.openxmlformats.org/officeDocument/2006/relationships/hyperlink" Target="http://www.oskole.sk/userfiles/image/fyzika/vyparovanie%20a%20var/vypar%20a%20var1.jp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467544" y="4581127"/>
            <a:ext cx="7992888" cy="1419641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naučení nového učiva. Žák pozná podstatu přeměny skupenství kapalného na plynné (vypařování a var) a plynného na kapalné (kapalnění). Dozví </a:t>
            </a:r>
            <a:r>
              <a:rPr lang="cs-CZ" sz="1600" b="1" dirty="0" smtClean="0">
                <a:solidFill>
                  <a:srgbClr val="00B0F0"/>
                </a:solidFill>
              </a:rPr>
              <a:t>se, </a:t>
            </a:r>
            <a:r>
              <a:rPr lang="cs-CZ" sz="1600" b="1" dirty="0" smtClean="0">
                <a:solidFill>
                  <a:srgbClr val="00B0F0"/>
                </a:solidFill>
              </a:rPr>
              <a:t>na čem závisí rychlost vypařování kapalin. Žák pochopí pojmy absolutní a relativní vlhkost vzduchu a dokáže charakterizovat stav, kdy je vzduch parami nasycen.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4005064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Vypařování , var a kapalnění 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1340768"/>
            <a:ext cx="60704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FY.8.A.19_vyparovani_a_var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86" y="524361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326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47149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změna ze skupenství kapalného na plynné,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vzniká pára,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kapalina se vypařuje při každé teplotě,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rychlost vypařování je však různá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různé kapaliny se za stejných podmínek vypařují různě rychle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Vypařování: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271464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6600"/>
                </a:solidFill>
              </a:rPr>
              <a:t>Např. 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mokrá dlažba po dešti po určité době uschne,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prádlo na pověšené šňůře po určité době uschne,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úbytek vody v akváriu,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odpařovací nádoba na topení,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u moře rozlehlé nádrže tamních solivarů atd.</a:t>
            </a: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6600FF"/>
                </a:solidFill>
                <a:effectLst/>
              </a:rPr>
              <a:t>Příklady vypařování:</a:t>
            </a:r>
            <a:endParaRPr lang="cs-CZ" sz="3600" dirty="0">
              <a:solidFill>
                <a:srgbClr val="6600FF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G5AJ81U3\MP9004331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3643314"/>
            <a:ext cx="2771772" cy="2771772"/>
          </a:xfrm>
          <a:prstGeom prst="rect">
            <a:avLst/>
          </a:prstGeom>
          <a:noFill/>
        </p:spPr>
      </p:pic>
      <p:pic>
        <p:nvPicPr>
          <p:cNvPr id="2051" name="Picture 3" descr="C:\Documents and Settings\radek\Local Settings\Temporary Internet Files\Content.IE5\C1EZKPMV\MC9000787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4143380"/>
            <a:ext cx="1849473" cy="1986236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3786190"/>
            <a:ext cx="3572617" cy="2366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85926"/>
            <a:ext cx="6186502" cy="422136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b="1" dirty="0" smtClean="0">
              <a:solidFill>
                <a:srgbClr val="33CCFF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FF"/>
                </a:solidFill>
              </a:rPr>
              <a:t>teplotě kapaliny,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FF"/>
                </a:solidFill>
              </a:rPr>
              <a:t>velikosti povrchu kapaliny,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FF"/>
                </a:solidFill>
              </a:rPr>
              <a:t>chemickém složení kapaliny,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FF"/>
                </a:solidFill>
              </a:rPr>
              <a:t>odvádění vzniklých par</a:t>
            </a:r>
          </a:p>
          <a:p>
            <a:pPr>
              <a:buNone/>
            </a:pPr>
            <a:endParaRPr lang="cs-CZ" sz="3200" b="1" dirty="0">
              <a:solidFill>
                <a:srgbClr val="33CC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A50021"/>
                </a:solidFill>
                <a:effectLst/>
              </a:rPr>
              <a:t>Rychlost, jakou se kapalina vypařuje, závisí na:</a:t>
            </a:r>
            <a:endParaRPr lang="cs-CZ" sz="3600" dirty="0">
              <a:solidFill>
                <a:srgbClr val="A5002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44773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FF"/>
                </a:solidFill>
              </a:rPr>
              <a:t>některé kapaliny se vypařují rychle (aceton, benzín, líh),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FF"/>
                </a:solidFill>
              </a:rPr>
              <a:t>jiné pomaleji (voda, lehký olej),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FF"/>
                </a:solidFill>
              </a:rPr>
              <a:t>další téměř vůbec (těžký olej, glycerin, rtuť)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FF"/>
                </a:solidFill>
              </a:rPr>
              <a:t>rychle se vypařující kapaliny obvykle označujeme jako těkavé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FF33"/>
                </a:solidFill>
                <a:effectLst/>
              </a:rPr>
              <a:t>Chemické složení kapaliny</a:t>
            </a:r>
            <a:r>
              <a:rPr lang="cs-CZ" sz="4000" dirty="0" smtClean="0">
                <a:solidFill>
                  <a:srgbClr val="66FF33"/>
                </a:solidFill>
                <a:effectLst/>
              </a:rPr>
              <a:t>:</a:t>
            </a:r>
            <a:endParaRPr lang="cs-CZ" sz="3600" dirty="0">
              <a:solidFill>
                <a:srgbClr val="66FF33"/>
              </a:solidFill>
              <a:effectLst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3929066"/>
            <a:ext cx="1568649" cy="2428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80" y="3714752"/>
            <a:ext cx="2071682" cy="2071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6314" y="4143380"/>
            <a:ext cx="2476504" cy="1578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000240"/>
            <a:ext cx="8229600" cy="3935613"/>
          </a:xfrm>
        </p:spPr>
        <p:txBody>
          <a:bodyPr/>
          <a:lstStyle/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Teplo, které musíme kapalině dodat, chceme-li ji přeměnit na plyn, nazýváme </a:t>
            </a:r>
            <a:r>
              <a:rPr lang="cs-CZ" sz="3200" b="1" u="sng" dirty="0" smtClean="0">
                <a:solidFill>
                  <a:srgbClr val="CC00CC"/>
                </a:solidFill>
              </a:rPr>
              <a:t>SKUPENSKÉ TEPLO VYPAŘOVÁNÍ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Značka: L</a:t>
            </a:r>
            <a:r>
              <a:rPr lang="cs-CZ" sz="3200" b="1" baseline="-25000" dirty="0" smtClean="0">
                <a:solidFill>
                  <a:srgbClr val="CC00CC"/>
                </a:solidFill>
              </a:rPr>
              <a:t>v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Jednotka: J, kJ</a:t>
            </a:r>
            <a:endParaRPr lang="cs-CZ" sz="3200" b="1" dirty="0" smtClean="0">
              <a:solidFill>
                <a:srgbClr val="0033CC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114300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Skupenské teplo vypařování,</a:t>
            </a:r>
            <a:br>
              <a:rPr lang="cs-CZ" sz="3600" dirty="0" smtClean="0">
                <a:solidFill>
                  <a:srgbClr val="CC00CC"/>
                </a:solidFill>
                <a:effectLst/>
              </a:rPr>
            </a:br>
            <a:endParaRPr lang="cs-CZ" sz="3600" dirty="0">
              <a:solidFill>
                <a:srgbClr val="CC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27146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je zvláštním případem vypařování,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kapalina se při varu vypařuje jak na povrchu, tak i uvnitř,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teplota, při které dochází k varu, se nazývá TEPLOTA VARU</a:t>
            </a:r>
          </a:p>
          <a:p>
            <a:pPr>
              <a:buNone/>
            </a:pP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effectLst/>
              </a:rPr>
              <a:t>Var: </a:t>
            </a:r>
            <a:endParaRPr lang="cs-CZ" sz="3600" dirty="0">
              <a:solidFill>
                <a:srgbClr val="9900CC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3500438"/>
            <a:ext cx="4624389" cy="297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785918" y="457200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600FF"/>
                </a:solidFill>
              </a:rPr>
              <a:t>var vody</a:t>
            </a:r>
            <a:endParaRPr lang="cs-CZ" b="1" dirty="0">
              <a:solidFill>
                <a:srgbClr val="66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Teplo, které musíme kapalině dodat, abychom ji při teplotě varu přeměnili na plyn téže teploty, nazýváme: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CC0066"/>
                </a:solidFill>
              </a:rPr>
              <a:t>SKUPENSKÉ TEPLO VARU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CC0066"/>
                </a:solidFill>
              </a:rPr>
              <a:t>(značka L</a:t>
            </a:r>
            <a:r>
              <a:rPr lang="cs-CZ" sz="2800" b="1" baseline="-25000" dirty="0" smtClean="0">
                <a:solidFill>
                  <a:srgbClr val="CC0066"/>
                </a:solidFill>
              </a:rPr>
              <a:t>v</a:t>
            </a:r>
            <a:r>
              <a:rPr lang="cs-CZ" sz="2800" b="1" dirty="0" smtClean="0">
                <a:solidFill>
                  <a:srgbClr val="CC0066"/>
                </a:solidFill>
              </a:rPr>
              <a:t>, jednotka J, kJ)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K porovnání, kolik tepla musíme při teplotě varu dodat 1 kg různých kapalin k přeměně na plyn, zavádíme: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CC0066"/>
                </a:solidFill>
              </a:rPr>
              <a:t>MĚRNÉ SKUPENSKÉ TEPLO VARU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CC0066"/>
                </a:solidFill>
              </a:rPr>
              <a:t>(značka l</a:t>
            </a:r>
            <a:r>
              <a:rPr lang="cs-CZ" sz="2800" b="1" baseline="-25000" dirty="0" smtClean="0">
                <a:solidFill>
                  <a:srgbClr val="CC0066"/>
                </a:solidFill>
              </a:rPr>
              <a:t>v</a:t>
            </a:r>
            <a:r>
              <a:rPr lang="cs-CZ" sz="2800" b="1" dirty="0" smtClean="0">
                <a:solidFill>
                  <a:srgbClr val="CC0066"/>
                </a:solidFill>
              </a:rPr>
              <a:t>, jednotka kJ/kg)</a:t>
            </a:r>
          </a:p>
          <a:p>
            <a:pPr>
              <a:buNone/>
            </a:pP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990000"/>
                </a:solidFill>
                <a:effectLst/>
              </a:rPr>
              <a:t>Skupenské teplo varu,</a:t>
            </a:r>
            <a:br>
              <a:rPr lang="cs-CZ" sz="3600" dirty="0" smtClean="0">
                <a:solidFill>
                  <a:srgbClr val="990000"/>
                </a:solidFill>
                <a:effectLst/>
              </a:rPr>
            </a:br>
            <a:r>
              <a:rPr lang="cs-CZ" sz="3600" dirty="0" smtClean="0">
                <a:solidFill>
                  <a:srgbClr val="990000"/>
                </a:solidFill>
                <a:effectLst/>
              </a:rPr>
              <a:t>Měrné skupenské teplo varu:</a:t>
            </a:r>
            <a:endParaRPr lang="cs-CZ" sz="3600" dirty="0">
              <a:solidFill>
                <a:srgbClr val="99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643314"/>
            <a:ext cx="4471990" cy="2363977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9900CC"/>
                </a:solidFill>
              </a:rPr>
              <a:t>V=0,33 l, m=0,33 kg</a:t>
            </a:r>
          </a:p>
          <a:p>
            <a:pPr>
              <a:buNone/>
            </a:pPr>
            <a:r>
              <a:rPr lang="cs-CZ" b="1" dirty="0" smtClean="0">
                <a:solidFill>
                  <a:srgbClr val="9900CC"/>
                </a:solidFill>
              </a:rPr>
              <a:t>l</a:t>
            </a:r>
            <a:r>
              <a:rPr lang="cs-CZ" b="1" baseline="-25000" dirty="0" smtClean="0">
                <a:solidFill>
                  <a:srgbClr val="9900CC"/>
                </a:solidFill>
              </a:rPr>
              <a:t>v</a:t>
            </a:r>
            <a:r>
              <a:rPr lang="cs-CZ" b="1" dirty="0" smtClean="0">
                <a:solidFill>
                  <a:srgbClr val="9900CC"/>
                </a:solidFill>
              </a:rPr>
              <a:t>=2256 kJ/kg</a:t>
            </a:r>
          </a:p>
          <a:p>
            <a:pPr>
              <a:buNone/>
            </a:pPr>
            <a:r>
              <a:rPr lang="cs-CZ" b="1" dirty="0" smtClean="0">
                <a:solidFill>
                  <a:srgbClr val="9900CC"/>
                </a:solidFill>
              </a:rPr>
              <a:t>L</a:t>
            </a:r>
            <a:r>
              <a:rPr lang="cs-CZ" b="1" baseline="-25000" dirty="0" smtClean="0">
                <a:solidFill>
                  <a:srgbClr val="9900CC"/>
                </a:solidFill>
              </a:rPr>
              <a:t>v</a:t>
            </a:r>
            <a:r>
              <a:rPr lang="cs-CZ" b="1" dirty="0" smtClean="0">
                <a:solidFill>
                  <a:srgbClr val="9900CC"/>
                </a:solidFill>
              </a:rPr>
              <a:t>=? kJ</a:t>
            </a:r>
          </a:p>
          <a:p>
            <a:pPr>
              <a:buNone/>
            </a:pPr>
            <a:r>
              <a:rPr lang="cs-CZ" b="1" dirty="0" smtClean="0">
                <a:solidFill>
                  <a:srgbClr val="9900CC"/>
                </a:solidFill>
              </a:rPr>
              <a:t>L</a:t>
            </a:r>
            <a:r>
              <a:rPr lang="cs-CZ" b="1" baseline="-25000" dirty="0" smtClean="0">
                <a:solidFill>
                  <a:srgbClr val="9900CC"/>
                </a:solidFill>
              </a:rPr>
              <a:t>v</a:t>
            </a:r>
            <a:r>
              <a:rPr lang="cs-CZ" b="1" dirty="0" smtClean="0">
                <a:solidFill>
                  <a:srgbClr val="9900CC"/>
                </a:solidFill>
              </a:rPr>
              <a:t>=m</a:t>
            </a:r>
            <a:r>
              <a:rPr lang="cs-CZ" b="1" dirty="0" smtClean="0">
                <a:solidFill>
                  <a:srgbClr val="9900CC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9900CC"/>
                </a:solidFill>
              </a:rPr>
              <a:t>l</a:t>
            </a:r>
            <a:r>
              <a:rPr lang="cs-CZ" b="1" baseline="-25000" dirty="0" smtClean="0">
                <a:solidFill>
                  <a:srgbClr val="9900CC"/>
                </a:solidFill>
              </a:rPr>
              <a:t>v</a:t>
            </a:r>
            <a:r>
              <a:rPr lang="cs-CZ" b="1" dirty="0" smtClean="0">
                <a:solidFill>
                  <a:srgbClr val="9900CC"/>
                </a:solidFill>
              </a:rPr>
              <a:t>=0,33</a:t>
            </a:r>
            <a:r>
              <a:rPr lang="cs-CZ" b="1" dirty="0" smtClean="0">
                <a:solidFill>
                  <a:srgbClr val="9900CC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9900CC"/>
                </a:solidFill>
              </a:rPr>
              <a:t>2256 kJ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9900CC"/>
                </a:solidFill>
              </a:rPr>
              <a:t>L</a:t>
            </a:r>
            <a:r>
              <a:rPr lang="cs-CZ" b="1" u="sng" baseline="-25000" dirty="0" smtClean="0">
                <a:solidFill>
                  <a:srgbClr val="9900CC"/>
                </a:solidFill>
              </a:rPr>
              <a:t>v</a:t>
            </a:r>
            <a:r>
              <a:rPr lang="cs-CZ" b="1" u="sng" dirty="0" smtClean="0">
                <a:solidFill>
                  <a:srgbClr val="9900CC"/>
                </a:solidFill>
              </a:rPr>
              <a:t>=720 kJ</a:t>
            </a:r>
          </a:p>
          <a:p>
            <a:pPr>
              <a:buNone/>
            </a:pPr>
            <a:endParaRPr lang="cs-CZ" b="1" dirty="0" smtClean="0">
              <a:solidFill>
                <a:srgbClr val="9900CC"/>
              </a:solidFill>
            </a:endParaRPr>
          </a:p>
          <a:p>
            <a:pPr>
              <a:buNone/>
            </a:pPr>
            <a:endParaRPr lang="cs-CZ" b="1" dirty="0">
              <a:solidFill>
                <a:srgbClr val="99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Příklad: Petr si chtěl uvařit instantní polévku. Do hrnce dal 1 litr vody a nechal vodu ohřívat. Petr se zapovídal s kamarádem a když se vrátil do kuchyně, zjistil, že v hrnci zbyly jen dvě třetiny vody. 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Kolik tepla se zbytečně spotřebovalo na vyvaření třetiny z původního množství?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57818" y="3857628"/>
            <a:ext cx="35719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6600"/>
                </a:solidFill>
              </a:rPr>
              <a:t>Teplo, které se spotřebovalo na vyvaření třetiny vody, je přibližně 720 kJ.</a:t>
            </a:r>
            <a:endParaRPr lang="cs-CZ" sz="2400" b="1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udává množství vodních par ve vzduchu,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je to hmotnost vodní páry, kterou obsahuje 1m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r>
              <a:rPr lang="cs-CZ" sz="2800" baseline="300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vzduchu,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vzduch může při určité teplotě obsahovat jen omezené množství vodní páry,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při největším množství vodní páry ve vzduchu dosahuje absolutní vlhkost maximální hodnoty při této teplotě, říkáme pak, že vzduch je parou NASYCEN,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čím je vzduch teplejší, tím více vodní páry může obsahovat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Absolutní vlhkost vzduchu: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66FF"/>
                </a:solidFill>
              </a:rPr>
              <a:t>v praxi se používá častěji,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66FF"/>
                </a:solidFill>
              </a:rPr>
              <a:t>je podílem absolutní vlhkosti při dané teplotě k maximální absolutní vlhkosti při této teplotě (ve stavu nasycení),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66FF"/>
                </a:solidFill>
              </a:rPr>
              <a:t>vyjadřuje se v procentech,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66FF"/>
                </a:solidFill>
              </a:rPr>
              <a:t>nasycený vzduch má relativní vlhkost 100 %</a:t>
            </a:r>
            <a:endParaRPr lang="cs-CZ" sz="2800" b="1" dirty="0">
              <a:solidFill>
                <a:srgbClr val="33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FF"/>
                </a:solidFill>
                <a:effectLst/>
              </a:rPr>
              <a:t>Relativní vlhkost vzduchu:</a:t>
            </a:r>
            <a:endParaRPr lang="cs-CZ" sz="3600" dirty="0">
              <a:solidFill>
                <a:srgbClr val="FF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3143272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FF00"/>
                </a:solidFill>
              </a:rPr>
              <a:t>při ochlazování vzduchu s určitým množstvím vodní páry se zvyšuje relativní vlhkost vzduchu,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FF00"/>
                </a:solidFill>
              </a:rPr>
              <a:t>při určité teplotě dosáhne relativní vlhkost 100 %,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FF00"/>
                </a:solidFill>
              </a:rPr>
              <a:t>této teplotě říkáme: ROSNÝ BOD,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FF00"/>
                </a:solidFill>
              </a:rPr>
              <a:t>při dalším poklesu teploty se pára mění ve vodu,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FF00"/>
                </a:solidFill>
              </a:rPr>
              <a:t>objeví se drobné kapičky buď rozptýlené ve vzduchu = MLHA, nebo na povrchu studenějšího předmětu = ROSA.</a:t>
            </a:r>
            <a:endParaRPr lang="cs-CZ" sz="2400" b="1" dirty="0">
              <a:solidFill>
                <a:srgbClr val="00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66"/>
                </a:solidFill>
                <a:effectLst/>
              </a:rPr>
              <a:t>Kapalnění (kondenzace): mlha, rosa</a:t>
            </a:r>
            <a:endParaRPr lang="cs-CZ" sz="3600" dirty="0">
              <a:solidFill>
                <a:srgbClr val="CC0066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21060" y="4000504"/>
            <a:ext cx="4011976" cy="2722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1538" y="4000504"/>
            <a:ext cx="361950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CC"/>
                </a:solidFill>
              </a:rPr>
              <a:t>přeměna plynu v kapalinu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CC"/>
                </a:solidFill>
              </a:rPr>
              <a:t>opačný děj k vypařování</a:t>
            </a:r>
            <a:endParaRPr lang="cs-CZ" sz="32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66FF"/>
                </a:solidFill>
                <a:effectLst/>
              </a:rPr>
              <a:t>Kapalnění (kondenzace):</a:t>
            </a:r>
            <a:endParaRPr lang="cs-CZ" sz="3600" dirty="0">
              <a:solidFill>
                <a:srgbClr val="3366FF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2786058"/>
            <a:ext cx="4037995" cy="3028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1" y="2714620"/>
            <a:ext cx="4191029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285984" y="6143644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600FF"/>
                </a:solidFill>
              </a:rPr>
              <a:t>jinovatka</a:t>
            </a:r>
            <a:endParaRPr lang="cs-CZ" b="1" dirty="0">
              <a:solidFill>
                <a:srgbClr val="66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57884" y="6072206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600FF"/>
                </a:solidFill>
              </a:rPr>
              <a:t>rosa</a:t>
            </a:r>
            <a:endParaRPr lang="cs-CZ" b="1" dirty="0">
              <a:solidFill>
                <a:srgbClr val="66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800000"/>
                </a:solidFill>
                <a:effectLst/>
              </a:rPr>
              <a:t>Otázky :</a:t>
            </a:r>
            <a:br>
              <a:rPr lang="cs-CZ" sz="3600" dirty="0" smtClean="0">
                <a:solidFill>
                  <a:srgbClr val="800000"/>
                </a:solidFill>
                <a:effectLst/>
              </a:rPr>
            </a:br>
            <a:r>
              <a:rPr lang="cs-CZ" sz="3600" dirty="0" smtClean="0">
                <a:solidFill>
                  <a:srgbClr val="800000"/>
                </a:solidFill>
                <a:effectLst/>
              </a:rPr>
              <a:t>1) Martina kreslila na poslední chvíli vodovými barvami obrázek ke Dni matek. Navrhni, co má udělat, aby obrázek co nejrychleji uschl. </a:t>
            </a:r>
            <a:br>
              <a:rPr lang="cs-CZ" sz="3600" dirty="0" smtClean="0">
                <a:solidFill>
                  <a:srgbClr val="800000"/>
                </a:solidFill>
                <a:effectLst/>
              </a:rPr>
            </a:br>
            <a:endParaRPr lang="cs-CZ" sz="36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101" name="Picture 5" descr="C:\Documents and Settings\radek\Local Settings\Temporary Internet Files\Content.IE5\C1EZKPMV\MC9004128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143248"/>
            <a:ext cx="3660618" cy="34478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3399"/>
                </a:solidFill>
              </a:rPr>
              <a:t>Martina urychlí vysušování obrázku, pokud bude vznikající páry odvádět, například foukáním, fénem, držením obrázku v otevřeném okně…</a:t>
            </a:r>
            <a:endParaRPr lang="cs-CZ" sz="3200" b="1" dirty="0">
              <a:solidFill>
                <a:srgbClr val="FF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Odpověď na otázku č. 1: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5123" name="Picture 3" descr="C:\Documents and Settings\radek\Local Settings\Temporary Internet Files\Content.IE5\OL6JGX2N\MC9002376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4143380"/>
            <a:ext cx="2061172" cy="20143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9730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2) Proč se v zimě při vstupu </a:t>
            </a:r>
            <a:r>
              <a:rPr lang="cs-CZ" sz="3600" dirty="0" smtClean="0">
                <a:solidFill>
                  <a:srgbClr val="009900"/>
                </a:solidFill>
                <a:effectLst/>
              </a:rPr>
              <a:t>                     z </a:t>
            </a:r>
            <a:r>
              <a:rPr lang="cs-CZ" sz="3600" dirty="0" smtClean="0">
                <a:solidFill>
                  <a:srgbClr val="009900"/>
                </a:solidFill>
                <a:effectLst/>
              </a:rPr>
              <a:t>venkovního prostředí do vytopené místnosti zamlžují brýle?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6148" name="Picture 4" descr="C:\Documents and Settings\radek\Local Settings\Temporary Internet Files\Content.IE5\C1EZKPMV\MC9004136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3143248"/>
            <a:ext cx="4457323" cy="34357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Vzduch v okolí studených brýlí má teplotu nižší než rosný bod. Proto vodní pára, kterou vzduch v místnosti obsahuje, kapalní na studených sklech.</a:t>
            </a:r>
            <a:endParaRPr lang="cs-CZ" sz="3200" b="1" dirty="0">
              <a:solidFill>
                <a:srgbClr val="FF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Odpověď na otázku č.2: 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00"/>
                </a:solidFill>
                <a:effectLst/>
              </a:rPr>
              <a:t>3) Kdy vidíš mlhu nad hrncem vody a proč se obvykle rychle rozplyne? </a:t>
            </a:r>
            <a:endParaRPr lang="cs-CZ" sz="3600" dirty="0">
              <a:solidFill>
                <a:srgbClr val="CC3300"/>
              </a:solidFill>
              <a:effectLst/>
            </a:endParaRP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2857496"/>
            <a:ext cx="2705115" cy="3661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Mlhu nad hrncem vidíme obvykle při odklopení poklice těsně před varem nebo při varu kapaliny v uzavřené nádobě (také při prudkém varu </a:t>
            </a:r>
            <a:r>
              <a:rPr lang="cs-CZ" sz="3200" b="1" dirty="0" smtClean="0">
                <a:solidFill>
                  <a:srgbClr val="008000"/>
                </a:solidFill>
              </a:rPr>
              <a:t>                      v </a:t>
            </a:r>
            <a:r>
              <a:rPr lang="cs-CZ" sz="3200" b="1" dirty="0" smtClean="0">
                <a:solidFill>
                  <a:srgbClr val="008000"/>
                </a:solidFill>
              </a:rPr>
              <a:t>otevřené nádobě).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Mlha se nad nádobou rozplývá velmi rychle, protože její drobné kapičky se většinou okamžitě vypařují do okolního prostoru, nebo se vrací zpět do nádoby.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Odpověď na otázku č.3:</a:t>
            </a:r>
            <a:endParaRPr lang="cs-CZ" sz="36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143248"/>
            <a:ext cx="8229600" cy="286404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voda,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aceton,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diethylether,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ethanol,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glycerol,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Uspořádej je podle velikosti číselných hodnot.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effectLst/>
              </a:rPr>
              <a:t>Úkol:</a:t>
            </a:r>
            <a:br>
              <a:rPr lang="cs-CZ" sz="3600" dirty="0" smtClean="0">
                <a:solidFill>
                  <a:srgbClr val="660033"/>
                </a:solidFill>
                <a:effectLst/>
              </a:rPr>
            </a:br>
            <a:r>
              <a:rPr lang="cs-CZ" sz="3600" dirty="0" smtClean="0">
                <a:solidFill>
                  <a:srgbClr val="660033"/>
                </a:solidFill>
                <a:effectLst/>
              </a:rPr>
              <a:t>4) Vyhledej v Tabulkách teplotu varu t</a:t>
            </a:r>
            <a:r>
              <a:rPr lang="cs-CZ" sz="3600" baseline="-25000" dirty="0" smtClean="0">
                <a:solidFill>
                  <a:srgbClr val="660033"/>
                </a:solidFill>
                <a:effectLst/>
              </a:rPr>
              <a:t>v</a:t>
            </a:r>
            <a:r>
              <a:rPr lang="cs-CZ" sz="3600" dirty="0" smtClean="0">
                <a:solidFill>
                  <a:srgbClr val="660033"/>
                </a:solidFill>
                <a:effectLst/>
              </a:rPr>
              <a:t> při normálním tlaku těchto kapalin:</a:t>
            </a:r>
            <a:endParaRPr lang="cs-CZ" sz="36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501175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3300"/>
                </a:solidFill>
                <a:effectLst/>
              </a:rPr>
              <a:t>Vypočítej příklad:</a:t>
            </a:r>
            <a:br>
              <a:rPr lang="cs-CZ" sz="3200" dirty="0" smtClean="0">
                <a:solidFill>
                  <a:srgbClr val="FF3300"/>
                </a:solidFill>
                <a:effectLst/>
              </a:rPr>
            </a:br>
            <a:r>
              <a:rPr lang="cs-CZ" sz="3200" dirty="0" smtClean="0">
                <a:solidFill>
                  <a:srgbClr val="FF3300"/>
                </a:solidFill>
                <a:effectLst/>
              </a:rPr>
              <a:t>5) Kolik tepla potřebujeme dodat 2 kg vařící se vody při normálním tlaku, aby se změnila na páru? </a:t>
            </a:r>
            <a:br>
              <a:rPr lang="cs-CZ" sz="3200" dirty="0" smtClean="0">
                <a:solidFill>
                  <a:srgbClr val="FF3300"/>
                </a:solidFill>
                <a:effectLst/>
              </a:rPr>
            </a:br>
            <a:r>
              <a:rPr lang="cs-CZ" sz="3200" dirty="0" smtClean="0">
                <a:solidFill>
                  <a:srgbClr val="FF3300"/>
                </a:solidFill>
                <a:effectLst/>
              </a:rPr>
              <a:t>Porovnej ho s teplem, které musíme dodat 2 kg ledu při teplotě tání, aby roztál při normálním tlaku.</a:t>
            </a:r>
            <a:endParaRPr lang="cs-CZ" sz="3200" dirty="0">
              <a:solidFill>
                <a:srgbClr val="FF3300"/>
              </a:solidFill>
              <a:effectLst/>
            </a:endParaRPr>
          </a:p>
        </p:txBody>
      </p:sp>
      <p:pic>
        <p:nvPicPr>
          <p:cNvPr id="8194" name="Picture 2" descr="C:\Documents and Settings\radek\Local Settings\Temporary Internet Files\Content.IE5\OL6JGX2N\MP9003167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4643446"/>
            <a:ext cx="2857520" cy="18954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m=2 kg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v</a:t>
            </a:r>
            <a:r>
              <a:rPr lang="cs-CZ" sz="3200" b="1" dirty="0" smtClean="0">
                <a:solidFill>
                  <a:srgbClr val="0070C0"/>
                </a:solidFill>
              </a:rPr>
              <a:t>=2 260 kJ/kg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t</a:t>
            </a:r>
            <a:r>
              <a:rPr lang="cs-CZ" sz="3200" b="1" dirty="0" smtClean="0">
                <a:solidFill>
                  <a:srgbClr val="0070C0"/>
                </a:solidFill>
              </a:rPr>
              <a:t>=334 kJ/kg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v</a:t>
            </a:r>
            <a:r>
              <a:rPr lang="cs-CZ" sz="3200" b="1" dirty="0" smtClean="0">
                <a:solidFill>
                  <a:srgbClr val="0070C0"/>
                </a:solidFill>
              </a:rPr>
              <a:t>=? </a:t>
            </a:r>
            <a:r>
              <a:rPr lang="en-US" sz="3200" b="1" dirty="0" smtClean="0">
                <a:solidFill>
                  <a:srgbClr val="0070C0"/>
                </a:solidFill>
              </a:rPr>
              <a:t>[</a:t>
            </a:r>
            <a:r>
              <a:rPr lang="cs-CZ" sz="3200" b="1" dirty="0" smtClean="0">
                <a:solidFill>
                  <a:srgbClr val="0070C0"/>
                </a:solidFill>
              </a:rPr>
              <a:t>kJ</a:t>
            </a:r>
            <a:r>
              <a:rPr lang="en-US" sz="3200" b="1" dirty="0" smtClean="0">
                <a:solidFill>
                  <a:srgbClr val="0070C0"/>
                </a:solidFill>
              </a:rPr>
              <a:t>]</a:t>
            </a:r>
            <a:endParaRPr lang="cs-CZ" sz="3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t</a:t>
            </a:r>
            <a:r>
              <a:rPr lang="cs-CZ" sz="3200" b="1" dirty="0" smtClean="0">
                <a:solidFill>
                  <a:srgbClr val="0070C0"/>
                </a:solidFill>
              </a:rPr>
              <a:t>=? </a:t>
            </a:r>
            <a:r>
              <a:rPr lang="en-US" sz="3200" b="1" dirty="0" smtClean="0">
                <a:solidFill>
                  <a:srgbClr val="0070C0"/>
                </a:solidFill>
              </a:rPr>
              <a:t>[</a:t>
            </a:r>
            <a:r>
              <a:rPr lang="cs-CZ" sz="3200" b="1" dirty="0" smtClean="0">
                <a:solidFill>
                  <a:srgbClr val="0070C0"/>
                </a:solidFill>
              </a:rPr>
              <a:t>kJ</a:t>
            </a:r>
            <a:r>
              <a:rPr lang="en-US" sz="3200" b="1" dirty="0" smtClean="0">
                <a:solidFill>
                  <a:srgbClr val="0070C0"/>
                </a:solidFill>
              </a:rPr>
              <a:t>]</a:t>
            </a:r>
            <a:endParaRPr lang="cs-CZ" sz="3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v</a:t>
            </a:r>
            <a:r>
              <a:rPr lang="cs-CZ" sz="3200" b="1" dirty="0" smtClean="0">
                <a:solidFill>
                  <a:srgbClr val="0070C0"/>
                </a:solidFill>
              </a:rPr>
              <a:t>=m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v</a:t>
            </a:r>
            <a:r>
              <a:rPr lang="cs-CZ" sz="3200" b="1" dirty="0" smtClean="0">
                <a:solidFill>
                  <a:srgbClr val="0070C0"/>
                </a:solidFill>
              </a:rPr>
              <a:t>=2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sz="3200" b="1" dirty="0" smtClean="0">
                <a:solidFill>
                  <a:srgbClr val="0070C0"/>
                </a:solidFill>
              </a:rPr>
              <a:t>2 260= </a:t>
            </a:r>
            <a:r>
              <a:rPr lang="cs-CZ" sz="3200" b="1" u="sng" dirty="0" smtClean="0">
                <a:solidFill>
                  <a:srgbClr val="CC0066"/>
                </a:solidFill>
              </a:rPr>
              <a:t>4 520 kJ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t</a:t>
            </a:r>
            <a:r>
              <a:rPr lang="cs-CZ" sz="3200" b="1" dirty="0" smtClean="0">
                <a:solidFill>
                  <a:srgbClr val="0070C0"/>
                </a:solidFill>
              </a:rPr>
              <a:t>=m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t</a:t>
            </a:r>
            <a:r>
              <a:rPr lang="cs-CZ" sz="3200" b="1" dirty="0" smtClean="0">
                <a:solidFill>
                  <a:srgbClr val="0070C0"/>
                </a:solidFill>
              </a:rPr>
              <a:t>=2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sz="3200" b="1" dirty="0" smtClean="0">
                <a:solidFill>
                  <a:srgbClr val="0070C0"/>
                </a:solidFill>
              </a:rPr>
              <a:t>334= </a:t>
            </a:r>
            <a:r>
              <a:rPr lang="cs-CZ" sz="3200" b="1" u="sng" dirty="0" smtClean="0">
                <a:solidFill>
                  <a:srgbClr val="CC0066"/>
                </a:solidFill>
              </a:rPr>
              <a:t>668 kJ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CC0066"/>
                </a:solidFill>
              </a:rPr>
              <a:t>Teplo potřebné na přeměnu vařící se vody v páru je téměř 7krát větší než teplo, které potřebujeme k roztání ledu </a:t>
            </a:r>
            <a:r>
              <a:rPr lang="cs-CZ" sz="3200" b="1" u="sng" dirty="0" smtClean="0">
                <a:solidFill>
                  <a:srgbClr val="CC0066"/>
                </a:solidFill>
              </a:rPr>
              <a:t>o </a:t>
            </a:r>
            <a:r>
              <a:rPr lang="cs-CZ" sz="3200" b="1" u="sng" dirty="0" smtClean="0">
                <a:solidFill>
                  <a:srgbClr val="CC0066"/>
                </a:solidFill>
              </a:rPr>
              <a:t>stejné hmotnosti.</a:t>
            </a:r>
            <a:endParaRPr lang="en-US" sz="3200" b="1" u="sng" dirty="0" smtClean="0">
              <a:solidFill>
                <a:srgbClr val="CC0066"/>
              </a:solidFill>
            </a:endParaRPr>
          </a:p>
          <a:p>
            <a:pPr>
              <a:buNone/>
            </a:pP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66"/>
                </a:solidFill>
                <a:effectLst/>
              </a:rPr>
              <a:t>Řešení příkladu:</a:t>
            </a:r>
            <a:endParaRPr lang="cs-CZ" sz="3600" dirty="0">
              <a:solidFill>
                <a:srgbClr val="CC0066"/>
              </a:solidFill>
              <a:effectLst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5186370" cy="3292671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800080"/>
                </a:solidFill>
              </a:rPr>
              <a:t>1000 kJ/kg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800080"/>
              </a:solidFill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800080"/>
                </a:solidFill>
              </a:rPr>
              <a:t>334 kJ/kg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800080"/>
              </a:solidFill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800080"/>
                </a:solidFill>
              </a:rPr>
              <a:t>418 kJ/kg</a:t>
            </a:r>
            <a:endParaRPr lang="cs-CZ" sz="36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chemeClr val="accent1">
                    <a:lumMod val="50000"/>
                  </a:schemeClr>
                </a:solidFill>
                <a:effectLst/>
              </a:rPr>
            </a:b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Měrné skupenské teplo tání ledu je:</a:t>
            </a:r>
            <a:endParaRPr lang="cs-CZ" sz="3600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8X27W9MV\MP9004012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599" y="3500438"/>
            <a:ext cx="4759031" cy="3171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4400552" cy="3292671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FF"/>
                </a:solidFill>
              </a:rPr>
              <a:t>334 kJ/kg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0000FF"/>
              </a:solidFill>
              <a:latin typeface="Arial"/>
              <a:cs typeface="Arial"/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FF"/>
                </a:solidFill>
                <a:latin typeface="Arial"/>
                <a:cs typeface="Arial"/>
              </a:rPr>
              <a:t>4 180 J/kg∙°C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0000FF"/>
              </a:solidFill>
              <a:latin typeface="Arial"/>
              <a:cs typeface="Arial"/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FF"/>
                </a:solidFill>
                <a:latin typeface="Arial"/>
                <a:cs typeface="Arial"/>
              </a:rPr>
              <a:t>4,18 kJ/kg∙°C</a:t>
            </a:r>
            <a:endParaRPr lang="cs-CZ" sz="36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Měrná tepelná kapacita vody je: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(správně může být více odpovědí)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2051" name="Picture 3" descr="C:\Documents and Settings\radek\Local Settings\Temporary Internet Files\Content.IE5\8X27W9MV\MP9004331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3643314"/>
            <a:ext cx="4200532" cy="28003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4114800" cy="3649861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99"/>
                </a:solidFill>
              </a:rPr>
              <a:t>2 260 kJ/kg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000099"/>
              </a:solidFill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99"/>
                </a:solidFill>
              </a:rPr>
              <a:t>334 kJ/kg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000099"/>
              </a:solidFill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99"/>
                </a:solidFill>
              </a:rPr>
              <a:t>4 180 kJ/kg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660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FF6600"/>
                </a:solidFill>
                <a:effectLst/>
              </a:rPr>
            </a:br>
            <a:r>
              <a:rPr lang="cs-CZ" sz="3600" dirty="0" smtClean="0">
                <a:solidFill>
                  <a:srgbClr val="FF6600"/>
                </a:solidFill>
                <a:effectLst/>
              </a:rPr>
              <a:t>Měrné skupenské teplo varu vody je:</a:t>
            </a:r>
            <a:endParaRPr lang="cs-CZ" sz="3600" dirty="0">
              <a:solidFill>
                <a:srgbClr val="FF66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3643314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5992"/>
            <a:ext cx="8229600" cy="37212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rgbClr val="FF0066"/>
                </a:solidFill>
              </a:rPr>
              <a:t>Q=m</a:t>
            </a:r>
            <a:r>
              <a:rPr lang="cs-CZ" sz="4000" b="1" dirty="0" smtClean="0">
                <a:solidFill>
                  <a:srgbClr val="FF0066"/>
                </a:solidFill>
                <a:latin typeface="Arial"/>
                <a:cs typeface="Arial"/>
              </a:rPr>
              <a:t>∙</a:t>
            </a:r>
            <a:r>
              <a:rPr lang="cs-CZ" sz="4000" b="1" dirty="0" smtClean="0">
                <a:solidFill>
                  <a:srgbClr val="FF0066"/>
                </a:solidFill>
              </a:rPr>
              <a:t>c</a:t>
            </a:r>
            <a:r>
              <a:rPr lang="cs-CZ" sz="4000" b="1" dirty="0" smtClean="0">
                <a:solidFill>
                  <a:srgbClr val="FF0066"/>
                </a:solidFill>
                <a:latin typeface="Arial"/>
                <a:cs typeface="Arial"/>
              </a:rPr>
              <a:t>∙</a:t>
            </a:r>
            <a:r>
              <a:rPr lang="cs-CZ" sz="4000" b="1" dirty="0" smtClean="0">
                <a:solidFill>
                  <a:srgbClr val="FF0066"/>
                </a:solidFill>
              </a:rPr>
              <a:t>(t-t</a:t>
            </a:r>
            <a:r>
              <a:rPr lang="cs-CZ" sz="4000" b="1" baseline="-25000" dirty="0" smtClean="0">
                <a:solidFill>
                  <a:srgbClr val="FF0066"/>
                </a:solidFill>
              </a:rPr>
              <a:t>1</a:t>
            </a:r>
            <a:r>
              <a:rPr lang="cs-CZ" sz="4000" b="1" dirty="0" smtClean="0">
                <a:solidFill>
                  <a:srgbClr val="FF0066"/>
                </a:solidFill>
              </a:rPr>
              <a:t>)</a:t>
            </a:r>
          </a:p>
          <a:p>
            <a:pPr>
              <a:buNone/>
            </a:pPr>
            <a:endParaRPr lang="cs-CZ" sz="40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FF0066"/>
                </a:solidFill>
              </a:rPr>
              <a:t>L</a:t>
            </a:r>
            <a:r>
              <a:rPr lang="cs-CZ" sz="4000" b="1" baseline="-25000" dirty="0" smtClean="0">
                <a:solidFill>
                  <a:srgbClr val="FF0066"/>
                </a:solidFill>
              </a:rPr>
              <a:t>t</a:t>
            </a:r>
            <a:r>
              <a:rPr lang="cs-CZ" sz="4000" b="1" dirty="0" smtClean="0">
                <a:solidFill>
                  <a:srgbClr val="FF0066"/>
                </a:solidFill>
              </a:rPr>
              <a:t>=m</a:t>
            </a:r>
            <a:r>
              <a:rPr lang="cs-CZ" sz="4000" b="1" dirty="0" smtClean="0">
                <a:solidFill>
                  <a:srgbClr val="FF0066"/>
                </a:solidFill>
                <a:latin typeface="Arial"/>
                <a:cs typeface="Arial"/>
              </a:rPr>
              <a:t>∙</a:t>
            </a:r>
            <a:r>
              <a:rPr lang="cs-CZ" sz="4000" b="1" dirty="0" smtClean="0">
                <a:solidFill>
                  <a:srgbClr val="FF0066"/>
                </a:solidFill>
              </a:rPr>
              <a:t>l</a:t>
            </a:r>
            <a:r>
              <a:rPr lang="cs-CZ" sz="4000" b="1" baseline="-25000" dirty="0" smtClean="0">
                <a:solidFill>
                  <a:srgbClr val="FF0066"/>
                </a:solidFill>
              </a:rPr>
              <a:t>t</a:t>
            </a:r>
          </a:p>
          <a:p>
            <a:pPr>
              <a:buNone/>
            </a:pPr>
            <a:endParaRPr lang="cs-CZ" sz="40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FF0066"/>
                </a:solidFill>
              </a:rPr>
              <a:t>L</a:t>
            </a:r>
            <a:r>
              <a:rPr lang="cs-CZ" sz="4000" b="1" baseline="-25000" dirty="0" smtClean="0">
                <a:solidFill>
                  <a:srgbClr val="FF0066"/>
                </a:solidFill>
              </a:rPr>
              <a:t>v</a:t>
            </a:r>
            <a:r>
              <a:rPr lang="cs-CZ" sz="4000" b="1" dirty="0" smtClean="0">
                <a:solidFill>
                  <a:srgbClr val="FF0066"/>
                </a:solidFill>
              </a:rPr>
              <a:t>=m</a:t>
            </a:r>
            <a:r>
              <a:rPr lang="cs-CZ" sz="4000" b="1" dirty="0" smtClean="0">
                <a:solidFill>
                  <a:srgbClr val="FF0066"/>
                </a:solidFill>
                <a:latin typeface="Arial"/>
                <a:cs typeface="Arial"/>
              </a:rPr>
              <a:t>∙</a:t>
            </a:r>
            <a:r>
              <a:rPr lang="cs-CZ" sz="4000" b="1" dirty="0" smtClean="0">
                <a:solidFill>
                  <a:srgbClr val="FF0066"/>
                </a:solidFill>
              </a:rPr>
              <a:t>l</a:t>
            </a:r>
            <a:r>
              <a:rPr lang="cs-CZ" sz="4000" b="1" baseline="-25000" dirty="0" smtClean="0">
                <a:solidFill>
                  <a:srgbClr val="FF0066"/>
                </a:solidFill>
              </a:rPr>
              <a:t>v</a:t>
            </a:r>
            <a:r>
              <a:rPr lang="cs-CZ" sz="4000" b="1" dirty="0" smtClean="0">
                <a:solidFill>
                  <a:srgbClr val="FF0066"/>
                </a:solidFill>
              </a:rPr>
              <a:t>  </a:t>
            </a:r>
            <a:endParaRPr lang="cs-CZ" sz="40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Charakterizuj napsané vzorce: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Karel Rauner, Josef Petřík, Fyzika 8, učebnice pro základní školy a víceletá gymnázia, nakladatelství Fraus, 2006.</a:t>
            </a:r>
          </a:p>
          <a:p>
            <a:pPr>
              <a:buNone/>
            </a:pPr>
            <a:r>
              <a:rPr lang="cs-CZ" sz="1400" b="1" dirty="0" err="1" smtClean="0">
                <a:solidFill>
                  <a:srgbClr val="0070C0"/>
                </a:solidFill>
              </a:rPr>
              <a:t>kazi.sweb.cz</a:t>
            </a:r>
            <a:r>
              <a:rPr lang="cs-CZ" sz="1400" b="1" dirty="0" smtClean="0">
                <a:solidFill>
                  <a:srgbClr val="0070C0"/>
                </a:solidFill>
              </a:rPr>
              <a:t>/</a:t>
            </a:r>
            <a:r>
              <a:rPr lang="cs-CZ" sz="1400" b="1" dirty="0" err="1" smtClean="0">
                <a:solidFill>
                  <a:srgbClr val="0070C0"/>
                </a:solidFill>
              </a:rPr>
              <a:t>Bolivie</a:t>
            </a:r>
            <a:r>
              <a:rPr lang="cs-CZ" sz="1400" b="1" dirty="0" smtClean="0">
                <a:solidFill>
                  <a:srgbClr val="0070C0"/>
                </a:solidFill>
              </a:rPr>
              <a:t>/pic/SalardeUyuni00.jpg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2"/>
              </a:rPr>
              <a:t>http://forum.mcontrollers.com/files/aceton_208.jpg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3"/>
              </a:rPr>
              <a:t>http://leeannbrady.com/wp-content/uploads/2011/07/glycerin1.jpg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4"/>
              </a:rPr>
              <a:t>http://www.stefajir.cz/files/Rtut.jpg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5"/>
              </a:rPr>
              <a:t>http://www.benateckyctyrlistek.eu/wp-content/uploads/2011/11/mlha-02.jpg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  <a:hlinkClick r:id="rId6"/>
              </a:rPr>
              <a:t>http://www.ulicafotograficzna.pl/foto2/2229_rosa_b.jpg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7"/>
              </a:rPr>
              <a:t>http://blogy.in-pocasi.eu/ostrava_poruba/obrazky/rann%C3%AD%20rosa.JPG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8"/>
              </a:rPr>
              <a:t>http://blogy.in-pocasi.eu/ostrava_poruba/obrazky/jinovatka.jpg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9"/>
              </a:rPr>
              <a:t>http://www.oskole.sk/userfiles/image/fyzika/vyparovanie%20a%20var/vypar%20a%20var1.jpg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  <a:hlinkClick r:id="rId10"/>
              </a:rPr>
              <a:t>http://img.radio.cz/pictures/bydleni/hrnecx.jpg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11"/>
              </a:rPr>
              <a:t>http://www2.uni-siegen.de/~pci/versuche/pics/p2o5c.jpg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 fontScale="92500" lnSpcReduction="10000"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pozná podstatu přeměny skupenství kapalného na plynné (vypařování) a plynného na kapalné (kapalnění).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se dozví, na čem závisí rychlost vypařování kapalin. 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Zavedení skupenského tepla vypařování.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Charakteristika varu, zavedení skupenské tepla varu a měrného skupenského tepla varu.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Ukázka výpočtu příkladu skupenského tepla varu.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pochopí pojmy absolutní a relativní vlhkost vzduchu a dokáže charakterizovat stav, kdy je vzduch parami nasycen.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Uvedení příkladů kapalnění (kondenzace).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odpovídá na otázky, počítá příklady a z nabídky vybírá správné odpovědi.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00FF"/>
                </a:solidFill>
              </a:rPr>
              <a:t>Metodika prezentace:</a:t>
            </a:r>
            <a:endParaRPr lang="cs-CZ" sz="36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254</TotalTime>
  <Words>1160</Words>
  <Application>Microsoft Office PowerPoint</Application>
  <PresentationFormat>Předvádění na obrazovce (4:3)</PresentationFormat>
  <Paragraphs>152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Shluk</vt:lpstr>
      <vt:lpstr>Snímek 1</vt:lpstr>
      <vt:lpstr>Vypařování:</vt:lpstr>
      <vt:lpstr>Příklady vypařování:</vt:lpstr>
      <vt:lpstr>Rychlost, jakou se kapalina vypařuje, závisí na:</vt:lpstr>
      <vt:lpstr>Chemické složení kapaliny:</vt:lpstr>
      <vt:lpstr>Skupenské teplo vypařování, </vt:lpstr>
      <vt:lpstr>Var: </vt:lpstr>
      <vt:lpstr>Skupenské teplo varu, Měrné skupenské teplo varu:</vt:lpstr>
      <vt:lpstr>Příklad: Petr si chtěl uvařit instantní polévku. Do hrnce dal 1 litr vody a nechal vodu ohřívat. Petr se zapovídal s kamarádem a když se vrátil do kuchyně, zjistil, že v hrnci zbyly jen dvě třetiny vody.  Kolik tepla se zbytečně spotřebovalo na vyvaření třetiny z původního množství?</vt:lpstr>
      <vt:lpstr>Absolutní vlhkost vzduchu:</vt:lpstr>
      <vt:lpstr>Relativní vlhkost vzduchu:</vt:lpstr>
      <vt:lpstr>Kapalnění (kondenzace): mlha, rosa</vt:lpstr>
      <vt:lpstr>Kapalnění (kondenzace):</vt:lpstr>
      <vt:lpstr>Otázky : 1) Martina kreslila na poslední chvíli vodovými barvami obrázek ke Dni matek. Navrhni, co má udělat, aby obrázek co nejrychleji uschl.  </vt:lpstr>
      <vt:lpstr>Odpověď na otázku č. 1:</vt:lpstr>
      <vt:lpstr>2) Proč se v zimě při vstupu                      z venkovního prostředí do vytopené místnosti zamlžují brýle?</vt:lpstr>
      <vt:lpstr>Odpověď na otázku č.2: </vt:lpstr>
      <vt:lpstr>3) Kdy vidíš mlhu nad hrncem vody a proč se obvykle rychle rozplyne? </vt:lpstr>
      <vt:lpstr>Odpověď na otázku č.3:</vt:lpstr>
      <vt:lpstr>Úkol: 4) Vyhledej v Tabulkách teplotu varu tv při normálním tlaku těchto kapalin:</vt:lpstr>
      <vt:lpstr>Vypočítej příklad: 5) Kolik tepla potřebujeme dodat 2 kg vařící se vody při normálním tlaku, aby se změnila na páru?  Porovnej ho s teplem, které musíme dodat 2 kg ledu při teplotě tání, aby roztál při normálním tlaku.</vt:lpstr>
      <vt:lpstr>Řešení příkladu:</vt:lpstr>
      <vt:lpstr>Vyber správnou odpověď: Měrné skupenské teplo tání ledu je:</vt:lpstr>
      <vt:lpstr>Vyber správnou odpověď: Měrná tepelná kapacita vody je: (správně může být více odpovědí)</vt:lpstr>
      <vt:lpstr>Vyber správnou odpověď: Měrné skupenské teplo varu vody je:</vt:lpstr>
      <vt:lpstr>Charakterizuj napsané vzorce: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37</cp:revision>
  <dcterms:created xsi:type="dcterms:W3CDTF">2012-01-08T15:47:13Z</dcterms:created>
  <dcterms:modified xsi:type="dcterms:W3CDTF">2013-06-07T18:39:05Z</dcterms:modified>
</cp:coreProperties>
</file>