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7" r:id="rId3"/>
    <p:sldId id="259" r:id="rId4"/>
    <p:sldId id="260" r:id="rId5"/>
    <p:sldId id="262" r:id="rId6"/>
    <p:sldId id="261" r:id="rId7"/>
    <p:sldId id="258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CB9EC2D-1D82-4E0C-83C3-0AC1E35D39C9}" type="datetimeFigureOut">
              <a:rPr lang="cs-CZ" smtClean="0"/>
              <a:pPr/>
              <a:t>6.6.2013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55B207D-9406-4FB4-9D9D-C219EB37B6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zssumperk.cz/SOC/images/image219%20(1).png" TargetMode="External"/><Relationship Id="rId3" Type="http://schemas.openxmlformats.org/officeDocument/2006/relationships/hyperlink" Target="http://fyzika.gjvj.cz/pokusy/pokusy/fotky/732elektromagnet2.jpg" TargetMode="External"/><Relationship Id="rId7" Type="http://schemas.openxmlformats.org/officeDocument/2006/relationships/hyperlink" Target="http://vtm.zive.cz/files/imagecache/dust_filerenderer_big/upload/story_press/1517/m_j_vlak_odl_t__v__est_49d373675a_0.jpg" TargetMode="External"/><Relationship Id="rId2" Type="http://schemas.openxmlformats.org/officeDocument/2006/relationships/hyperlink" Target="http://www.cez.cz/edee/content/microsites/elektrina/obr/2-3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yzika.zskrestova.cz/wp-content/uploads/2009/01/bild6.jpg" TargetMode="External"/><Relationship Id="rId5" Type="http://schemas.openxmlformats.org/officeDocument/2006/relationships/hyperlink" Target="http://fyzika.gbn.cz/phprs/image/fyzika/elmag/rele.jpg" TargetMode="External"/><Relationship Id="rId4" Type="http://schemas.openxmlformats.org/officeDocument/2006/relationships/hyperlink" Target="http://fyzika.gbn.cz/phprs/image/fyzika/elmag/el_zvonek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 txBox="1">
            <a:spLocks/>
          </p:cNvSpPr>
          <p:nvPr/>
        </p:nvSpPr>
        <p:spPr>
          <a:xfrm>
            <a:off x="467544" y="5157192"/>
            <a:ext cx="8280920" cy="873786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</a:t>
            </a:r>
            <a:r>
              <a:rPr lang="cs-CZ" sz="1600" b="1" dirty="0" smtClean="0">
                <a:solidFill>
                  <a:srgbClr val="00B0F0"/>
                </a:solidFill>
              </a:rPr>
              <a:t>Slouží k naučení nového učiva. Popis elektromagnetu, využití  elektromagnetu v praxi.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1115616" y="4293096"/>
            <a:ext cx="7577814" cy="74994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Elektromagnet a jeho využití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43808" y="1268760"/>
            <a:ext cx="56063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09/2011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VY_32_INOVACE_FY.9.A_02_elektromagnet_a_jeho_</a:t>
            </a:r>
            <a:r>
              <a:rPr lang="cs-CZ" b="1" dirty="0" err="1" smtClean="0">
                <a:solidFill>
                  <a:srgbClr val="002060"/>
                </a:solidFill>
              </a:rPr>
              <a:t>vyuziti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1811936" cy="1728192"/>
          </a:xfrm>
          <a:prstGeom prst="rect">
            <a:avLst/>
          </a:prstGeom>
          <a:noFill/>
        </p:spPr>
      </p:pic>
      <p:pic>
        <p:nvPicPr>
          <p:cNvPr id="6" name="Obrázek 5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3265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B050"/>
                </a:solidFill>
              </a:rPr>
              <a:t>Elektromagnet:</a:t>
            </a:r>
            <a:endParaRPr lang="cs-CZ" u="sng" dirty="0">
              <a:solidFill>
                <a:srgbClr val="00B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latin typeface="Arial Narrow" pitchFamily="34" charset="0"/>
              </a:rPr>
              <a:t>Elektromagnet je cívka s jádrem z magneticky měkké oceli.</a:t>
            </a:r>
          </a:p>
          <a:p>
            <a:endParaRPr lang="cs-CZ" b="1" dirty="0" smtClean="0">
              <a:latin typeface="Arial Narrow" pitchFamily="34" charset="0"/>
            </a:endParaRPr>
          </a:p>
          <a:p>
            <a:r>
              <a:rPr lang="cs-CZ" b="1" dirty="0" smtClean="0">
                <a:solidFill>
                  <a:srgbClr val="0070C0"/>
                </a:solidFill>
                <a:latin typeface="Arial Narrow" pitchFamily="34" charset="0"/>
              </a:rPr>
              <a:t>Magnetické pole elektromagnetu je tím silnější, čím větší proud cívkou prochází a čím má cívka více závitů.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908720"/>
            <a:ext cx="2160240" cy="1761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889099"/>
            <a:ext cx="4464496" cy="335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B0F0"/>
                </a:solidFill>
                <a:latin typeface="Arial Narrow" pitchFamily="34" charset="0"/>
              </a:rPr>
              <a:t>Výhoda elektromagnetu</a:t>
            </a:r>
            <a:endParaRPr lang="cs-CZ" sz="3600" u="sng" dirty="0">
              <a:solidFill>
                <a:srgbClr val="00B0F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72101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 </a:t>
            </a:r>
            <a:r>
              <a:rPr lang="cs-CZ" dirty="0" smtClean="0">
                <a:solidFill>
                  <a:srgbClr val="00B050"/>
                </a:solidFill>
              </a:rPr>
              <a:t>může kolem něj vzniknout velmi silné magnetické pole, které po vypnutí proudu zaniká.</a:t>
            </a:r>
          </a:p>
          <a:p>
            <a:r>
              <a:rPr lang="cs-CZ" b="1" u="sng" dirty="0" smtClean="0">
                <a:solidFill>
                  <a:srgbClr val="0070C0"/>
                </a:solidFill>
              </a:rPr>
              <a:t>VYUŽITÍ:</a:t>
            </a:r>
          </a:p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k nakládání železného šrotu na vagony, 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třídění železného a neželezného kovu,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 telefonech, zvoncích,  k ovládání ventilů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ve zdravotnictví k vyndávání ocelové piliny z oka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556792"/>
            <a:ext cx="4464495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000" b="1" dirty="0" smtClean="0">
                <a:solidFill>
                  <a:srgbClr val="FFFF00"/>
                </a:solidFill>
                <a:latin typeface="Arial" charset="0"/>
              </a:rPr>
              <a:t>Využívá se k spínání nebo vypínání obvodů s velkým elektrickým proudem (řízený obvod) malým proudem v jiném obvodu (řídící obvod).</a:t>
            </a:r>
          </a:p>
          <a:p>
            <a:r>
              <a:rPr lang="cs-CZ" sz="2000" b="1" dirty="0" smtClean="0">
                <a:solidFill>
                  <a:srgbClr val="FFFF00"/>
                </a:solidFill>
                <a:latin typeface="Arial" charset="0"/>
              </a:rPr>
              <a:t>Základní součástí je elektromagnet a pohyblivá kotva.</a:t>
            </a:r>
          </a:p>
          <a:p>
            <a:r>
              <a:rPr lang="cs-CZ" sz="2000" b="1" dirty="0" smtClean="0">
                <a:solidFill>
                  <a:srgbClr val="FFFF00"/>
                </a:solidFill>
                <a:latin typeface="Arial" charset="0"/>
              </a:rPr>
              <a:t>Kotva se dotýká pružných kontaktů. Jakmile elektromagnetem začne procházet ovládací proud, jádro cívky se zmagnetuje a přitáhne kotvu relé. Tím je ovládané zařízení uvedeno do chodu.</a:t>
            </a:r>
          </a:p>
          <a:p>
            <a:endParaRPr lang="cs-CZ" sz="2000" dirty="0" smtClean="0">
              <a:solidFill>
                <a:srgbClr val="0070C0"/>
              </a:solidFill>
              <a:latin typeface="Arial" charset="0"/>
            </a:endParaRPr>
          </a:p>
          <a:p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chemeClr val="tx1">
                    <a:lumMod val="95000"/>
                  </a:schemeClr>
                </a:solidFill>
              </a:rPr>
              <a:t>Elektromagnetické relé:</a:t>
            </a:r>
            <a:endParaRPr lang="cs-CZ" sz="3600" u="sng" dirty="0">
              <a:solidFill>
                <a:schemeClr val="tx1">
                  <a:lumMod val="95000"/>
                </a:schemeClr>
              </a:solidFill>
            </a:endParaRP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628800"/>
            <a:ext cx="403860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B050"/>
                </a:solidFill>
              </a:rPr>
              <a:t>Využití elektromagnetu:</a:t>
            </a:r>
            <a:endParaRPr lang="cs-CZ" sz="3200" u="sng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264874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124744"/>
            <a:ext cx="406655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933056"/>
            <a:ext cx="4475014" cy="2567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>
                <a:latin typeface="Arial" charset="0"/>
              </a:rPr>
              <a:t>Dojde-li ke zkratu, je třeba co nejrychleji </a:t>
            </a:r>
            <a:r>
              <a:rPr lang="cs-CZ" sz="2800" b="1" u="sng" dirty="0" smtClean="0">
                <a:solidFill>
                  <a:srgbClr val="002060"/>
                </a:solidFill>
                <a:latin typeface="Arial" charset="0"/>
              </a:rPr>
              <a:t>přerušit elektrický obvod</a:t>
            </a:r>
            <a:r>
              <a:rPr lang="cs-CZ" sz="2800" dirty="0" smtClean="0">
                <a:solidFill>
                  <a:schemeClr val="tx2"/>
                </a:solidFill>
                <a:latin typeface="Arial" charset="0"/>
              </a:rPr>
              <a:t>.</a:t>
            </a:r>
          </a:p>
          <a:p>
            <a:r>
              <a:rPr lang="cs-CZ" sz="2800" dirty="0" smtClean="0">
                <a:latin typeface="Arial" charset="0"/>
              </a:rPr>
              <a:t>K ochraně elektrického spotřebiče i vedení proti zkratu nebo dlouhodobým proudovým přetížením slouží elektrické </a:t>
            </a:r>
            <a:r>
              <a:rPr lang="cs-CZ" sz="2800" b="1" u="sng" dirty="0" smtClean="0">
                <a:solidFill>
                  <a:srgbClr val="002060"/>
                </a:solidFill>
                <a:latin typeface="Arial" charset="0"/>
              </a:rPr>
              <a:t>pojistky a jističe</a:t>
            </a:r>
            <a:r>
              <a:rPr lang="cs-CZ" sz="2800" dirty="0" smtClean="0">
                <a:latin typeface="Arial" charset="0"/>
              </a:rPr>
              <a:t>.</a:t>
            </a:r>
          </a:p>
          <a:p>
            <a:r>
              <a:rPr lang="cs-CZ" sz="2800" dirty="0" smtClean="0">
                <a:latin typeface="Arial" charset="0"/>
              </a:rPr>
              <a:t>U pojistky se vlivem tepla </a:t>
            </a:r>
            <a:r>
              <a:rPr lang="cs-CZ" sz="2800" b="1" u="sng" dirty="0" smtClean="0">
                <a:solidFill>
                  <a:srgbClr val="002060"/>
                </a:solidFill>
                <a:latin typeface="Arial" charset="0"/>
              </a:rPr>
              <a:t>roztaví tenký drátek</a:t>
            </a:r>
            <a:r>
              <a:rPr lang="cs-CZ" sz="2800" dirty="0" smtClean="0">
                <a:solidFill>
                  <a:schemeClr val="tx2"/>
                </a:solidFill>
                <a:latin typeface="Arial" charset="0"/>
              </a:rPr>
              <a:t>.</a:t>
            </a:r>
          </a:p>
          <a:p>
            <a:r>
              <a:rPr lang="cs-CZ" sz="2800" b="1" u="sng" dirty="0" smtClean="0">
                <a:solidFill>
                  <a:srgbClr val="002060"/>
                </a:solidFill>
                <a:latin typeface="Arial" charset="0"/>
              </a:rPr>
              <a:t>U elektromagnetického jističe silné magnetické pole přitáhne kotvu a vypne obvod.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89640" cy="1070992"/>
          </a:xfrm>
        </p:spPr>
        <p:txBody>
          <a:bodyPr>
            <a:normAutofit fontScale="90000"/>
          </a:bodyPr>
          <a:lstStyle/>
          <a:p>
            <a:r>
              <a:rPr lang="cs-CZ" sz="3100" dirty="0" smtClean="0">
                <a:latin typeface="Arial" charset="0"/>
              </a:rPr>
              <a:t/>
            </a:r>
            <a:br>
              <a:rPr lang="cs-CZ" sz="3100" dirty="0" smtClean="0">
                <a:latin typeface="Arial" charset="0"/>
              </a:rPr>
            </a:br>
            <a:r>
              <a:rPr lang="cs-CZ" sz="3100" u="sng" dirty="0" smtClean="0">
                <a:solidFill>
                  <a:srgbClr val="00B050"/>
                </a:solidFill>
                <a:latin typeface="Arial" charset="0"/>
              </a:rPr>
              <a:t>Ochrana proti zkratu – automatické přerušení obvodu</a:t>
            </a:r>
            <a:r>
              <a:rPr lang="cs-CZ" sz="4400" dirty="0" smtClean="0">
                <a:latin typeface="Arial" charset="0"/>
              </a:rPr>
              <a:t/>
            </a:r>
            <a:br>
              <a:rPr lang="cs-CZ" sz="4400" dirty="0" smtClean="0">
                <a:latin typeface="Arial" charset="0"/>
              </a:rPr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>
                <a:hlinkClick r:id="rId2"/>
              </a:rPr>
              <a:t>http://www.cez.cz/edee/content/microsites/elektrina/obr/2-34.jpg</a:t>
            </a:r>
            <a:r>
              <a:rPr lang="en-US" sz="1400" dirty="0" smtClean="0"/>
              <a:t>[</a:t>
            </a:r>
            <a:r>
              <a:rPr lang="cs-CZ" sz="1400" dirty="0" smtClean="0"/>
              <a:t>cit: 2011-09-27</a:t>
            </a:r>
            <a:r>
              <a:rPr lang="en-US" sz="1400" dirty="0" smtClean="0"/>
              <a:t>]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http://fyzika.gjvj.cz/pokusy/pokusy/fotky/732elektromagnet2.jpg</a:t>
            </a:r>
            <a:r>
              <a:rPr lang="en-US" sz="1400" dirty="0" smtClean="0"/>
              <a:t>[</a:t>
            </a:r>
            <a:r>
              <a:rPr lang="cs-CZ" sz="1400" dirty="0" smtClean="0"/>
              <a:t>cit: 2011-09-27</a:t>
            </a:r>
            <a:r>
              <a:rPr lang="en-US" sz="1400" dirty="0" smtClean="0"/>
              <a:t>]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http://fyzika.gbn.cz/phprs/image/fyzika/elmag/el_zvonek.jpg</a:t>
            </a:r>
            <a:r>
              <a:rPr lang="en-US" sz="1400" dirty="0" smtClean="0"/>
              <a:t>[</a:t>
            </a:r>
            <a:r>
              <a:rPr lang="cs-CZ" sz="1400" dirty="0" smtClean="0"/>
              <a:t>cit: 2011-09-27</a:t>
            </a:r>
            <a:r>
              <a:rPr lang="en-US" sz="1400" dirty="0" smtClean="0"/>
              <a:t>]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http://fyzika.gbn.cz/phprs/image/fyzika/elmag/</a:t>
            </a:r>
            <a:r>
              <a:rPr lang="cs-CZ" sz="1400" dirty="0" err="1" smtClean="0">
                <a:hlinkClick r:id="rId5"/>
              </a:rPr>
              <a:t>rele.jpg</a:t>
            </a:r>
            <a:r>
              <a:rPr lang="en-US" sz="1400" dirty="0" smtClean="0"/>
              <a:t>[</a:t>
            </a:r>
            <a:r>
              <a:rPr lang="cs-CZ" sz="1400" dirty="0" smtClean="0"/>
              <a:t>cit: 2011-09-27</a:t>
            </a:r>
            <a:r>
              <a:rPr lang="en-US" sz="1400" dirty="0" smtClean="0"/>
              <a:t>]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http://fyzika.zskrestova.cz/wp-content/uploads/2009/01/bild6.jpg</a:t>
            </a:r>
            <a:r>
              <a:rPr lang="en-US" sz="1400" dirty="0" smtClean="0"/>
              <a:t>[</a:t>
            </a:r>
            <a:r>
              <a:rPr lang="cs-CZ" sz="1400" dirty="0" smtClean="0"/>
              <a:t>cit: 2011-09-27</a:t>
            </a:r>
            <a:r>
              <a:rPr lang="en-US" sz="1400" dirty="0" smtClean="0"/>
              <a:t>]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http://vtm.zive.cz/files/imagecache/dust_filerenderer_big/upload/story_press/1517/m_j_vlak_odl_t__v__est_49d373675a_0.jpg</a:t>
            </a:r>
            <a:r>
              <a:rPr lang="en-US" sz="1400" dirty="0" smtClean="0"/>
              <a:t>[</a:t>
            </a:r>
            <a:r>
              <a:rPr lang="cs-CZ" sz="1400" dirty="0" smtClean="0"/>
              <a:t>cit: 2011-09-27</a:t>
            </a:r>
            <a:r>
              <a:rPr lang="en-US" sz="1400" dirty="0" smtClean="0"/>
              <a:t>]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http://www.szssumperk.cz/SOC/images/image219%20%281%29.png</a:t>
            </a:r>
            <a:r>
              <a:rPr lang="en-US" sz="1400" dirty="0" smtClean="0"/>
              <a:t>[</a:t>
            </a:r>
            <a:r>
              <a:rPr lang="cs-CZ" sz="1400" dirty="0" smtClean="0"/>
              <a:t>cit: 2011-09-27</a:t>
            </a:r>
            <a:r>
              <a:rPr lang="en-US" sz="1400" dirty="0" smtClean="0"/>
              <a:t>]</a:t>
            </a:r>
            <a:endParaRPr lang="cs-CZ" sz="1400" dirty="0" smtClean="0"/>
          </a:p>
          <a:p>
            <a:r>
              <a:rPr lang="cs-CZ" sz="1400" b="1" dirty="0" smtClean="0"/>
              <a:t>doc. RNDr. Růžena  Kolářová, CSc., PaedDr. Jiří Bohuněk, Fyzika pro 9. ročník základní školy, nakladatelství Prometheus, 2008, ISBN 978-80-7196-193-2.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Použité zdroje: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Prezentace slouží k naučení nového učiva.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Popis elektromagnetu.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Vysvětlení vlastností elektromagnetu.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Využití elektromagnetu v praxi.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70C0"/>
                </a:solidFill>
              </a:rPr>
              <a:t>Žák umí popsat princip některých součástek </a:t>
            </a:r>
            <a:r>
              <a:rPr lang="cs-CZ" sz="2800" b="1" smtClean="0">
                <a:solidFill>
                  <a:srgbClr val="0070C0"/>
                </a:solidFill>
              </a:rPr>
              <a:t>s elektromagnetem </a:t>
            </a:r>
            <a:r>
              <a:rPr lang="cs-CZ" sz="2800" b="1" dirty="0" smtClean="0">
                <a:solidFill>
                  <a:srgbClr val="0070C0"/>
                </a:solidFill>
              </a:rPr>
              <a:t>(elektrický zvonek, elektromagnetické </a:t>
            </a:r>
            <a:r>
              <a:rPr lang="cs-CZ" sz="2800" b="1" smtClean="0">
                <a:solidFill>
                  <a:srgbClr val="0070C0"/>
                </a:solidFill>
              </a:rPr>
              <a:t>relé).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Metodika prezentace: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56</TotalTime>
  <Words>260</Words>
  <Application>Microsoft Office PowerPoint</Application>
  <PresentationFormat>Předvádění na obrazovce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Snímek 1</vt:lpstr>
      <vt:lpstr>Elektromagnet:</vt:lpstr>
      <vt:lpstr>Výhoda elektromagnetu</vt:lpstr>
      <vt:lpstr>Elektromagnetické relé:</vt:lpstr>
      <vt:lpstr>Využití elektromagnetu:</vt:lpstr>
      <vt:lpstr> Ochrana proti zkratu – automatické přerušení obvodu </vt:lpstr>
      <vt:lpstr>Použité zdroje:</vt:lpstr>
      <vt:lpstr>Metodika prezentace: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Elektromagnet</dc:title>
  <dc:creator>Home</dc:creator>
  <cp:lastModifiedBy>klobouckova</cp:lastModifiedBy>
  <cp:revision>13</cp:revision>
  <dcterms:created xsi:type="dcterms:W3CDTF">2011-09-27T19:42:39Z</dcterms:created>
  <dcterms:modified xsi:type="dcterms:W3CDTF">2013-06-06T08:03:19Z</dcterms:modified>
</cp:coreProperties>
</file>