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69" r:id="rId3"/>
    <p:sldId id="270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474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BD1BC-B238-4352-A6FB-BB8B3D2A2AE7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0E7BE4D-5743-410F-B59E-B3C6C090E9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BD1BC-B238-4352-A6FB-BB8B3D2A2AE7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0E7BE4D-5743-410F-B59E-B3C6C090E9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BD1BC-B238-4352-A6FB-BB8B3D2A2AE7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7BE4D-5743-410F-B59E-B3C6C090E9D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BD1BC-B238-4352-A6FB-BB8B3D2A2AE7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7BE4D-5743-410F-B59E-B3C6C090E9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BD1BC-B238-4352-A6FB-BB8B3D2A2AE7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0E7BE4D-5743-410F-B59E-B3C6C090E9D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BD1BC-B238-4352-A6FB-BB8B3D2A2AE7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7BE4D-5743-410F-B59E-B3C6C090E9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BD1BC-B238-4352-A6FB-BB8B3D2A2AE7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7BE4D-5743-410F-B59E-B3C6C090E9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BD1BC-B238-4352-A6FB-BB8B3D2A2AE7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7BE4D-5743-410F-B59E-B3C6C090E9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BD1BC-B238-4352-A6FB-BB8B3D2A2AE7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7BE4D-5743-410F-B59E-B3C6C090E9D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BD1BC-B238-4352-A6FB-BB8B3D2A2AE7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7BE4D-5743-410F-B59E-B3C6C090E9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BD1BC-B238-4352-A6FB-BB8B3D2A2AE7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7BE4D-5743-410F-B59E-B3C6C090E9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E2BD1BC-B238-4352-A6FB-BB8B3D2A2AE7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0E7BE4D-5743-410F-B59E-B3C6C090E9D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4.jpeg"/><Relationship Id="rId4" Type="http://schemas.openxmlformats.org/officeDocument/2006/relationships/image" Target="../media/image3.w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" Target="slide12.xml"/><Relationship Id="rId3" Type="http://schemas.openxmlformats.org/officeDocument/2006/relationships/slide" Target="slide7.xml"/><Relationship Id="rId7" Type="http://schemas.openxmlformats.org/officeDocument/2006/relationships/slide" Target="slide11.xml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Relationship Id="rId6" Type="http://schemas.openxmlformats.org/officeDocument/2006/relationships/slide" Target="slide10.xml"/><Relationship Id="rId11" Type="http://schemas.openxmlformats.org/officeDocument/2006/relationships/slide" Target="slide15.xml"/><Relationship Id="rId5" Type="http://schemas.openxmlformats.org/officeDocument/2006/relationships/slide" Target="slide9.xml"/><Relationship Id="rId10" Type="http://schemas.openxmlformats.org/officeDocument/2006/relationships/slide" Target="slide14.xml"/><Relationship Id="rId4" Type="http://schemas.openxmlformats.org/officeDocument/2006/relationships/slide" Target="slide8.xml"/><Relationship Id="rId9" Type="http://schemas.openxmlformats.org/officeDocument/2006/relationships/slide" Target="slide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42" name="Object 17"/>
          <p:cNvGraphicFramePr>
            <a:graphicFrameLocks noChangeAspect="1"/>
          </p:cNvGraphicFramePr>
          <p:nvPr/>
        </p:nvGraphicFramePr>
        <p:xfrm>
          <a:off x="642938" y="1071563"/>
          <a:ext cx="857250" cy="623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2" name="Picture" r:id="rId3" imgW="1476756" imgH="1077468" progId="Word.Picture.8">
                  <p:embed/>
                </p:oleObj>
              </mc:Choice>
              <mc:Fallback>
                <p:oleObj name="Picture" r:id="rId3" imgW="1476756" imgH="1077468" progId="Word.Picture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2938" y="1071563"/>
                        <a:ext cx="857250" cy="6238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2500313"/>
            <a:ext cx="6424613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4" name="Rectangle 1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0245" name="Rectangle 19"/>
          <p:cNvSpPr>
            <a:spLocks noChangeArrowheads="1"/>
          </p:cNvSpPr>
          <p:nvPr/>
        </p:nvSpPr>
        <p:spPr bwMode="auto">
          <a:xfrm>
            <a:off x="428625" y="1000125"/>
            <a:ext cx="7745413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indent="449263" eaLnBrk="0" hangingPunct="0"/>
            <a:r>
              <a:rPr lang="cs-CZ" sz="11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	</a:t>
            </a:r>
            <a:r>
              <a:rPr lang="cs-CZ" sz="16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</a:t>
            </a:r>
            <a:r>
              <a:rPr lang="cs-CZ" sz="1600" b="1">
                <a:ea typeface="Calibri" pitchFamily="34" charset="0"/>
                <a:cs typeface="Times New Roman" pitchFamily="18" charset="0"/>
              </a:rPr>
              <a:t>Základní škola a Mateřská škola Dobrá Voda u Českých Budějovic,</a:t>
            </a:r>
            <a:endParaRPr lang="cs-CZ" sz="1600">
              <a:ea typeface="Calibri" pitchFamily="34" charset="0"/>
              <a:cs typeface="Times New Roman" pitchFamily="18" charset="0"/>
            </a:endParaRPr>
          </a:p>
          <a:p>
            <a:pPr indent="449263" eaLnBrk="0" hangingPunct="0"/>
            <a:r>
              <a:rPr lang="cs-CZ" sz="1600" b="1">
                <a:ea typeface="Calibri" pitchFamily="34" charset="0"/>
                <a:cs typeface="Times New Roman" pitchFamily="18" charset="0"/>
              </a:rPr>
              <a:t>		</a:t>
            </a:r>
          </a:p>
          <a:p>
            <a:pPr indent="449263" eaLnBrk="0" hangingPunct="0"/>
            <a:r>
              <a:rPr lang="cs-CZ" sz="1600" b="1">
                <a:ea typeface="Calibri" pitchFamily="34" charset="0"/>
                <a:cs typeface="Times New Roman" pitchFamily="18" charset="0"/>
              </a:rPr>
              <a:t>		Na Vyhlídce 6, 373 16 Dobrá Voda u Českých Budějovic</a:t>
            </a:r>
            <a:endParaRPr lang="cs-CZ" sz="1600">
              <a:ea typeface="Calibri" pitchFamily="34" charset="0"/>
              <a:cs typeface="Times New Roman" pitchFamily="18" charset="0"/>
            </a:endParaRPr>
          </a:p>
          <a:p>
            <a:pPr indent="449263" eaLnBrk="0" hangingPunct="0"/>
            <a:endParaRPr lang="cs-CZ" sz="1600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10246" name="Rectangle 20"/>
          <p:cNvSpPr>
            <a:spLocks noChangeArrowheads="1"/>
          </p:cNvSpPr>
          <p:nvPr/>
        </p:nvSpPr>
        <p:spPr bwMode="auto">
          <a:xfrm>
            <a:off x="642938" y="4714875"/>
            <a:ext cx="7961312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 eaLnBrk="0" hangingPunct="0"/>
            <a:r>
              <a:rPr lang="cs-CZ" sz="1600" b="1">
                <a:ea typeface="Calibri" pitchFamily="34" charset="0"/>
                <a:cs typeface="Times New Roman" pitchFamily="18" charset="0"/>
              </a:rPr>
              <a:t>EU  PENÍZE  ŠKOLÁM</a:t>
            </a:r>
            <a:endParaRPr lang="cs-CZ" sz="16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600" b="1">
                <a:ea typeface="Calibri" pitchFamily="34" charset="0"/>
                <a:cs typeface="Times New Roman" pitchFamily="18" charset="0"/>
              </a:rPr>
              <a:t>Zlepšení podmínek pro vzdělávání na základních školách Operačního programu</a:t>
            </a:r>
            <a:endParaRPr lang="cs-CZ" sz="16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600" b="1">
                <a:ea typeface="Calibri" pitchFamily="34" charset="0"/>
                <a:cs typeface="Times New Roman" pitchFamily="18" charset="0"/>
              </a:rPr>
              <a:t>Vzdělávání pro konkurenceschopnost</a:t>
            </a:r>
            <a:endParaRPr lang="cs-CZ" sz="16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endParaRPr lang="cs-CZ" sz="1600">
              <a:ea typeface="Calibri" pitchFamily="34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9368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6966025"/>
              </p:ext>
            </p:extLst>
          </p:nvPr>
        </p:nvGraphicFramePr>
        <p:xfrm>
          <a:off x="1619250" y="620713"/>
          <a:ext cx="5476875" cy="55324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716308"/>
                <a:gridCol w="2760567"/>
              </a:tblGrid>
              <a:tr h="61107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Autor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1" marB="33311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Mgr. Růžena Koubová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1" marB="33311"/>
                </a:tc>
              </a:tr>
              <a:tr h="61107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Vzdělávací</a:t>
                      </a:r>
                      <a:r>
                        <a:rPr lang="cs-CZ" sz="1300" baseline="0" dirty="0" smtClean="0">
                          <a:effectLst/>
                        </a:rPr>
                        <a:t> oblast/Obor</a:t>
                      </a:r>
                      <a:r>
                        <a:rPr lang="cs-CZ" sz="1300" dirty="0" smtClean="0">
                          <a:effectLst/>
                        </a:rPr>
                        <a:t>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1" marB="33311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Člověk a příroda/Přírodopis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1" marB="33311"/>
                </a:tc>
              </a:tr>
              <a:tr h="61107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Třída: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1" marB="33311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pl-PL" sz="1600" smtClean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pl-PL" sz="1600" smtClean="0">
                          <a:effectLst/>
                          <a:latin typeface="Calibri"/>
                          <a:cs typeface="Times New Roman"/>
                        </a:rPr>
                        <a:t>VI</a:t>
                      </a:r>
                      <a:r>
                        <a:rPr lang="pl-PL" sz="1600" dirty="0" smtClean="0">
                          <a:effectLst/>
                          <a:latin typeface="Calibri"/>
                          <a:cs typeface="Times New Roman"/>
                        </a:rPr>
                        <a:t>.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1" marB="33311"/>
                </a:tc>
              </a:tr>
              <a:tr h="61107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  <a:latin typeface="Franklin Gothic Book" pitchFamily="34" charset="0"/>
                          <a:ea typeface="Times New Roman"/>
                          <a:cs typeface="Times New Roman"/>
                        </a:rPr>
                        <a:t>Datum tvorby:</a:t>
                      </a:r>
                      <a:endParaRPr lang="cs-CZ" sz="1300" dirty="0">
                        <a:effectLst/>
                        <a:latin typeface="Franklin Gothic Book" pitchFamily="34" charset="0"/>
                        <a:ea typeface="Times New Roman"/>
                        <a:cs typeface="Times New Roman"/>
                      </a:endParaRPr>
                    </a:p>
                  </a:txBody>
                  <a:tcPr marL="66651" marR="66651" marT="33311" marB="33311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29.3.2013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1" marB="33311"/>
                </a:tc>
              </a:tr>
              <a:tr h="61107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Datum zařazení do výuky a zapsání do třídní knihy: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1" marB="33311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4.4.2013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1" marB="33311"/>
                </a:tc>
              </a:tr>
              <a:tr h="61107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Jazyk: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1" marB="33311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Čeština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1" marB="33311"/>
                </a:tc>
              </a:tr>
              <a:tr h="61107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Název DUM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1" marB="33311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kumimoji="0" lang="cs-CZ" sz="1600" kern="1200" dirty="0" smtClean="0">
                          <a:solidFill>
                            <a:schemeClr val="dk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VY_32_INOVACE_PŘ.6.38</a:t>
                      </a:r>
                      <a:endParaRPr lang="cs-CZ" sz="1600" dirty="0">
                        <a:effectLst/>
                        <a:latin typeface="Calibri" pitchFamily="34" charset="0"/>
                        <a:cs typeface="Times New Roman"/>
                      </a:endParaRPr>
                    </a:p>
                  </a:txBody>
                  <a:tcPr marL="66651" marR="66651" marT="33311" marB="33311"/>
                </a:tc>
              </a:tr>
              <a:tr h="6274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Téma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1" marB="33311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baseline="0" dirty="0" smtClean="0">
                          <a:effectLst/>
                          <a:latin typeface="Calibri"/>
                          <a:cs typeface="Times New Roman"/>
                        </a:rPr>
                        <a:t>Přírodopis pro 6.-9.ročník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baseline="0" dirty="0" smtClean="0">
                          <a:effectLst/>
                          <a:latin typeface="Calibri"/>
                          <a:cs typeface="Times New Roman"/>
                        </a:rPr>
                        <a:t>Bezobratlí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1" marB="33311"/>
                </a:tc>
              </a:tr>
              <a:tr h="6274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Klíčová slova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1" marB="33311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Vážky, stejnokřídlí, vši,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ploštice 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1" marB="33311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3373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7422690"/>
              </p:ext>
            </p:extLst>
          </p:nvPr>
        </p:nvGraphicFramePr>
        <p:xfrm>
          <a:off x="971550" y="1412875"/>
          <a:ext cx="7488238" cy="441484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48078"/>
                <a:gridCol w="5040160"/>
              </a:tblGrid>
              <a:tr h="4193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Druh materiálu: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12" marB="3331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Prezentace 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12" marB="33312"/>
                </a:tc>
              </a:tr>
              <a:tr h="3626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Ročník: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12" marB="3331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6.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12" marB="33312"/>
                </a:tc>
              </a:tr>
              <a:tr h="31198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Pomůcky: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12" marB="3331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-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12" marB="33312"/>
                </a:tc>
              </a:tr>
              <a:tr h="58471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Inovace: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12" marB="3331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Materiál slouží k aktivnímu opakování učiva s užitím interaktivní tabule formou zábavné hry</a:t>
                      </a:r>
                      <a:r>
                        <a:rPr kumimoji="0" lang="cs-CZ" sz="1400" kern="1200" dirty="0" smtClean="0">
                          <a:solidFill>
                            <a:schemeClr val="dk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endParaRPr lang="cs-CZ" sz="1400" dirty="0">
                        <a:effectLst/>
                        <a:latin typeface="Calibri" pitchFamily="34" charset="0"/>
                        <a:cs typeface="Times New Roman"/>
                      </a:endParaRPr>
                    </a:p>
                  </a:txBody>
                  <a:tcPr marL="66646" marR="66646" marT="33312" marB="33312"/>
                </a:tc>
              </a:tr>
              <a:tr h="20295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Metodické pokyny: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12" marB="3331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Str. 5 – </a:t>
                      </a:r>
                      <a:r>
                        <a:rPr lang="cs-CZ" sz="1400" dirty="0" err="1" smtClean="0">
                          <a:effectLst/>
                          <a:latin typeface="Calibri"/>
                          <a:cs typeface="Times New Roman"/>
                        </a:rPr>
                        <a:t>osmisměrka</a:t>
                      </a: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 – kliknutím na barevná kolečka se objeví věty, do kterých žáci doplňují správný pojem a ten potom vyškrtnou v </a:t>
                      </a:r>
                      <a:r>
                        <a:rPr lang="cs-CZ" sz="1400" dirty="0" err="1" smtClean="0">
                          <a:effectLst/>
                          <a:latin typeface="Calibri"/>
                          <a:cs typeface="Times New Roman"/>
                        </a:rPr>
                        <a:t>osmisměrce</a:t>
                      </a:r>
                      <a:endParaRPr lang="cs-CZ" sz="1400" dirty="0" smtClean="0">
                        <a:effectLst/>
                        <a:latin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6 – 15 – kliknutím se objeví kontrola správnosti a zpět k </a:t>
                      </a:r>
                      <a:r>
                        <a:rPr lang="cs-CZ" sz="1400" baseline="0" dirty="0" err="1" smtClean="0">
                          <a:effectLst/>
                          <a:latin typeface="Calibri"/>
                          <a:cs typeface="Times New Roman"/>
                        </a:rPr>
                        <a:t>osmisměrce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 se žáci dostanou kliknutím na červenou šipku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endParaRPr lang="cs-CZ" sz="1400" baseline="0" dirty="0" smtClean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12" marB="33312"/>
                </a:tc>
              </a:tr>
              <a:tr h="70666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dirty="0" smtClean="0">
                          <a:effectLst/>
                        </a:rPr>
                        <a:t>Očekávaný  výstup:</a:t>
                      </a:r>
                      <a:endParaRPr lang="cs-CZ" sz="1300" dirty="0" smtClean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12" marB="33312"/>
                </a:tc>
                <a:tc>
                  <a:txBody>
                    <a:bodyPr/>
                    <a:lstStyle/>
                    <a:p>
                      <a:r>
                        <a:rPr kumimoji="0"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Žáci si pomocí zábavné hry zopakují</a:t>
                      </a:r>
                      <a:r>
                        <a:rPr kumimoji="0"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 znalosti o zástupcích hmyzu s proměnou nedokonalou.</a:t>
                      </a:r>
                      <a:endParaRPr kumimoji="0" lang="cs-CZ" sz="1400" kern="1200" dirty="0">
                        <a:solidFill>
                          <a:schemeClr val="dk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6646" marR="66646" marT="33312" marB="33312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7086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osmisměrka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Hmyz s proměnou nedokonalou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1174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4011" y="1844824"/>
            <a:ext cx="9496847" cy="39876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vál 6">
            <a:hlinkClick r:id="" action="ppaction://hlinkshowjump?jump=nextslide"/>
          </p:cNvPr>
          <p:cNvSpPr/>
          <p:nvPr/>
        </p:nvSpPr>
        <p:spPr>
          <a:xfrm>
            <a:off x="179512" y="247328"/>
            <a:ext cx="864096" cy="72008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9" name="Ovál 8">
            <a:hlinkClick r:id="rId3" action="ppaction://hlinksldjump"/>
          </p:cNvPr>
          <p:cNvSpPr/>
          <p:nvPr/>
        </p:nvSpPr>
        <p:spPr>
          <a:xfrm>
            <a:off x="1043608" y="675047"/>
            <a:ext cx="864096" cy="72008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2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0" name="Ovál 9">
            <a:hlinkClick r:id="rId4" action="ppaction://hlinksldjump"/>
          </p:cNvPr>
          <p:cNvSpPr/>
          <p:nvPr/>
        </p:nvSpPr>
        <p:spPr>
          <a:xfrm>
            <a:off x="1907704" y="247328"/>
            <a:ext cx="864096" cy="72008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3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1" name="Ovál 10">
            <a:hlinkClick r:id="rId5" action="ppaction://hlinksldjump"/>
          </p:cNvPr>
          <p:cNvSpPr/>
          <p:nvPr/>
        </p:nvSpPr>
        <p:spPr>
          <a:xfrm>
            <a:off x="2752328" y="665346"/>
            <a:ext cx="864096" cy="720080"/>
          </a:xfrm>
          <a:prstGeom prst="ellipse">
            <a:avLst/>
          </a:prstGeom>
          <a:solidFill>
            <a:srgbClr val="FF474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4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2" name="Ovál 11">
            <a:hlinkClick r:id="rId6" action="ppaction://hlinksldjump"/>
          </p:cNvPr>
          <p:cNvSpPr/>
          <p:nvPr/>
        </p:nvSpPr>
        <p:spPr>
          <a:xfrm>
            <a:off x="3600400" y="247328"/>
            <a:ext cx="864096" cy="72008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5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3" name="Ovál 12">
            <a:hlinkClick r:id="rId7" action="ppaction://hlinksldjump"/>
          </p:cNvPr>
          <p:cNvSpPr/>
          <p:nvPr/>
        </p:nvSpPr>
        <p:spPr>
          <a:xfrm>
            <a:off x="4464496" y="669132"/>
            <a:ext cx="864096" cy="72008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6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4" name="Ovál 13">
            <a:hlinkClick r:id="rId8" action="ppaction://hlinksldjump"/>
          </p:cNvPr>
          <p:cNvSpPr/>
          <p:nvPr/>
        </p:nvSpPr>
        <p:spPr>
          <a:xfrm>
            <a:off x="5328592" y="264568"/>
            <a:ext cx="864096" cy="72008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7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5" name="Ovál 14">
            <a:hlinkClick r:id="rId9" action="ppaction://hlinksldjump"/>
          </p:cNvPr>
          <p:cNvSpPr/>
          <p:nvPr/>
        </p:nvSpPr>
        <p:spPr>
          <a:xfrm>
            <a:off x="6206143" y="669132"/>
            <a:ext cx="864096" cy="720080"/>
          </a:xfrm>
          <a:prstGeom prst="ellipse">
            <a:avLst/>
          </a:prstGeom>
          <a:solidFill>
            <a:srgbClr val="FF474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8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6" name="Ovál 15">
            <a:hlinkClick r:id="rId10" action="ppaction://hlinksldjump"/>
          </p:cNvPr>
          <p:cNvSpPr/>
          <p:nvPr/>
        </p:nvSpPr>
        <p:spPr>
          <a:xfrm>
            <a:off x="7070239" y="274948"/>
            <a:ext cx="864096" cy="72008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17" name="Ovál 16">
            <a:hlinkClick r:id="rId11" action="ppaction://hlinksldjump"/>
          </p:cNvPr>
          <p:cNvSpPr/>
          <p:nvPr/>
        </p:nvSpPr>
        <p:spPr>
          <a:xfrm>
            <a:off x="7934335" y="669132"/>
            <a:ext cx="936104" cy="775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10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5070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600" dirty="0"/>
              <a:t>Larva vážky se nazývá ……………………………….… </a:t>
            </a:r>
            <a:r>
              <a:rPr lang="cs-CZ" sz="3600" dirty="0" smtClean="0"/>
              <a:t>.</a:t>
            </a:r>
          </a:p>
          <a:p>
            <a:pPr marL="0" indent="0" algn="ctr">
              <a:buNone/>
            </a:pPr>
            <a:endParaRPr lang="cs-CZ" sz="3600" dirty="0"/>
          </a:p>
          <a:p>
            <a:pPr marL="0" indent="0" algn="ctr">
              <a:buNone/>
            </a:pPr>
            <a:r>
              <a:rPr lang="cs-CZ" sz="3600" dirty="0" smtClean="0"/>
              <a:t>NAJÁDA</a:t>
            </a:r>
          </a:p>
          <a:p>
            <a:pPr marL="0" indent="0" algn="ctr">
              <a:buNone/>
            </a:pPr>
            <a:endParaRPr lang="cs-CZ" sz="3600" dirty="0"/>
          </a:p>
        </p:txBody>
      </p:sp>
      <p:sp>
        <p:nvSpPr>
          <p:cNvPr id="5" name="Ovál 4"/>
          <p:cNvSpPr/>
          <p:nvPr/>
        </p:nvSpPr>
        <p:spPr>
          <a:xfrm>
            <a:off x="4211960" y="270992"/>
            <a:ext cx="864096" cy="72008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Vodorovný svitek 5"/>
          <p:cNvSpPr/>
          <p:nvPr/>
        </p:nvSpPr>
        <p:spPr>
          <a:xfrm>
            <a:off x="2951820" y="3212976"/>
            <a:ext cx="3384376" cy="1224136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ŘEŠENÍ</a:t>
            </a:r>
            <a:endParaRPr lang="cs-CZ" sz="32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3995936" y="5013176"/>
            <a:ext cx="1944216" cy="100811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zpět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106093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cs-CZ" sz="3600" dirty="0"/>
              <a:t>Dospělá vážka je nenasytný ………………………….. </a:t>
            </a:r>
            <a:r>
              <a:rPr lang="cs-CZ" sz="3600" dirty="0" smtClean="0"/>
              <a:t>.</a:t>
            </a:r>
          </a:p>
          <a:p>
            <a:pPr marL="0" lvl="0" indent="0" algn="ctr">
              <a:buNone/>
            </a:pPr>
            <a:endParaRPr lang="cs-CZ" sz="3600" dirty="0"/>
          </a:p>
          <a:p>
            <a:pPr marL="0" lvl="0" indent="0" algn="ctr">
              <a:buNone/>
            </a:pPr>
            <a:r>
              <a:rPr lang="cs-CZ" sz="3600" dirty="0" smtClean="0"/>
              <a:t>DRAVEC</a:t>
            </a:r>
            <a:endParaRPr lang="cs-CZ" sz="3600" dirty="0"/>
          </a:p>
          <a:p>
            <a:pPr marL="0" indent="0" algn="ctr">
              <a:buNone/>
            </a:pPr>
            <a:endParaRPr lang="cs-CZ" sz="3600" dirty="0"/>
          </a:p>
        </p:txBody>
      </p:sp>
      <p:sp>
        <p:nvSpPr>
          <p:cNvPr id="4" name="Ovál 3"/>
          <p:cNvSpPr/>
          <p:nvPr/>
        </p:nvSpPr>
        <p:spPr>
          <a:xfrm>
            <a:off x="3995936" y="309327"/>
            <a:ext cx="864096" cy="72008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2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" name="Vodorovný svitek 4"/>
          <p:cNvSpPr/>
          <p:nvPr/>
        </p:nvSpPr>
        <p:spPr>
          <a:xfrm>
            <a:off x="2951820" y="3212976"/>
            <a:ext cx="3384376" cy="1224136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ŘEŠENÍ</a:t>
            </a:r>
            <a:endParaRPr lang="cs-CZ" sz="3200" dirty="0"/>
          </a:p>
        </p:txBody>
      </p:sp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3995936" y="5013176"/>
            <a:ext cx="1944216" cy="100811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zpět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877388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cs-CZ" sz="3600" dirty="0"/>
              <a:t>Vážky a šídla mají v klidu </a:t>
            </a:r>
            <a:r>
              <a:rPr lang="cs-CZ" sz="3600" dirty="0" smtClean="0"/>
              <a:t>………………… </a:t>
            </a:r>
            <a:r>
              <a:rPr lang="cs-CZ" sz="3600" dirty="0"/>
              <a:t>rozprostřená do plochy</a:t>
            </a:r>
            <a:r>
              <a:rPr lang="cs-CZ" sz="3600" dirty="0" smtClean="0"/>
              <a:t>.</a:t>
            </a:r>
          </a:p>
          <a:p>
            <a:pPr marL="0" lvl="0" indent="0" algn="ctr">
              <a:buNone/>
            </a:pPr>
            <a:endParaRPr lang="cs-CZ" sz="3600" dirty="0"/>
          </a:p>
          <a:p>
            <a:pPr marL="0" lvl="0" indent="0" algn="ctr">
              <a:buNone/>
            </a:pPr>
            <a:r>
              <a:rPr lang="cs-CZ" sz="3600" dirty="0" smtClean="0"/>
              <a:t>KŘÍDLA</a:t>
            </a:r>
            <a:endParaRPr lang="cs-CZ" sz="3600" dirty="0"/>
          </a:p>
          <a:p>
            <a:pPr algn="ctr"/>
            <a:endParaRPr lang="cs-CZ" sz="3600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3995936" y="5013176"/>
            <a:ext cx="1944216" cy="100811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zpět</a:t>
            </a:r>
            <a:endParaRPr lang="cs-CZ" sz="3200" dirty="0"/>
          </a:p>
        </p:txBody>
      </p:sp>
      <p:sp>
        <p:nvSpPr>
          <p:cNvPr id="5" name="Ovál 4"/>
          <p:cNvSpPr/>
          <p:nvPr/>
        </p:nvSpPr>
        <p:spPr>
          <a:xfrm>
            <a:off x="4535996" y="281878"/>
            <a:ext cx="864096" cy="72008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3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Vodorovný svitek 5"/>
          <p:cNvSpPr/>
          <p:nvPr/>
        </p:nvSpPr>
        <p:spPr>
          <a:xfrm>
            <a:off x="2951820" y="3212976"/>
            <a:ext cx="3384376" cy="1224136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ŘEŠENÍ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870013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cs-CZ" sz="3600" dirty="0"/>
              <a:t>V teplejších oblastech (Středomoří) vydávají největší hluk </a:t>
            </a:r>
            <a:r>
              <a:rPr lang="cs-CZ" sz="3600" dirty="0" smtClean="0"/>
              <a:t>………………(</a:t>
            </a:r>
            <a:r>
              <a:rPr lang="cs-CZ" sz="3600" dirty="0"/>
              <a:t>patří mezi stejnokřídlý hmyz</a:t>
            </a:r>
            <a:r>
              <a:rPr lang="cs-CZ" sz="3600" dirty="0" smtClean="0"/>
              <a:t>).</a:t>
            </a:r>
          </a:p>
          <a:p>
            <a:pPr marL="0" lvl="0" indent="0" algn="ctr">
              <a:buNone/>
            </a:pPr>
            <a:endParaRPr lang="cs-CZ" sz="3600" dirty="0"/>
          </a:p>
          <a:p>
            <a:pPr marL="0" lvl="0" indent="0" algn="ctr">
              <a:buNone/>
            </a:pPr>
            <a:r>
              <a:rPr lang="cs-CZ" sz="3600" dirty="0" smtClean="0"/>
              <a:t>CIKÁDY</a:t>
            </a:r>
            <a:endParaRPr lang="cs-CZ" sz="3600" dirty="0"/>
          </a:p>
          <a:p>
            <a:pPr algn="ctr"/>
            <a:endParaRPr lang="cs-CZ" sz="3600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3995936" y="5013176"/>
            <a:ext cx="1944216" cy="100811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zpět</a:t>
            </a:r>
            <a:endParaRPr lang="cs-CZ" sz="3200" dirty="0"/>
          </a:p>
        </p:txBody>
      </p:sp>
      <p:sp>
        <p:nvSpPr>
          <p:cNvPr id="5" name="Ovál 4"/>
          <p:cNvSpPr/>
          <p:nvPr/>
        </p:nvSpPr>
        <p:spPr>
          <a:xfrm>
            <a:off x="4535996" y="305306"/>
            <a:ext cx="864096" cy="720080"/>
          </a:xfrm>
          <a:prstGeom prst="ellipse">
            <a:avLst/>
          </a:prstGeom>
          <a:solidFill>
            <a:srgbClr val="FF474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4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Vodorovný svitek 5"/>
          <p:cNvSpPr/>
          <p:nvPr/>
        </p:nvSpPr>
        <p:spPr>
          <a:xfrm>
            <a:off x="2951820" y="3501008"/>
            <a:ext cx="3384376" cy="1224136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ŘEŠENÍ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79586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cs-CZ" sz="3600" dirty="0"/>
              <a:t>Larva </a:t>
            </a:r>
            <a:r>
              <a:rPr lang="cs-CZ" sz="3600" dirty="0" smtClean="0"/>
              <a:t>………………… </a:t>
            </a:r>
            <a:r>
              <a:rPr lang="cs-CZ" sz="3600" dirty="0"/>
              <a:t>se brání proti vysychání a nepřátelům chomáčky bílé pěny</a:t>
            </a:r>
            <a:r>
              <a:rPr lang="cs-CZ" sz="3600" dirty="0" smtClean="0"/>
              <a:t>.</a:t>
            </a:r>
          </a:p>
          <a:p>
            <a:pPr marL="0" lvl="0" indent="0" algn="ctr">
              <a:buNone/>
            </a:pPr>
            <a:endParaRPr lang="cs-CZ" sz="3600" dirty="0"/>
          </a:p>
          <a:p>
            <a:pPr marL="0" lvl="0" indent="0" algn="ctr">
              <a:buNone/>
            </a:pPr>
            <a:r>
              <a:rPr lang="cs-CZ" sz="3600" dirty="0" smtClean="0"/>
              <a:t>PĚNODĚJKY</a:t>
            </a:r>
            <a:endParaRPr lang="cs-CZ" sz="3600" dirty="0"/>
          </a:p>
          <a:p>
            <a:pPr algn="ctr"/>
            <a:endParaRPr lang="cs-CZ" sz="3600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3995936" y="5013176"/>
            <a:ext cx="1944216" cy="100811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zpět</a:t>
            </a:r>
            <a:endParaRPr lang="cs-CZ" sz="3200" dirty="0"/>
          </a:p>
        </p:txBody>
      </p:sp>
      <p:sp>
        <p:nvSpPr>
          <p:cNvPr id="5" name="Ovál 4"/>
          <p:cNvSpPr/>
          <p:nvPr/>
        </p:nvSpPr>
        <p:spPr>
          <a:xfrm>
            <a:off x="4535996" y="247328"/>
            <a:ext cx="864096" cy="72008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5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Vodorovný svitek 5"/>
          <p:cNvSpPr/>
          <p:nvPr/>
        </p:nvSpPr>
        <p:spPr>
          <a:xfrm>
            <a:off x="2969467" y="3068960"/>
            <a:ext cx="3384376" cy="1224136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ŘEŠENÍ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875010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cs-CZ" sz="3600" dirty="0"/>
              <a:t>Na švestkách  parazituje  </a:t>
            </a:r>
            <a:r>
              <a:rPr lang="cs-CZ" sz="3600" dirty="0" smtClean="0"/>
              <a:t>…………………………… .</a:t>
            </a:r>
          </a:p>
          <a:p>
            <a:pPr marL="0" lvl="0" indent="0" algn="ctr">
              <a:buNone/>
            </a:pPr>
            <a:endParaRPr lang="cs-CZ" sz="3600" dirty="0"/>
          </a:p>
          <a:p>
            <a:pPr marL="0" lvl="0" indent="0" algn="ctr">
              <a:buNone/>
            </a:pPr>
            <a:r>
              <a:rPr lang="cs-CZ" sz="3600" dirty="0" smtClean="0"/>
              <a:t>PUKLICE</a:t>
            </a:r>
            <a:endParaRPr lang="cs-CZ" sz="3600" dirty="0"/>
          </a:p>
          <a:p>
            <a:pPr algn="ctr"/>
            <a:endParaRPr lang="cs-CZ" sz="3600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3995936" y="5013176"/>
            <a:ext cx="1944216" cy="100811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zpět</a:t>
            </a:r>
            <a:endParaRPr lang="cs-CZ" sz="3200" dirty="0"/>
          </a:p>
        </p:txBody>
      </p:sp>
      <p:sp>
        <p:nvSpPr>
          <p:cNvPr id="5" name="Ovál 4"/>
          <p:cNvSpPr/>
          <p:nvPr/>
        </p:nvSpPr>
        <p:spPr>
          <a:xfrm>
            <a:off x="4535996" y="270653"/>
            <a:ext cx="864096" cy="72008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6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Vodorovný svitek 5"/>
          <p:cNvSpPr/>
          <p:nvPr/>
        </p:nvSpPr>
        <p:spPr>
          <a:xfrm>
            <a:off x="2969467" y="3068960"/>
            <a:ext cx="3384376" cy="1224136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ŘEŠENÍ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175327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algn="ctr">
              <a:buNone/>
            </a:pPr>
            <a:r>
              <a:rPr lang="cs-CZ" dirty="0" smtClean="0"/>
              <a:t>.…………………. </a:t>
            </a:r>
            <a:r>
              <a:rPr lang="cs-CZ" dirty="0"/>
              <a:t>žijí v symbióze s mravenci (poskytují mravencům sladkou šťávu</a:t>
            </a:r>
            <a:r>
              <a:rPr lang="cs-CZ" dirty="0" smtClean="0"/>
              <a:t>).</a:t>
            </a:r>
          </a:p>
          <a:p>
            <a:pPr marL="0" lvl="0" indent="0" algn="ctr">
              <a:buNone/>
            </a:pPr>
            <a:endParaRPr lang="cs-CZ" dirty="0"/>
          </a:p>
          <a:p>
            <a:pPr marL="0" lvl="0" indent="0" algn="ctr">
              <a:buNone/>
            </a:pPr>
            <a:r>
              <a:rPr lang="cs-CZ" dirty="0" smtClean="0"/>
              <a:t>MŠICE</a:t>
            </a:r>
            <a:endParaRPr lang="cs-CZ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3995936" y="5013176"/>
            <a:ext cx="1944216" cy="100811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zpět</a:t>
            </a:r>
            <a:endParaRPr lang="cs-CZ" sz="3200" dirty="0"/>
          </a:p>
        </p:txBody>
      </p:sp>
      <p:sp>
        <p:nvSpPr>
          <p:cNvPr id="5" name="Ovál 4"/>
          <p:cNvSpPr/>
          <p:nvPr/>
        </p:nvSpPr>
        <p:spPr>
          <a:xfrm>
            <a:off x="4535996" y="267879"/>
            <a:ext cx="864096" cy="72008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7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Vodorovný svitek 5"/>
          <p:cNvSpPr/>
          <p:nvPr/>
        </p:nvSpPr>
        <p:spPr>
          <a:xfrm>
            <a:off x="2969467" y="3068960"/>
            <a:ext cx="3384376" cy="1224136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ŘEŠENÍ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863667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cs-CZ" sz="3600" dirty="0"/>
              <a:t>Vši mají na konci končetin </a:t>
            </a:r>
            <a:r>
              <a:rPr lang="cs-CZ" sz="3600" dirty="0" smtClean="0"/>
              <a:t>……………………., </a:t>
            </a:r>
            <a:r>
              <a:rPr lang="cs-CZ" sz="3600" dirty="0"/>
              <a:t>kterými se přichycují na vlasy a chlupy</a:t>
            </a:r>
            <a:r>
              <a:rPr lang="cs-CZ" sz="3600" dirty="0" smtClean="0"/>
              <a:t>.</a:t>
            </a:r>
          </a:p>
          <a:p>
            <a:pPr marL="0" lvl="0" indent="0" algn="ctr">
              <a:buNone/>
            </a:pPr>
            <a:endParaRPr lang="cs-CZ" sz="3600" dirty="0"/>
          </a:p>
          <a:p>
            <a:pPr marL="0" lvl="0" indent="0" algn="ctr">
              <a:buNone/>
            </a:pPr>
            <a:r>
              <a:rPr lang="cs-CZ" sz="3600" dirty="0" smtClean="0"/>
              <a:t>DRÁPKY</a:t>
            </a:r>
            <a:endParaRPr lang="cs-CZ" sz="3600" dirty="0"/>
          </a:p>
          <a:p>
            <a:pPr algn="ctr"/>
            <a:endParaRPr lang="cs-CZ" sz="3600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3995936" y="5013176"/>
            <a:ext cx="1944216" cy="100811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zpět</a:t>
            </a:r>
            <a:endParaRPr lang="cs-CZ" sz="3200" dirty="0"/>
          </a:p>
        </p:txBody>
      </p:sp>
      <p:sp>
        <p:nvSpPr>
          <p:cNvPr id="5" name="Ovál 4"/>
          <p:cNvSpPr/>
          <p:nvPr/>
        </p:nvSpPr>
        <p:spPr>
          <a:xfrm>
            <a:off x="4535996" y="188640"/>
            <a:ext cx="864096" cy="720080"/>
          </a:xfrm>
          <a:prstGeom prst="ellipse">
            <a:avLst/>
          </a:prstGeom>
          <a:solidFill>
            <a:srgbClr val="FF474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8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Vodorovný svitek 5"/>
          <p:cNvSpPr/>
          <p:nvPr/>
        </p:nvSpPr>
        <p:spPr>
          <a:xfrm>
            <a:off x="2969467" y="3068960"/>
            <a:ext cx="3384376" cy="1224136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ŘEŠENÍ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103522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600" dirty="0"/>
              <a:t>Mezi vodní dravé ploštice patří ………………………………..  </a:t>
            </a:r>
            <a:r>
              <a:rPr lang="cs-CZ" sz="3600" dirty="0" smtClean="0"/>
              <a:t>.</a:t>
            </a:r>
          </a:p>
          <a:p>
            <a:pPr marL="0" indent="0" algn="ctr">
              <a:buNone/>
            </a:pPr>
            <a:endParaRPr lang="cs-CZ" sz="3600" dirty="0"/>
          </a:p>
          <a:p>
            <a:pPr marL="0" indent="0" algn="ctr">
              <a:buNone/>
            </a:pPr>
            <a:r>
              <a:rPr lang="cs-CZ" sz="3600" dirty="0" smtClean="0"/>
              <a:t>ZNAKOPLAVKA</a:t>
            </a:r>
            <a:endParaRPr lang="cs-CZ" sz="3600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3995936" y="5013176"/>
            <a:ext cx="1944216" cy="100811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zpět</a:t>
            </a:r>
            <a:endParaRPr lang="cs-CZ" sz="3200" dirty="0"/>
          </a:p>
        </p:txBody>
      </p:sp>
      <p:sp>
        <p:nvSpPr>
          <p:cNvPr id="5" name="Ovál 4"/>
          <p:cNvSpPr/>
          <p:nvPr/>
        </p:nvSpPr>
        <p:spPr>
          <a:xfrm>
            <a:off x="4535996" y="274948"/>
            <a:ext cx="864096" cy="72008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6" name="Vodorovný svitek 5"/>
          <p:cNvSpPr/>
          <p:nvPr/>
        </p:nvSpPr>
        <p:spPr>
          <a:xfrm>
            <a:off x="2969467" y="3068960"/>
            <a:ext cx="3384376" cy="1224136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ŘEŠENÍ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24211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cs-CZ" sz="3600" dirty="0"/>
              <a:t>Nepříjemným bezkřídlým parazitem člověka, který patří do skupiny ploštic,  je </a:t>
            </a:r>
            <a:r>
              <a:rPr lang="cs-CZ" sz="3600" dirty="0" smtClean="0"/>
              <a:t>…………………………… .</a:t>
            </a:r>
          </a:p>
          <a:p>
            <a:pPr marL="0" lvl="0" indent="0" algn="ctr">
              <a:buNone/>
            </a:pPr>
            <a:endParaRPr lang="cs-CZ" sz="3600" dirty="0"/>
          </a:p>
          <a:p>
            <a:pPr marL="0" lvl="0" indent="0" algn="ctr">
              <a:buNone/>
            </a:pPr>
            <a:r>
              <a:rPr lang="cs-CZ" sz="3600" dirty="0" smtClean="0"/>
              <a:t>ŠTĚNICE</a:t>
            </a:r>
            <a:endParaRPr lang="cs-CZ" sz="3600" dirty="0"/>
          </a:p>
          <a:p>
            <a:pPr marL="0" indent="0" algn="ctr">
              <a:buNone/>
            </a:pPr>
            <a:r>
              <a:rPr lang="cs-CZ" sz="3600" dirty="0"/>
              <a:t> </a:t>
            </a: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3995936" y="5013176"/>
            <a:ext cx="1944216" cy="100811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zpět</a:t>
            </a:r>
            <a:endParaRPr lang="cs-CZ" sz="3200" dirty="0"/>
          </a:p>
        </p:txBody>
      </p:sp>
      <p:sp>
        <p:nvSpPr>
          <p:cNvPr id="5" name="Ovál 4"/>
          <p:cNvSpPr/>
          <p:nvPr/>
        </p:nvSpPr>
        <p:spPr>
          <a:xfrm>
            <a:off x="4499992" y="260648"/>
            <a:ext cx="936104" cy="775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10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Vodorovný svitek 5"/>
          <p:cNvSpPr/>
          <p:nvPr/>
        </p:nvSpPr>
        <p:spPr>
          <a:xfrm>
            <a:off x="2977918" y="3501008"/>
            <a:ext cx="3384376" cy="1224136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ŘEŠENÍ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181590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Citace a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 eaLnBrk="1" hangingPunct="1">
              <a:buFont typeface="Wingdings 2" pitchFamily="18" charset="2"/>
              <a:buNone/>
              <a:defRPr/>
            </a:pPr>
            <a:r>
              <a:rPr lang="cs-CZ" sz="1800" b="1" dirty="0" smtClean="0"/>
              <a:t>Autorem </a:t>
            </a:r>
            <a:r>
              <a:rPr lang="cs-CZ" sz="1800" b="1" dirty="0"/>
              <a:t>materiálu a všech jeho částí, není-li uvedeno jinak, je Mgr. Růžena Koubová.</a:t>
            </a:r>
          </a:p>
          <a:p>
            <a:pPr marL="0" indent="0" algn="ctr" eaLnBrk="1" hangingPunct="1">
              <a:buFont typeface="Wingdings 2" pitchFamily="18" charset="2"/>
              <a:buNone/>
              <a:defRPr/>
            </a:pPr>
            <a:r>
              <a:rPr lang="cs-CZ" sz="1800" b="1" dirty="0"/>
              <a:t>  Materiál vznikl v OP Vzdělávání pro konkurenceschopnost – projekt EU peníze školám.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sz="1800" b="1" dirty="0"/>
          </a:p>
          <a:p>
            <a:pPr eaLnBrk="1" hangingPunct="1">
              <a:defRPr/>
            </a:pPr>
            <a:endParaRPr lang="cs-CZ" sz="1800" dirty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4130367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48</TotalTime>
  <Words>324</Words>
  <Application>Microsoft Office PowerPoint</Application>
  <PresentationFormat>Předvádění na obrazovce (4:3)</PresentationFormat>
  <Paragraphs>116</Paragraphs>
  <Slides>16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Cesta</vt:lpstr>
      <vt:lpstr>Picture</vt:lpstr>
      <vt:lpstr>Prezentace aplikace PowerPoint</vt:lpstr>
      <vt:lpstr>Prezentace aplikace PowerPoint</vt:lpstr>
      <vt:lpstr>ANOTACE</vt:lpstr>
      <vt:lpstr>osmisměrka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 a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osmisměrka</dc:title>
  <dc:creator>Koubová</dc:creator>
  <cp:lastModifiedBy>Koubová</cp:lastModifiedBy>
  <cp:revision>17</cp:revision>
  <dcterms:created xsi:type="dcterms:W3CDTF">2013-04-07T13:46:36Z</dcterms:created>
  <dcterms:modified xsi:type="dcterms:W3CDTF">2013-03-29T09:26:43Z</dcterms:modified>
</cp:coreProperties>
</file>