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4" r:id="rId5"/>
    <p:sldId id="265" r:id="rId6"/>
    <p:sldId id="267" r:id="rId7"/>
    <p:sldId id="268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3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198"/>
          <p:cNvGraphicFramePr>
            <a:graphicFrameLocks noGrp="1"/>
          </p:cNvGraphicFramePr>
          <p:nvPr/>
        </p:nvGraphicFramePr>
        <p:xfrm>
          <a:off x="114300" y="642938"/>
          <a:ext cx="9029700" cy="49091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Hana Drchotová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Bor, Školní 440, Bor,  348 02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Procvičujeme odčítání s přechodem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VY_32_INOVACE_8C_19_M1_PROCVIČUJEME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ODČÍTÁNÍ  S  PŘECHODEM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CZ.1.07/1.4.00/21.3534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30.05.2013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Rozklad čísel, matematika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836613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Prezentace je určena pro žáky 1. tříd ZŠ v předmětu Matematika a její aplikace. Jejím prostřednictvím si děti </a:t>
            </a:r>
            <a:r>
              <a:rPr lang="cs-CZ" dirty="0" smtClean="0"/>
              <a:t>procvičí </a:t>
            </a:r>
            <a:r>
              <a:rPr lang="cs-CZ" dirty="0" smtClean="0"/>
              <a:t>odčítání s přechodem desítky. Prací s interaktivní technikou si dále rozvíjí své počítačové znalosti a dovednosti.</a:t>
            </a:r>
          </a:p>
          <a:p>
            <a:endParaRPr lang="cs-CZ" dirty="0"/>
          </a:p>
        </p:txBody>
      </p:sp>
      <p:pic>
        <p:nvPicPr>
          <p:cNvPr id="4" name="Picture 2" descr="C:\Documents and Settings\Hana - Drchotová\Local Settings\Temporary Internet Files\Content.IE5\CQH26GHU\MP9001786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149080"/>
            <a:ext cx="3657600" cy="2438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" grpId="2" animBg="1"/>
      <p:bldP spid="3" grpId="0" build="p"/>
      <p:bldP spid="3" grpId="1" build="p"/>
      <p:bldP spid="3" grpId="2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Vysvětli, jak budeš postupovat, zapiš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dirty="0" smtClean="0"/>
              <a:t>11 – 2 </a:t>
            </a:r>
            <a:r>
              <a:rPr lang="cs-CZ" sz="4000" dirty="0" smtClean="0"/>
              <a:t>=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dirty="0" smtClean="0">
                <a:solidFill>
                  <a:srgbClr val="0070C0"/>
                </a:solidFill>
              </a:rPr>
              <a:t>   </a:t>
            </a:r>
            <a:r>
              <a:rPr lang="cs-CZ" sz="3000" b="1" dirty="0" smtClean="0">
                <a:solidFill>
                  <a:srgbClr val="0070C0"/>
                </a:solidFill>
              </a:rPr>
              <a:t>Jak rozdělíš menšitele?</a:t>
            </a:r>
          </a:p>
          <a:p>
            <a:pPr algn="ctr">
              <a:buNone/>
            </a:pPr>
            <a:r>
              <a:rPr lang="cs-CZ" sz="3000" b="1" dirty="0" smtClean="0">
                <a:solidFill>
                  <a:srgbClr val="7030A0"/>
                </a:solidFill>
              </a:rPr>
              <a:t>   Můžeš zaměnit pořadí čísel v příkladu?   Proč?</a:t>
            </a:r>
            <a:endParaRPr lang="cs-CZ" sz="3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r>
              <a:rPr lang="cs-CZ" sz="3000" b="1" dirty="0" smtClean="0">
                <a:solidFill>
                  <a:srgbClr val="7030A0"/>
                </a:solidFill>
              </a:rPr>
              <a:t>    </a:t>
            </a:r>
            <a:endParaRPr lang="cs-CZ" sz="3000" b="1" dirty="0">
              <a:solidFill>
                <a:srgbClr val="7030A0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flipH="1">
            <a:off x="1331640" y="2060848"/>
            <a:ext cx="288032" cy="2160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619672" y="2060848"/>
            <a:ext cx="288032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Rozkládej a piš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13– 4 </a:t>
            </a:r>
            <a:r>
              <a:rPr lang="cs-CZ" dirty="0" smtClean="0">
                <a:solidFill>
                  <a:srgbClr val="7030A0"/>
                </a:solidFill>
              </a:rPr>
              <a:t>=</a:t>
            </a:r>
          </a:p>
          <a:p>
            <a:pPr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13 </a:t>
            </a:r>
            <a:r>
              <a:rPr lang="cs-CZ" dirty="0" smtClean="0">
                <a:solidFill>
                  <a:srgbClr val="7030A0"/>
                </a:solidFill>
              </a:rPr>
              <a:t>– </a:t>
            </a:r>
            <a:r>
              <a:rPr lang="cs-CZ" dirty="0" smtClean="0">
                <a:solidFill>
                  <a:srgbClr val="7030A0"/>
                </a:solidFill>
              </a:rPr>
              <a:t>5 </a:t>
            </a:r>
            <a:r>
              <a:rPr lang="cs-CZ" dirty="0" smtClean="0">
                <a:solidFill>
                  <a:srgbClr val="7030A0"/>
                </a:solidFill>
              </a:rPr>
              <a:t>= </a:t>
            </a:r>
          </a:p>
          <a:p>
            <a:pPr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13 </a:t>
            </a:r>
            <a:r>
              <a:rPr lang="cs-CZ" dirty="0" smtClean="0">
                <a:solidFill>
                  <a:srgbClr val="7030A0"/>
                </a:solidFill>
              </a:rPr>
              <a:t>– </a:t>
            </a:r>
            <a:r>
              <a:rPr lang="cs-CZ" dirty="0" smtClean="0">
                <a:solidFill>
                  <a:srgbClr val="7030A0"/>
                </a:solidFill>
              </a:rPr>
              <a:t>6 </a:t>
            </a:r>
            <a:r>
              <a:rPr lang="cs-CZ" dirty="0" smtClean="0">
                <a:solidFill>
                  <a:srgbClr val="7030A0"/>
                </a:solidFill>
              </a:rPr>
              <a:t>= </a:t>
            </a:r>
          </a:p>
          <a:p>
            <a:pPr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13 </a:t>
            </a:r>
            <a:r>
              <a:rPr lang="cs-CZ" dirty="0" smtClean="0">
                <a:solidFill>
                  <a:srgbClr val="7030A0"/>
                </a:solidFill>
              </a:rPr>
              <a:t>– </a:t>
            </a:r>
            <a:r>
              <a:rPr lang="cs-CZ" dirty="0" smtClean="0">
                <a:solidFill>
                  <a:srgbClr val="7030A0"/>
                </a:solidFill>
              </a:rPr>
              <a:t>7 </a:t>
            </a:r>
            <a:r>
              <a:rPr lang="cs-CZ" dirty="0" smtClean="0">
                <a:solidFill>
                  <a:srgbClr val="7030A0"/>
                </a:solidFill>
              </a:rPr>
              <a:t>=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13 </a:t>
            </a:r>
            <a:r>
              <a:rPr lang="cs-CZ" dirty="0" smtClean="0">
                <a:solidFill>
                  <a:srgbClr val="FF0000"/>
                </a:solidFill>
              </a:rPr>
              <a:t>– </a:t>
            </a:r>
            <a:r>
              <a:rPr lang="cs-CZ" dirty="0" smtClean="0">
                <a:solidFill>
                  <a:srgbClr val="FF0000"/>
                </a:solidFill>
              </a:rPr>
              <a:t>8=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13 – 9 </a:t>
            </a:r>
            <a:r>
              <a:rPr lang="cs-CZ" dirty="0" smtClean="0">
                <a:solidFill>
                  <a:srgbClr val="002060"/>
                </a:solidFill>
              </a:rPr>
              <a:t>=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 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14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–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5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=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14 –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6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=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1171575" y="1969294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1187624" y="5085184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1187624" y="4005064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1187624" y="3068960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5364088" y="5085184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5364088" y="2996952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5364088" y="4077072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5364088" y="1988840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Hana - Drchotová\Local Settings\Temporary Internet Files\Content.IE5\CQH26GHU\MP9004392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689648"/>
            <a:ext cx="4752528" cy="316835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Rozkládej a piš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14 </a:t>
            </a:r>
            <a:r>
              <a:rPr lang="cs-CZ" dirty="0" smtClean="0"/>
              <a:t>– </a:t>
            </a:r>
            <a:r>
              <a:rPr lang="cs-CZ" dirty="0" smtClean="0"/>
              <a:t>7 </a:t>
            </a:r>
            <a:r>
              <a:rPr lang="cs-CZ" dirty="0" smtClean="0"/>
              <a:t>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14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–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8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= </a:t>
            </a:r>
          </a:p>
          <a:p>
            <a:pPr>
              <a:buNone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14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–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9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=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15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– 6 =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15 – </a:t>
            </a:r>
            <a:r>
              <a:rPr lang="cs-CZ" dirty="0" smtClean="0">
                <a:solidFill>
                  <a:srgbClr val="FF0000"/>
                </a:solidFill>
              </a:rPr>
              <a:t>7 =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15 – </a:t>
            </a:r>
            <a:r>
              <a:rPr lang="cs-CZ" dirty="0" smtClean="0">
                <a:solidFill>
                  <a:srgbClr val="FFFF00"/>
                </a:solidFill>
              </a:rPr>
              <a:t>8 =</a:t>
            </a:r>
          </a:p>
          <a:p>
            <a:pPr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15 </a:t>
            </a:r>
            <a:r>
              <a:rPr lang="cs-CZ" dirty="0" smtClean="0">
                <a:solidFill>
                  <a:srgbClr val="7030A0"/>
                </a:solidFill>
              </a:rPr>
              <a:t>- 9 =</a:t>
            </a:r>
          </a:p>
          <a:p>
            <a:pPr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16 – 7 =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1171575" y="1969294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1187624" y="2996952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1187624" y="4077072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1187624" y="5085184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5364088" y="5085184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5364088" y="4077072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5364088" y="3068960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5364088" y="2060848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Rozkládej a počítej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18 – 9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18 – 10 =</a:t>
            </a:r>
          </a:p>
          <a:p>
            <a:pPr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19 – 10 =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19 – 18 =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16 </a:t>
            </a:r>
            <a:r>
              <a:rPr lang="cs-CZ" dirty="0" smtClean="0"/>
              <a:t>– </a:t>
            </a:r>
            <a:r>
              <a:rPr lang="cs-CZ" dirty="0" smtClean="0"/>
              <a:t>8</a:t>
            </a:r>
            <a:r>
              <a:rPr lang="cs-CZ" dirty="0" smtClean="0"/>
              <a:t> </a:t>
            </a:r>
            <a:r>
              <a:rPr lang="cs-CZ" dirty="0" smtClean="0"/>
              <a:t>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16 –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9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= </a:t>
            </a:r>
          </a:p>
          <a:p>
            <a:pPr>
              <a:buNone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17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–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8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=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17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–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9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=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Zapiš a vyřeš slovní úlohu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 obchodě měli 18 bochníků chleba.  Ráno jich 9 prodali. Kolik bochníků chleba jim zbylo?</a:t>
            </a:r>
            <a:endParaRPr lang="cs-CZ" dirty="0"/>
          </a:p>
        </p:txBody>
      </p:sp>
      <p:pic>
        <p:nvPicPr>
          <p:cNvPr id="2051" name="Picture 3" descr="C:\Documents and Settings\Hana - Drchotová\Local Settings\Temporary Internet Files\Content.IE5\6SJF4Z7W\MP9004025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573016"/>
            <a:ext cx="2492896" cy="24928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Obrázky,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aplikace MS Office PowerPoint</a:t>
            </a:r>
          </a:p>
        </p:txBody>
      </p:sp>
      <p:pic>
        <p:nvPicPr>
          <p:cNvPr id="3075" name="Picture 3" descr="C:\Documents and Settings\Hana - Drchotová\Local Settings\Temporary Internet Files\Content.IE5\O7JUFDN2\MM900356792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492896"/>
            <a:ext cx="3178646" cy="31786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253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Vysvětli, jak budeš postupovat, zapiš</vt:lpstr>
      <vt:lpstr>Rozkládej a piš</vt:lpstr>
      <vt:lpstr>Rozkládej a piš</vt:lpstr>
      <vt:lpstr>Rozkládej a počítej</vt:lpstr>
      <vt:lpstr>Zapiš a vyřeš slovní úlohu</vt:lpstr>
      <vt:lpstr>Obrázky,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 Drchotová</dc:creator>
  <cp:lastModifiedBy>Hana  Drchotová</cp:lastModifiedBy>
  <cp:revision>33</cp:revision>
  <dcterms:created xsi:type="dcterms:W3CDTF">2013-05-05T10:58:19Z</dcterms:created>
  <dcterms:modified xsi:type="dcterms:W3CDTF">2013-06-09T14:15:55Z</dcterms:modified>
</cp:coreProperties>
</file>