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56" r:id="rId3"/>
    <p:sldId id="274" r:id="rId4"/>
    <p:sldId id="259" r:id="rId5"/>
    <p:sldId id="260" r:id="rId6"/>
    <p:sldId id="261" r:id="rId7"/>
    <p:sldId id="275" r:id="rId8"/>
    <p:sldId id="270" r:id="rId9"/>
    <p:sldId id="271" r:id="rId10"/>
    <p:sldId id="265" r:id="rId11"/>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C3836"/>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8603FDC-E32A-4AB5-989C-0864C3EAD2B8}" styleName="Styl s motivem 2 – zvýraznění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ABFCF23-3B69-468F-B69F-88F6DE6A72F2}" styleName="Střední styl 1 – zvýraznění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84E427A-3D55-4303-BF80-6455036E1DE7}" styleName="Styl s motivem 1 – zvýraznění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02"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Klepnutím lze upravit styl předlohy nadpisů.</a:t>
            </a:r>
            <a:endParaRPr lang="cs-CZ"/>
          </a:p>
        </p:txBody>
      </p:sp>
      <p:sp>
        <p:nvSpPr>
          <p:cNvPr id="3" name="Podnadpis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Klepnutím lze upravit styl předlohy podnadpisů.</a:t>
            </a:r>
            <a:endParaRPr lang="cs-CZ"/>
          </a:p>
        </p:txBody>
      </p:sp>
      <p:sp>
        <p:nvSpPr>
          <p:cNvPr id="4" name="Zástupný symbol pro datum 3"/>
          <p:cNvSpPr>
            <a:spLocks noGrp="1"/>
          </p:cNvSpPr>
          <p:nvPr>
            <p:ph type="dt" sz="half" idx="10"/>
          </p:nvPr>
        </p:nvSpPr>
        <p:spPr/>
        <p:txBody>
          <a:bodyPr/>
          <a:lstStyle/>
          <a:p>
            <a:fld id="{95EC1D4A-A796-47C3-A63E-CE236FB377E2}" type="datetimeFigureOut">
              <a:rPr lang="cs-CZ" smtClean="0"/>
              <a:t>9.6.2013</a:t>
            </a:fld>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AC57A5DF-1266-40EA-9282-1E66B9DE06C0}" type="slidenum">
              <a:rPr lang="cs-CZ" smtClean="0"/>
              <a:t>‹#›</a:t>
            </a:fld>
            <a:endParaRPr lang="cs-CZ" dirty="0"/>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95EC1D4A-A796-47C3-A63E-CE236FB377E2}" type="datetimeFigureOut">
              <a:rPr lang="cs-CZ" smtClean="0"/>
              <a:t>9.6.2013</a:t>
            </a:fld>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AC57A5DF-1266-40EA-9282-1E66B9DE06C0}" type="slidenum">
              <a:rPr lang="cs-CZ" smtClean="0"/>
              <a:t>‹#›</a:t>
            </a:fld>
            <a:endParaRPr lang="cs-CZ" dirty="0"/>
          </a:p>
        </p:txBody>
      </p:sp>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95EC1D4A-A796-47C3-A63E-CE236FB377E2}" type="datetimeFigureOut">
              <a:rPr lang="cs-CZ" smtClean="0"/>
              <a:t>9.6.2013</a:t>
            </a:fld>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AC57A5DF-1266-40EA-9282-1E66B9DE06C0}" type="slidenum">
              <a:rPr lang="cs-CZ" smtClean="0"/>
              <a:t>‹#›</a:t>
            </a:fld>
            <a:endParaRPr lang="cs-CZ" dirty="0"/>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idx="1"/>
          </p:nvPr>
        </p:nvSpPr>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95EC1D4A-A796-47C3-A63E-CE236FB377E2}" type="datetimeFigureOut">
              <a:rPr lang="cs-CZ" smtClean="0"/>
              <a:t>9.6.2013</a:t>
            </a:fld>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AC57A5DF-1266-40EA-9282-1E66B9DE06C0}" type="slidenum">
              <a:rPr lang="cs-CZ" smtClean="0"/>
              <a:t>‹#›</a:t>
            </a:fld>
            <a:endParaRPr lang="cs-CZ" dirty="0"/>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Klepnutím lze upravit styly předlohy textu.</a:t>
            </a:r>
          </a:p>
        </p:txBody>
      </p:sp>
      <p:sp>
        <p:nvSpPr>
          <p:cNvPr id="4" name="Zástupný symbol pro datum 3"/>
          <p:cNvSpPr>
            <a:spLocks noGrp="1"/>
          </p:cNvSpPr>
          <p:nvPr>
            <p:ph type="dt" sz="half" idx="10"/>
          </p:nvPr>
        </p:nvSpPr>
        <p:spPr/>
        <p:txBody>
          <a:bodyPr/>
          <a:lstStyle/>
          <a:p>
            <a:fld id="{95EC1D4A-A796-47C3-A63E-CE236FB377E2}" type="datetimeFigureOut">
              <a:rPr lang="cs-CZ" smtClean="0"/>
              <a:t>9.6.2013</a:t>
            </a:fld>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AC57A5DF-1266-40EA-9282-1E66B9DE06C0}" type="slidenum">
              <a:rPr lang="cs-CZ" smtClean="0"/>
              <a:t>‹#›</a:t>
            </a:fld>
            <a:endParaRPr lang="cs-CZ" dirty="0"/>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0"/>
          </p:nvPr>
        </p:nvSpPr>
        <p:spPr/>
        <p:txBody>
          <a:bodyPr/>
          <a:lstStyle/>
          <a:p>
            <a:fld id="{95EC1D4A-A796-47C3-A63E-CE236FB377E2}" type="datetimeFigureOut">
              <a:rPr lang="cs-CZ" smtClean="0"/>
              <a:t>9.6.2013</a:t>
            </a:fld>
            <a:endParaRPr lang="cs-CZ" dirty="0"/>
          </a:p>
        </p:txBody>
      </p:sp>
      <p:sp>
        <p:nvSpPr>
          <p:cNvPr id="6" name="Zástupný symbol pro zápatí 5"/>
          <p:cNvSpPr>
            <a:spLocks noGrp="1"/>
          </p:cNvSpPr>
          <p:nvPr>
            <p:ph type="ftr" sz="quarter" idx="11"/>
          </p:nvPr>
        </p:nvSpPr>
        <p:spPr/>
        <p:txBody>
          <a:bodyPr/>
          <a:lstStyle/>
          <a:p>
            <a:endParaRPr lang="cs-CZ" dirty="0"/>
          </a:p>
        </p:txBody>
      </p:sp>
      <p:sp>
        <p:nvSpPr>
          <p:cNvPr id="7" name="Zástupný symbol pro číslo snímku 6"/>
          <p:cNvSpPr>
            <a:spLocks noGrp="1"/>
          </p:cNvSpPr>
          <p:nvPr>
            <p:ph type="sldNum" sz="quarter" idx="12"/>
          </p:nvPr>
        </p:nvSpPr>
        <p:spPr/>
        <p:txBody>
          <a:bodyPr/>
          <a:lstStyle/>
          <a:p>
            <a:fld id="{AC57A5DF-1266-40EA-9282-1E66B9DE06C0}" type="slidenum">
              <a:rPr lang="cs-CZ" smtClean="0"/>
              <a:t>‹#›</a:t>
            </a:fld>
            <a:endParaRPr lang="cs-CZ" dirty="0"/>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Zástupný symbol pro datum 6"/>
          <p:cNvSpPr>
            <a:spLocks noGrp="1"/>
          </p:cNvSpPr>
          <p:nvPr>
            <p:ph type="dt" sz="half" idx="10"/>
          </p:nvPr>
        </p:nvSpPr>
        <p:spPr/>
        <p:txBody>
          <a:bodyPr/>
          <a:lstStyle/>
          <a:p>
            <a:fld id="{95EC1D4A-A796-47C3-A63E-CE236FB377E2}" type="datetimeFigureOut">
              <a:rPr lang="cs-CZ" smtClean="0"/>
              <a:t>9.6.2013</a:t>
            </a:fld>
            <a:endParaRPr lang="cs-CZ" dirty="0"/>
          </a:p>
        </p:txBody>
      </p:sp>
      <p:sp>
        <p:nvSpPr>
          <p:cNvPr id="8" name="Zástupný symbol pro zápatí 7"/>
          <p:cNvSpPr>
            <a:spLocks noGrp="1"/>
          </p:cNvSpPr>
          <p:nvPr>
            <p:ph type="ftr" sz="quarter" idx="11"/>
          </p:nvPr>
        </p:nvSpPr>
        <p:spPr/>
        <p:txBody>
          <a:bodyPr/>
          <a:lstStyle/>
          <a:p>
            <a:endParaRPr lang="cs-CZ" dirty="0"/>
          </a:p>
        </p:txBody>
      </p:sp>
      <p:sp>
        <p:nvSpPr>
          <p:cNvPr id="9" name="Zástupný symbol pro číslo snímku 8"/>
          <p:cNvSpPr>
            <a:spLocks noGrp="1"/>
          </p:cNvSpPr>
          <p:nvPr>
            <p:ph type="sldNum" sz="quarter" idx="12"/>
          </p:nvPr>
        </p:nvSpPr>
        <p:spPr/>
        <p:txBody>
          <a:bodyPr/>
          <a:lstStyle/>
          <a:p>
            <a:fld id="{AC57A5DF-1266-40EA-9282-1E66B9DE06C0}" type="slidenum">
              <a:rPr lang="cs-CZ" smtClean="0"/>
              <a:t>‹#›</a:t>
            </a:fld>
            <a:endParaRPr lang="cs-CZ" dirty="0"/>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datum 2"/>
          <p:cNvSpPr>
            <a:spLocks noGrp="1"/>
          </p:cNvSpPr>
          <p:nvPr>
            <p:ph type="dt" sz="half" idx="10"/>
          </p:nvPr>
        </p:nvSpPr>
        <p:spPr/>
        <p:txBody>
          <a:bodyPr/>
          <a:lstStyle/>
          <a:p>
            <a:fld id="{95EC1D4A-A796-47C3-A63E-CE236FB377E2}" type="datetimeFigureOut">
              <a:rPr lang="cs-CZ" smtClean="0"/>
              <a:t>9.6.2013</a:t>
            </a:fld>
            <a:endParaRPr lang="cs-CZ" dirty="0"/>
          </a:p>
        </p:txBody>
      </p:sp>
      <p:sp>
        <p:nvSpPr>
          <p:cNvPr id="4" name="Zástupný symbol pro zápatí 3"/>
          <p:cNvSpPr>
            <a:spLocks noGrp="1"/>
          </p:cNvSpPr>
          <p:nvPr>
            <p:ph type="ftr" sz="quarter" idx="11"/>
          </p:nvPr>
        </p:nvSpPr>
        <p:spPr/>
        <p:txBody>
          <a:bodyPr/>
          <a:lstStyle/>
          <a:p>
            <a:endParaRPr lang="cs-CZ" dirty="0"/>
          </a:p>
        </p:txBody>
      </p:sp>
      <p:sp>
        <p:nvSpPr>
          <p:cNvPr id="5" name="Zástupný symbol pro číslo snímku 4"/>
          <p:cNvSpPr>
            <a:spLocks noGrp="1"/>
          </p:cNvSpPr>
          <p:nvPr>
            <p:ph type="sldNum" sz="quarter" idx="12"/>
          </p:nvPr>
        </p:nvSpPr>
        <p:spPr/>
        <p:txBody>
          <a:bodyPr/>
          <a:lstStyle/>
          <a:p>
            <a:fld id="{AC57A5DF-1266-40EA-9282-1E66B9DE06C0}" type="slidenum">
              <a:rPr lang="cs-CZ" smtClean="0"/>
              <a:t>‹#›</a:t>
            </a:fld>
            <a:endParaRPr lang="cs-CZ" dirty="0"/>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95EC1D4A-A796-47C3-A63E-CE236FB377E2}" type="datetimeFigureOut">
              <a:rPr lang="cs-CZ" smtClean="0"/>
              <a:t>9.6.2013</a:t>
            </a:fld>
            <a:endParaRPr lang="cs-CZ" dirty="0"/>
          </a:p>
        </p:txBody>
      </p:sp>
      <p:sp>
        <p:nvSpPr>
          <p:cNvPr id="3" name="Zástupný symbol pro zápatí 2"/>
          <p:cNvSpPr>
            <a:spLocks noGrp="1"/>
          </p:cNvSpPr>
          <p:nvPr>
            <p:ph type="ftr" sz="quarter" idx="11"/>
          </p:nvPr>
        </p:nvSpPr>
        <p:spPr/>
        <p:txBody>
          <a:bodyPr/>
          <a:lstStyle/>
          <a:p>
            <a:endParaRPr lang="cs-CZ" dirty="0"/>
          </a:p>
        </p:txBody>
      </p:sp>
      <p:sp>
        <p:nvSpPr>
          <p:cNvPr id="4" name="Zástupný symbol pro číslo snímku 3"/>
          <p:cNvSpPr>
            <a:spLocks noGrp="1"/>
          </p:cNvSpPr>
          <p:nvPr>
            <p:ph type="sldNum" sz="quarter" idx="12"/>
          </p:nvPr>
        </p:nvSpPr>
        <p:spPr/>
        <p:txBody>
          <a:bodyPr/>
          <a:lstStyle/>
          <a:p>
            <a:fld id="{AC57A5DF-1266-40EA-9282-1E66B9DE06C0}" type="slidenum">
              <a:rPr lang="cs-CZ" smtClean="0"/>
              <a:t>‹#›</a:t>
            </a:fld>
            <a:endParaRPr lang="cs-CZ" dirty="0"/>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Klepnutím lze upravit styl předlohy nadpisů.</a:t>
            </a:r>
            <a:endParaRPr lang="cs-CZ"/>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Zástupný symbol pro datum 4"/>
          <p:cNvSpPr>
            <a:spLocks noGrp="1"/>
          </p:cNvSpPr>
          <p:nvPr>
            <p:ph type="dt" sz="half" idx="10"/>
          </p:nvPr>
        </p:nvSpPr>
        <p:spPr/>
        <p:txBody>
          <a:bodyPr/>
          <a:lstStyle/>
          <a:p>
            <a:fld id="{95EC1D4A-A796-47C3-A63E-CE236FB377E2}" type="datetimeFigureOut">
              <a:rPr lang="cs-CZ" smtClean="0"/>
              <a:t>9.6.2013</a:t>
            </a:fld>
            <a:endParaRPr lang="cs-CZ" dirty="0"/>
          </a:p>
        </p:txBody>
      </p:sp>
      <p:sp>
        <p:nvSpPr>
          <p:cNvPr id="6" name="Zástupný symbol pro zápatí 5"/>
          <p:cNvSpPr>
            <a:spLocks noGrp="1"/>
          </p:cNvSpPr>
          <p:nvPr>
            <p:ph type="ftr" sz="quarter" idx="11"/>
          </p:nvPr>
        </p:nvSpPr>
        <p:spPr/>
        <p:txBody>
          <a:bodyPr/>
          <a:lstStyle/>
          <a:p>
            <a:endParaRPr lang="cs-CZ" dirty="0"/>
          </a:p>
        </p:txBody>
      </p:sp>
      <p:sp>
        <p:nvSpPr>
          <p:cNvPr id="7" name="Zástupný symbol pro číslo snímku 6"/>
          <p:cNvSpPr>
            <a:spLocks noGrp="1"/>
          </p:cNvSpPr>
          <p:nvPr>
            <p:ph type="sldNum" sz="quarter" idx="12"/>
          </p:nvPr>
        </p:nvSpPr>
        <p:spPr/>
        <p:txBody>
          <a:bodyPr/>
          <a:lstStyle/>
          <a:p>
            <a:fld id="{AC57A5DF-1266-40EA-9282-1E66B9DE06C0}" type="slidenum">
              <a:rPr lang="cs-CZ" smtClean="0"/>
              <a:t>‹#›</a:t>
            </a:fld>
            <a:endParaRPr lang="cs-CZ" dirty="0"/>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Klepnutím lze upravit styl předlohy nadpisů.</a:t>
            </a:r>
            <a:endParaRPr lang="cs-CZ"/>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dirty="0"/>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Zástupný symbol pro datum 4"/>
          <p:cNvSpPr>
            <a:spLocks noGrp="1"/>
          </p:cNvSpPr>
          <p:nvPr>
            <p:ph type="dt" sz="half" idx="10"/>
          </p:nvPr>
        </p:nvSpPr>
        <p:spPr/>
        <p:txBody>
          <a:bodyPr/>
          <a:lstStyle/>
          <a:p>
            <a:fld id="{95EC1D4A-A796-47C3-A63E-CE236FB377E2}" type="datetimeFigureOut">
              <a:rPr lang="cs-CZ" smtClean="0"/>
              <a:t>9.6.2013</a:t>
            </a:fld>
            <a:endParaRPr lang="cs-CZ" dirty="0"/>
          </a:p>
        </p:txBody>
      </p:sp>
      <p:sp>
        <p:nvSpPr>
          <p:cNvPr id="6" name="Zástupný symbol pro zápatí 5"/>
          <p:cNvSpPr>
            <a:spLocks noGrp="1"/>
          </p:cNvSpPr>
          <p:nvPr>
            <p:ph type="ftr" sz="quarter" idx="11"/>
          </p:nvPr>
        </p:nvSpPr>
        <p:spPr/>
        <p:txBody>
          <a:bodyPr/>
          <a:lstStyle/>
          <a:p>
            <a:endParaRPr lang="cs-CZ" dirty="0"/>
          </a:p>
        </p:txBody>
      </p:sp>
      <p:sp>
        <p:nvSpPr>
          <p:cNvPr id="7" name="Zástupný symbol pro číslo snímku 6"/>
          <p:cNvSpPr>
            <a:spLocks noGrp="1"/>
          </p:cNvSpPr>
          <p:nvPr>
            <p:ph type="sldNum" sz="quarter" idx="12"/>
          </p:nvPr>
        </p:nvSpPr>
        <p:spPr/>
        <p:txBody>
          <a:bodyPr/>
          <a:lstStyle/>
          <a:p>
            <a:fld id="{AC57A5DF-1266-40EA-9282-1E66B9DE06C0}" type="slidenum">
              <a:rPr lang="cs-CZ" smtClean="0"/>
              <a:t>‹#›</a:t>
            </a:fld>
            <a:endParaRPr lang="cs-CZ" dirty="0"/>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EC1D4A-A796-47C3-A63E-CE236FB377E2}" type="datetimeFigureOut">
              <a:rPr lang="cs-CZ" smtClean="0"/>
              <a:t>9.6.2013</a:t>
            </a:fld>
            <a:endParaRPr lang="cs-CZ" dirty="0"/>
          </a:p>
        </p:txBody>
      </p:sp>
      <p:sp>
        <p:nvSpPr>
          <p:cNvPr id="5" name="Zástupný symbol pro zápatí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dirty="0"/>
          </a:p>
        </p:txBody>
      </p:sp>
      <p:sp>
        <p:nvSpPr>
          <p:cNvPr id="6" name="Zástupný symbol pro číslo snímk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57A5DF-1266-40EA-9282-1E66B9DE06C0}" type="slidenum">
              <a:rPr lang="cs-CZ" smtClean="0"/>
              <a:t>‹#›</a:t>
            </a:fld>
            <a:endParaRPr lang="cs-CZ"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Zástupný symbol pro obsah 6"/>
          <p:cNvGraphicFramePr>
            <a:graphicFrameLocks/>
          </p:cNvGraphicFramePr>
          <p:nvPr>
            <p:extLst>
              <p:ext uri="{D42A27DB-BD31-4B8C-83A1-F6EECF244321}">
                <p14:modId xmlns:p14="http://schemas.microsoft.com/office/powerpoint/2010/main" val="3171813842"/>
              </p:ext>
            </p:extLst>
          </p:nvPr>
        </p:nvGraphicFramePr>
        <p:xfrm>
          <a:off x="428596" y="571480"/>
          <a:ext cx="8358217" cy="3638184"/>
        </p:xfrm>
        <a:graphic>
          <a:graphicData uri="http://schemas.openxmlformats.org/drawingml/2006/table">
            <a:tbl>
              <a:tblPr firstRow="1" bandRow="1">
                <a:tableStyleId>{284E427A-3D55-4303-BF80-6455036E1DE7}</a:tableStyleId>
              </a:tblPr>
              <a:tblGrid>
                <a:gridCol w="4006416"/>
                <a:gridCol w="4351801"/>
              </a:tblGrid>
              <a:tr h="183993">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Název školy:</a:t>
                      </a:r>
                      <a:endParaRPr lang="cs-CZ" sz="1200" b="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ZŠ a MŠ Verneřice</a:t>
                      </a:r>
                      <a:endParaRPr lang="cs-CZ" sz="1200" b="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196386">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Autor výukového materiálu: </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Mgr. Jiří Benda</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196386">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Číslo projektu:</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CZ.1.07/1.4.00/21.1526</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196386">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Název:</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nSpc>
                          <a:spcPct val="115000"/>
                        </a:lnSpc>
                        <a:spcAft>
                          <a:spcPts val="0"/>
                        </a:spcAft>
                      </a:pPr>
                      <a:r>
                        <a:rPr lang="cs-CZ" sz="1200" smtClean="0">
                          <a:solidFill>
                            <a:schemeClr val="tx1"/>
                          </a:solidFill>
                          <a:latin typeface="Times New Roman" pitchFamily="18" charset="0"/>
                          <a:cs typeface="Times New Roman" pitchFamily="18" charset="0"/>
                        </a:rPr>
                        <a:t>VY_12_INOVACE_II.ICT32</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196386">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Vytvořeno:</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nSpc>
                          <a:spcPct val="115000"/>
                        </a:lnSpc>
                        <a:spcAft>
                          <a:spcPts val="0"/>
                        </a:spcAft>
                      </a:pPr>
                      <a:r>
                        <a:rPr lang="cs-CZ" sz="1200" dirty="0" smtClean="0">
                          <a:solidFill>
                            <a:schemeClr val="tx1"/>
                          </a:solidFill>
                          <a:latin typeface="Times New Roman" pitchFamily="18" charset="0"/>
                          <a:ea typeface="Times New Roman"/>
                          <a:cs typeface="Times New Roman" pitchFamily="18" charset="0"/>
                        </a:rPr>
                        <a:t>27. 5. 2012</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196386">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Vzdělávací oblast: </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nSpc>
                          <a:spcPct val="115000"/>
                        </a:lnSpc>
                        <a:spcAft>
                          <a:spcPts val="0"/>
                        </a:spcAft>
                      </a:pPr>
                      <a:r>
                        <a:rPr lang="cs-CZ" sz="1200" dirty="0" smtClean="0">
                          <a:solidFill>
                            <a:schemeClr val="tx1"/>
                          </a:solidFill>
                          <a:latin typeface="Times New Roman" pitchFamily="18" charset="0"/>
                          <a:cs typeface="Times New Roman" pitchFamily="18" charset="0"/>
                        </a:rPr>
                        <a:t>Informační a komunikační technologie</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196386">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Vzdělávací obor: </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nSpc>
                          <a:spcPct val="115000"/>
                        </a:lnSpc>
                        <a:spcAft>
                          <a:spcPts val="0"/>
                        </a:spcAft>
                      </a:pPr>
                      <a:r>
                        <a:rPr lang="cs-CZ" sz="1200" dirty="0" smtClean="0">
                          <a:solidFill>
                            <a:schemeClr val="tx1"/>
                          </a:solidFill>
                          <a:latin typeface="Times New Roman" pitchFamily="18" charset="0"/>
                          <a:cs typeface="Times New Roman" pitchFamily="18" charset="0"/>
                        </a:rPr>
                        <a:t>Informační a komunikační technologie</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196386">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Tematický okruh: </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nSpc>
                          <a:spcPct val="115000"/>
                        </a:lnSpc>
                        <a:spcAft>
                          <a:spcPts val="0"/>
                        </a:spcAft>
                      </a:pPr>
                      <a:r>
                        <a:rPr lang="cs-CZ" sz="1200" dirty="0" smtClean="0">
                          <a:solidFill>
                            <a:schemeClr val="tx1"/>
                          </a:solidFill>
                          <a:latin typeface="Times New Roman" pitchFamily="18" charset="0"/>
                          <a:ea typeface="Times New Roman"/>
                          <a:cs typeface="Times New Roman" pitchFamily="18" charset="0"/>
                        </a:rPr>
                        <a:t>Tabulkový kalkulátor</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196386">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Určeno pro:</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6</a:t>
                      </a:r>
                      <a:r>
                        <a:rPr lang="cs-CZ" sz="1200" dirty="0" smtClean="0">
                          <a:solidFill>
                            <a:schemeClr val="tx1"/>
                          </a:solidFill>
                          <a:latin typeface="Times New Roman" pitchFamily="18" charset="0"/>
                          <a:cs typeface="Times New Roman" pitchFamily="18" charset="0"/>
                        </a:rPr>
                        <a:t>. </a:t>
                      </a:r>
                      <a:r>
                        <a:rPr lang="cs-CZ" sz="1200" dirty="0">
                          <a:solidFill>
                            <a:schemeClr val="tx1"/>
                          </a:solidFill>
                          <a:latin typeface="Times New Roman" pitchFamily="18" charset="0"/>
                          <a:cs typeface="Times New Roman" pitchFamily="18" charset="0"/>
                        </a:rPr>
                        <a:t>ročník</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678960">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Anotace:</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cs-CZ" sz="1200" b="1" dirty="0" smtClean="0">
                          <a:solidFill>
                            <a:schemeClr val="tx1"/>
                          </a:solidFill>
                          <a:latin typeface="Times New Roman" pitchFamily="18" charset="0"/>
                          <a:cs typeface="Times New Roman" pitchFamily="18" charset="0"/>
                        </a:rPr>
                        <a:t>Tabulkový kalkulátor</a:t>
                      </a:r>
                      <a:r>
                        <a:rPr lang="cs-CZ" sz="1200" b="1" baseline="0" dirty="0" smtClean="0">
                          <a:solidFill>
                            <a:schemeClr val="tx1"/>
                          </a:solidFill>
                          <a:latin typeface="Times New Roman" pitchFamily="18" charset="0"/>
                          <a:cs typeface="Times New Roman" pitchFamily="18" charset="0"/>
                        </a:rPr>
                        <a:t> III.</a:t>
                      </a:r>
                      <a:r>
                        <a:rPr lang="cs-CZ" sz="1200" dirty="0" smtClean="0">
                          <a:solidFill>
                            <a:schemeClr val="tx1"/>
                          </a:solidFill>
                          <a:latin typeface="Times New Roman" pitchFamily="18" charset="0"/>
                          <a:cs typeface="Times New Roman" pitchFamily="18" charset="0"/>
                        </a:rPr>
                        <a:t> </a:t>
                      </a:r>
                      <a:r>
                        <a:rPr lang="cs-CZ" sz="1200" baseline="0" dirty="0" smtClean="0">
                          <a:solidFill>
                            <a:schemeClr val="tx1"/>
                          </a:solidFill>
                          <a:latin typeface="Times New Roman" pitchFamily="18" charset="0"/>
                          <a:cs typeface="Times New Roman" pitchFamily="18" charset="0"/>
                        </a:rPr>
                        <a:t> Žáci se seznámí se základními vzorci programu a jejich použitím. </a:t>
                      </a:r>
                      <a:r>
                        <a:rPr lang="cs-CZ" sz="1200" dirty="0" smtClean="0">
                          <a:solidFill>
                            <a:schemeClr val="tx1"/>
                          </a:solidFill>
                          <a:latin typeface="Times New Roman" pitchFamily="18" charset="0"/>
                          <a:ea typeface="Times New Roman"/>
                          <a:cs typeface="Times New Roman" pitchFamily="18" charset="0"/>
                        </a:rPr>
                        <a:t>Jde</a:t>
                      </a:r>
                      <a:r>
                        <a:rPr lang="cs-CZ" sz="1200" baseline="0" dirty="0" smtClean="0">
                          <a:solidFill>
                            <a:schemeClr val="tx1"/>
                          </a:solidFill>
                          <a:latin typeface="Times New Roman" pitchFamily="18" charset="0"/>
                          <a:ea typeface="Times New Roman"/>
                          <a:cs typeface="Times New Roman" pitchFamily="18" charset="0"/>
                        </a:rPr>
                        <a:t> o základní výuku práce v programu Microsoft Excel 2010. </a:t>
                      </a:r>
                      <a:r>
                        <a:rPr lang="cs-CZ" sz="1200" baseline="0" dirty="0" smtClean="0">
                          <a:solidFill>
                            <a:schemeClr val="tx1"/>
                          </a:solidFill>
                          <a:latin typeface="Times New Roman" pitchFamily="18" charset="0"/>
                          <a:cs typeface="Times New Roman" pitchFamily="18" charset="0"/>
                        </a:rPr>
                        <a:t>Pracovní list nabízí procvičení. </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645792">
                <a:tc>
                  <a:txBody>
                    <a:bodyPr/>
                    <a:lstStyle/>
                    <a:p>
                      <a:pPr>
                        <a:lnSpc>
                          <a:spcPct val="115000"/>
                        </a:lnSpc>
                        <a:spcAft>
                          <a:spcPts val="0"/>
                        </a:spcAft>
                      </a:pPr>
                      <a:r>
                        <a:rPr lang="cs-CZ" sz="1200" dirty="0">
                          <a:solidFill>
                            <a:schemeClr val="tx1"/>
                          </a:solidFill>
                          <a:latin typeface="Times New Roman" pitchFamily="18" charset="0"/>
                          <a:cs typeface="Times New Roman" pitchFamily="18" charset="0"/>
                        </a:rPr>
                        <a:t>Metodický pokyn:</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cs-CZ" sz="1200" kern="1200" baseline="0" dirty="0" smtClean="0">
                          <a:solidFill>
                            <a:schemeClr val="tx1"/>
                          </a:solidFill>
                          <a:latin typeface="Times New Roman" pitchFamily="18" charset="0"/>
                          <a:ea typeface="+mn-ea"/>
                          <a:cs typeface="Times New Roman" pitchFamily="18" charset="0"/>
                        </a:rPr>
                        <a:t>Komentovanou prezentaci sledují žáci na svých monitorech. Po převedení do formátu </a:t>
                      </a:r>
                      <a:r>
                        <a:rPr lang="cs-CZ" sz="1200" kern="1200" baseline="0" dirty="0" err="1" smtClean="0">
                          <a:solidFill>
                            <a:schemeClr val="tx1"/>
                          </a:solidFill>
                          <a:latin typeface="Times New Roman" pitchFamily="18" charset="0"/>
                          <a:ea typeface="+mn-ea"/>
                          <a:cs typeface="Times New Roman" pitchFamily="18" charset="0"/>
                        </a:rPr>
                        <a:t>pdf</a:t>
                      </a:r>
                      <a:r>
                        <a:rPr lang="cs-CZ" sz="1200" kern="1200" baseline="0" dirty="0" smtClean="0">
                          <a:solidFill>
                            <a:schemeClr val="tx1"/>
                          </a:solidFill>
                          <a:latin typeface="Times New Roman" pitchFamily="18" charset="0"/>
                          <a:ea typeface="+mn-ea"/>
                          <a:cs typeface="Times New Roman" pitchFamily="18" charset="0"/>
                        </a:rPr>
                        <a:t> jim slouží jako pomůcka při tvorbě dokumentů. Pracovní list je vhodné vytisknout. </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310654">
                <a:tc gridSpan="2">
                  <a:txBody>
                    <a:bodyPr/>
                    <a:lstStyle/>
                    <a:p>
                      <a:pPr algn="just">
                        <a:lnSpc>
                          <a:spcPct val="115000"/>
                        </a:lnSpc>
                        <a:spcAft>
                          <a:spcPts val="0"/>
                        </a:spcAft>
                      </a:pPr>
                      <a:r>
                        <a:rPr lang="cs-CZ" sz="1200" dirty="0">
                          <a:solidFill>
                            <a:schemeClr val="tx1"/>
                          </a:solidFill>
                          <a:latin typeface="Times New Roman" pitchFamily="18" charset="0"/>
                          <a:cs typeface="Times New Roman" pitchFamily="18" charset="0"/>
                        </a:rPr>
                        <a:t>Autorem materiálu a všech jeho částí, není-li uvedeno jinak, je Mgr. Jiří Benda</a:t>
                      </a:r>
                      <a:r>
                        <a:rPr lang="cs-CZ" sz="1200" dirty="0" smtClean="0">
                          <a:solidFill>
                            <a:schemeClr val="tx1"/>
                          </a:solidFill>
                          <a:latin typeface="Times New Roman" pitchFamily="18" charset="0"/>
                          <a:cs typeface="Times New Roman" pitchFamily="18" charset="0"/>
                        </a:rPr>
                        <a:t>.</a:t>
                      </a:r>
                    </a:p>
                    <a:p>
                      <a:pPr algn="just">
                        <a:lnSpc>
                          <a:spcPct val="115000"/>
                        </a:lnSpc>
                        <a:spcAft>
                          <a:spcPts val="0"/>
                        </a:spcAft>
                      </a:pPr>
                      <a:r>
                        <a:rPr lang="cs-CZ" sz="1200" dirty="0" smtClean="0">
                          <a:solidFill>
                            <a:schemeClr val="tx1"/>
                          </a:solidFill>
                          <a:latin typeface="Times New Roman" pitchFamily="18" charset="0"/>
                          <a:ea typeface="Times New Roman"/>
                          <a:cs typeface="Times New Roman" pitchFamily="18" charset="0"/>
                        </a:rPr>
                        <a:t>Program MS Excel 2010 je v licenci školy.</a:t>
                      </a:r>
                      <a:endParaRPr lang="cs-CZ" sz="1200" dirty="0">
                        <a:solidFill>
                          <a:schemeClr val="tx1"/>
                        </a:solidFill>
                        <a:latin typeface="Times New Roman" pitchFamily="18" charset="0"/>
                        <a:ea typeface="Times New Roman"/>
                        <a:cs typeface="Times New Roman" pitchFamily="18" charset="0"/>
                      </a:endParaRPr>
                    </a:p>
                  </a:txBody>
                  <a:tcPr marL="68580" marR="68580" marT="0" marB="0">
                    <a:lnL w="12700" cap="flat" cmpd="sng" algn="ctr">
                      <a:solidFill>
                        <a:schemeClr val="accent3">
                          <a:lumMod val="75000"/>
                        </a:schemeClr>
                      </a:solidFill>
                      <a:prstDash val="solid"/>
                      <a:round/>
                      <a:headEnd type="none" w="med" len="med"/>
                      <a:tailEnd type="none" w="med" len="med"/>
                    </a:lnL>
                    <a:lnR w="12700" cap="flat" cmpd="sng" algn="ctr">
                      <a:solidFill>
                        <a:schemeClr val="accent3">
                          <a:lumMod val="75000"/>
                        </a:schemeClr>
                      </a:solidFill>
                      <a:prstDash val="solid"/>
                      <a:round/>
                      <a:headEnd type="none" w="med" len="med"/>
                      <a:tailEnd type="none" w="med" len="med"/>
                    </a:lnR>
                    <a:lnT w="12700" cap="flat" cmpd="sng" algn="ctr">
                      <a:solidFill>
                        <a:schemeClr val="accent3">
                          <a:lumMod val="75000"/>
                        </a:schemeClr>
                      </a:solidFill>
                      <a:prstDash val="solid"/>
                      <a:round/>
                      <a:headEnd type="none" w="med" len="med"/>
                      <a:tailEnd type="none" w="med" len="med"/>
                    </a:lnT>
                    <a:lnB w="12700" cap="flat" cmpd="sng" algn="ctr">
                      <a:solidFill>
                        <a:schemeClr val="accent3">
                          <a:lumMod val="75000"/>
                        </a:schemeClr>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hMerge="1">
                  <a:txBody>
                    <a:bodyPr/>
                    <a:lstStyle/>
                    <a:p>
                      <a:endParaRPr lang="cs-CZ"/>
                    </a:p>
                  </a:txBody>
                  <a:tcPr/>
                </a:tc>
              </a:tr>
            </a:tbl>
          </a:graphicData>
        </a:graphic>
      </p:graphicFrame>
      <p:pic>
        <p:nvPicPr>
          <p:cNvPr id="3" name="Obrázek 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4653136"/>
            <a:ext cx="5407660" cy="1038225"/>
          </a:xfrm>
          <a:prstGeom prst="rect">
            <a:avLst/>
          </a:prstGeom>
          <a:noFill/>
        </p:spPr>
      </p:pic>
    </p:spTree>
    <p:extLst>
      <p:ext uri="{BB962C8B-B14F-4D97-AF65-F5344CB8AC3E}">
        <p14:creationId xmlns:p14="http://schemas.microsoft.com/office/powerpoint/2010/main" val="241896018"/>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solidFill>
            <a:srgbClr val="92D050"/>
          </a:solidFill>
          <a:ln>
            <a:solidFill>
              <a:schemeClr val="accent3">
                <a:lumMod val="75000"/>
              </a:schemeClr>
            </a:solidFill>
          </a:ln>
        </p:spPr>
        <p:txBody>
          <a:bodyPr/>
          <a:lstStyle/>
          <a:p>
            <a:r>
              <a:rPr lang="cs-CZ" dirty="0" smtClean="0"/>
              <a:t>Zadání samostatné práce</a:t>
            </a:r>
            <a:endParaRPr lang="cs-CZ" dirty="0"/>
          </a:p>
        </p:txBody>
      </p:sp>
      <p:sp>
        <p:nvSpPr>
          <p:cNvPr id="3" name="Zástupný symbol pro obsah 2"/>
          <p:cNvSpPr>
            <a:spLocks noGrp="1"/>
          </p:cNvSpPr>
          <p:nvPr>
            <p:ph idx="1"/>
          </p:nvPr>
        </p:nvSpPr>
        <p:spPr>
          <a:solidFill>
            <a:srgbClr val="92D050"/>
          </a:solidFill>
        </p:spPr>
        <p:txBody>
          <a:bodyPr/>
          <a:lstStyle/>
          <a:p>
            <a:pPr marL="0" indent="0" algn="ctr">
              <a:buNone/>
            </a:pPr>
            <a:r>
              <a:rPr lang="cs-CZ" dirty="0" smtClean="0"/>
              <a:t>Vytvořte dokument </a:t>
            </a:r>
            <a:r>
              <a:rPr lang="cs-CZ" dirty="0"/>
              <a:t>podle </a:t>
            </a:r>
            <a:r>
              <a:rPr lang="cs-CZ" dirty="0" smtClean="0"/>
              <a:t>postupů </a:t>
            </a:r>
            <a:r>
              <a:rPr lang="cs-CZ" dirty="0"/>
              <a:t>a </a:t>
            </a:r>
            <a:r>
              <a:rPr lang="cs-CZ" dirty="0" smtClean="0"/>
              <a:t>předloh </a:t>
            </a:r>
            <a:r>
              <a:rPr lang="cs-CZ" dirty="0"/>
              <a:t>(</a:t>
            </a:r>
            <a:r>
              <a:rPr lang="cs-CZ" dirty="0" smtClean="0"/>
              <a:t>viz </a:t>
            </a:r>
            <a:r>
              <a:rPr lang="cs-CZ" dirty="0"/>
              <a:t>pracovní list</a:t>
            </a:r>
            <a:r>
              <a:rPr lang="cs-CZ" dirty="0" smtClean="0"/>
              <a:t>).</a:t>
            </a:r>
          </a:p>
          <a:p>
            <a:pPr marL="0" indent="0" algn="ctr">
              <a:buNone/>
            </a:pPr>
            <a:endParaRPr lang="cs-CZ" dirty="0"/>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11104" y="2636912"/>
            <a:ext cx="6321791" cy="345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0129464"/>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solidFill>
            <a:srgbClr val="92D050"/>
          </a:solidFill>
        </p:spPr>
        <p:txBody>
          <a:bodyPr/>
          <a:lstStyle/>
          <a:p>
            <a:r>
              <a:rPr lang="cs-CZ" dirty="0" smtClean="0"/>
              <a:t>Tabulkový kalkulátor III</a:t>
            </a:r>
            <a:endParaRPr lang="cs-CZ" dirty="0"/>
          </a:p>
        </p:txBody>
      </p:sp>
      <p:sp>
        <p:nvSpPr>
          <p:cNvPr id="3" name="Podnadpis 2"/>
          <p:cNvSpPr>
            <a:spLocks noGrp="1"/>
          </p:cNvSpPr>
          <p:nvPr>
            <p:ph type="subTitle" idx="1"/>
          </p:nvPr>
        </p:nvSpPr>
        <p:spPr>
          <a:xfrm>
            <a:off x="0" y="3886200"/>
            <a:ext cx="9144000" cy="1752600"/>
          </a:xfrm>
        </p:spPr>
        <p:txBody>
          <a:bodyPr/>
          <a:lstStyle/>
          <a:p>
            <a:endParaRPr lang="cs-CZ" dirty="0" smtClean="0">
              <a:solidFill>
                <a:schemeClr val="bg1"/>
              </a:solidFill>
            </a:endParaRPr>
          </a:p>
        </p:txBody>
      </p:sp>
    </p:spTree>
    <p:extLst>
      <p:ext uri="{BB962C8B-B14F-4D97-AF65-F5344CB8AC3E}">
        <p14:creationId xmlns:p14="http://schemas.microsoft.com/office/powerpoint/2010/main" val="3357520754"/>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solidFill>
            <a:srgbClr val="92D050"/>
          </a:solidFill>
        </p:spPr>
        <p:txBody>
          <a:bodyPr>
            <a:normAutofit/>
          </a:bodyPr>
          <a:lstStyle/>
          <a:p>
            <a:r>
              <a:rPr lang="cs-CZ" dirty="0" smtClean="0"/>
              <a:t>Vzorce</a:t>
            </a:r>
            <a:endParaRPr lang="cs-CZ" dirty="0"/>
          </a:p>
        </p:txBody>
      </p:sp>
      <p:sp>
        <p:nvSpPr>
          <p:cNvPr id="5" name="Zástupný symbol pro obsah 4"/>
          <p:cNvSpPr>
            <a:spLocks noGrp="1"/>
          </p:cNvSpPr>
          <p:nvPr>
            <p:ph idx="1"/>
          </p:nvPr>
        </p:nvSpPr>
        <p:spPr>
          <a:xfrm>
            <a:off x="457200" y="1600201"/>
            <a:ext cx="8229600" cy="4925143"/>
          </a:xfrm>
          <a:solidFill>
            <a:srgbClr val="92D050"/>
          </a:solidFill>
        </p:spPr>
        <p:txBody>
          <a:bodyPr>
            <a:noAutofit/>
          </a:bodyPr>
          <a:lstStyle/>
          <a:p>
            <a:r>
              <a:rPr lang="cs-CZ" dirty="0" smtClean="0"/>
              <a:t>Provádějí různé výpočty,  vrací informace aj.</a:t>
            </a:r>
          </a:p>
          <a:p>
            <a:r>
              <a:rPr lang="cs-CZ" dirty="0" smtClean="0"/>
              <a:t>Existují vzorce matematické, finanční, vyhledávací, časové a další.</a:t>
            </a:r>
          </a:p>
          <a:p>
            <a:r>
              <a:rPr lang="cs-CZ" dirty="0" smtClean="0"/>
              <a:t>Vzorec lze vkládat z nabídky nebo ho můžete napsat.</a:t>
            </a:r>
          </a:p>
          <a:p>
            <a:r>
              <a:rPr lang="cs-CZ" dirty="0" smtClean="0"/>
              <a:t>Struktura vzorce</a:t>
            </a:r>
          </a:p>
          <a:p>
            <a:pPr marL="355600" indent="0">
              <a:buNone/>
            </a:pPr>
            <a:r>
              <a:rPr lang="cs-CZ" dirty="0" smtClean="0">
                <a:solidFill>
                  <a:schemeClr val="tx2"/>
                </a:solidFill>
              </a:rPr>
              <a:t>=</a:t>
            </a:r>
            <a:r>
              <a:rPr lang="cs-CZ" dirty="0" smtClean="0">
                <a:solidFill>
                  <a:srgbClr val="FF0000"/>
                </a:solidFill>
              </a:rPr>
              <a:t>PRŮMĚR</a:t>
            </a:r>
            <a:r>
              <a:rPr lang="cs-CZ" dirty="0" smtClean="0"/>
              <a:t>(B2:B10)</a:t>
            </a:r>
          </a:p>
          <a:p>
            <a:pPr marL="355600" indent="0">
              <a:buNone/>
            </a:pPr>
            <a:r>
              <a:rPr lang="cs-CZ" dirty="0" smtClean="0">
                <a:solidFill>
                  <a:schemeClr val="tx2"/>
                </a:solidFill>
              </a:rPr>
              <a:t>Vzorec vždy začíná =, </a:t>
            </a:r>
            <a:r>
              <a:rPr lang="cs-CZ" dirty="0" smtClean="0">
                <a:solidFill>
                  <a:srgbClr val="FF0000"/>
                </a:solidFill>
              </a:rPr>
              <a:t>název funkce </a:t>
            </a:r>
            <a:r>
              <a:rPr lang="cs-CZ" dirty="0" smtClean="0"/>
              <a:t>a oblast, ze které bude vypočítán výsledek.</a:t>
            </a:r>
          </a:p>
          <a:p>
            <a:endParaRPr lang="cs-CZ" dirty="0"/>
          </a:p>
        </p:txBody>
      </p:sp>
    </p:spTree>
    <p:extLst>
      <p:ext uri="{BB962C8B-B14F-4D97-AF65-F5344CB8AC3E}">
        <p14:creationId xmlns:p14="http://schemas.microsoft.com/office/powerpoint/2010/main" val="211575346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down)">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down)">
                                      <p:cBhvr>
                                        <p:cTn id="15" dur="500"/>
                                        <p:tgtEl>
                                          <p:spTgt spid="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wipe(down)">
                                      <p:cBhvr>
                                        <p:cTn id="20" dur="500"/>
                                        <p:tgtEl>
                                          <p:spTgt spid="5">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wipe(down)">
                                      <p:cBhvr>
                                        <p:cTn id="25" dur="500"/>
                                        <p:tgtEl>
                                          <p:spTgt spid="5">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
                                            <p:txEl>
                                              <p:pRg st="4" end="4"/>
                                            </p:txEl>
                                          </p:spTgt>
                                        </p:tgtEl>
                                        <p:attrNameLst>
                                          <p:attrName>style.visibility</p:attrName>
                                        </p:attrNameLst>
                                      </p:cBhvr>
                                      <p:to>
                                        <p:strVal val="visible"/>
                                      </p:to>
                                    </p:set>
                                    <p:animEffect transition="in" filter="wipe(down)">
                                      <p:cBhvr>
                                        <p:cTn id="30" dur="500"/>
                                        <p:tgtEl>
                                          <p:spTgt spid="5">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animEffect transition="in" filter="wipe(down)">
                                      <p:cBhvr>
                                        <p:cTn id="35"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solidFill>
            <a:srgbClr val="92D050"/>
          </a:solidFill>
        </p:spPr>
        <p:txBody>
          <a:bodyPr>
            <a:normAutofit/>
          </a:bodyPr>
          <a:lstStyle/>
          <a:p>
            <a:r>
              <a:rPr lang="cs-CZ" smtClean="0"/>
              <a:t>Vložení funkce</a:t>
            </a:r>
            <a:endParaRPr lang="cs-CZ"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6712" y="1491410"/>
            <a:ext cx="9090573" cy="4838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Zaoblený obdélník 13"/>
          <p:cNvSpPr/>
          <p:nvPr/>
        </p:nvSpPr>
        <p:spPr>
          <a:xfrm>
            <a:off x="1997863" y="1594896"/>
            <a:ext cx="457200" cy="216024"/>
          </a:xfrm>
          <a:prstGeom prst="roundRect">
            <a:avLst/>
          </a:prstGeom>
          <a:noFill/>
          <a:ln>
            <a:solidFill>
              <a:schemeClr val="accent3">
                <a:lumMod val="75000"/>
              </a:schemeClr>
            </a:solidFill>
          </a:ln>
          <a:effectLst>
            <a:outerShdw blurRad="50800" dist="50800" dir="5400000" algn="ctr" rotWithShape="0">
              <a:srgbClr val="000000">
                <a:alpha val="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cs-CZ" dirty="0"/>
          </a:p>
        </p:txBody>
      </p:sp>
      <p:sp>
        <p:nvSpPr>
          <p:cNvPr id="10" name="Obdélník 9"/>
          <p:cNvSpPr/>
          <p:nvPr/>
        </p:nvSpPr>
        <p:spPr>
          <a:xfrm>
            <a:off x="5915878" y="2708920"/>
            <a:ext cx="2916000" cy="2556000"/>
          </a:xfrm>
          <a:prstGeom prst="rect">
            <a:avLst/>
          </a:prstGeom>
          <a:noFill/>
          <a:ln>
            <a:solidFill>
              <a:schemeClr val="accent3">
                <a:lumMod val="75000"/>
              </a:schemeClr>
            </a:solidFill>
          </a:ln>
          <a:effectLst>
            <a:outerShdw blurRad="50800" dist="50800" dir="5400000" algn="ctr" rotWithShape="0">
              <a:srgbClr val="000000">
                <a:alpha val="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cs-CZ" dirty="0"/>
          </a:p>
        </p:txBody>
      </p:sp>
      <p:sp>
        <p:nvSpPr>
          <p:cNvPr id="16" name="Zaoblený obdélník 15"/>
          <p:cNvSpPr/>
          <p:nvPr/>
        </p:nvSpPr>
        <p:spPr>
          <a:xfrm>
            <a:off x="1475980" y="2371271"/>
            <a:ext cx="313184" cy="194649"/>
          </a:xfrm>
          <a:prstGeom prst="roundRect">
            <a:avLst/>
          </a:prstGeom>
          <a:noFill/>
          <a:ln>
            <a:solidFill>
              <a:schemeClr val="accent3">
                <a:lumMod val="75000"/>
              </a:schemeClr>
            </a:solidFill>
          </a:ln>
          <a:effectLst>
            <a:outerShdw blurRad="50800" dist="50800" dir="5400000" algn="ctr" rotWithShape="0">
              <a:srgbClr val="000000">
                <a:alpha val="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cs-CZ" dirty="0"/>
          </a:p>
        </p:txBody>
      </p:sp>
      <p:sp>
        <p:nvSpPr>
          <p:cNvPr id="3" name="TextovéPole 2"/>
          <p:cNvSpPr txBox="1"/>
          <p:nvPr/>
        </p:nvSpPr>
        <p:spPr>
          <a:xfrm>
            <a:off x="197768" y="4461989"/>
            <a:ext cx="5718110" cy="1754326"/>
          </a:xfrm>
          <a:prstGeom prst="rect">
            <a:avLst/>
          </a:prstGeom>
          <a:solidFill>
            <a:srgbClr val="92D050"/>
          </a:solidFill>
          <a:ln>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just"/>
            <a:r>
              <a:rPr lang="cs-CZ" dirty="0" smtClean="0">
                <a:solidFill>
                  <a:schemeClr val="tx1"/>
                </a:solidFill>
              </a:rPr>
              <a:t>Nejprve klikněte do buňky, kde má být výsledek. Vzorec lze vložit několika způsoby. Kliknutím na tlačítko </a:t>
            </a:r>
            <a:r>
              <a:rPr lang="cs-CZ" dirty="0" err="1" smtClean="0">
                <a:solidFill>
                  <a:schemeClr val="tx1"/>
                </a:solidFill>
              </a:rPr>
              <a:t>fx</a:t>
            </a:r>
            <a:r>
              <a:rPr lang="cs-CZ" dirty="0" smtClean="0">
                <a:solidFill>
                  <a:schemeClr val="tx1"/>
                </a:solidFill>
              </a:rPr>
              <a:t> na začátku řádku vzorců. Stejná možnost je i na záložce Vzorce. Otevře se okno, kde stačí vybrat kategorii a funkci. Funkci je možné také rovnou zadat z knihovny funkcí (naposledy použité, finanční, logické, ...).</a:t>
            </a:r>
          </a:p>
        </p:txBody>
      </p:sp>
      <p:sp>
        <p:nvSpPr>
          <p:cNvPr id="13" name="Zaoblený obdélník 12"/>
          <p:cNvSpPr/>
          <p:nvPr/>
        </p:nvSpPr>
        <p:spPr>
          <a:xfrm flipH="1" flipV="1">
            <a:off x="0" y="1818252"/>
            <a:ext cx="395536" cy="524700"/>
          </a:xfrm>
          <a:prstGeom prst="roundRect">
            <a:avLst/>
          </a:prstGeom>
          <a:noFill/>
          <a:ln>
            <a:solidFill>
              <a:schemeClr val="accent3">
                <a:lumMod val="75000"/>
              </a:schemeClr>
            </a:solidFill>
          </a:ln>
          <a:effectLst>
            <a:outerShdw blurRad="50800" dist="50800" dir="5400000" algn="ctr" rotWithShape="0">
              <a:srgbClr val="000000">
                <a:alpha val="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cs-CZ" dirty="0"/>
          </a:p>
        </p:txBody>
      </p:sp>
    </p:spTree>
    <p:extLst>
      <p:ext uri="{BB962C8B-B14F-4D97-AF65-F5344CB8AC3E}">
        <p14:creationId xmlns:p14="http://schemas.microsoft.com/office/powerpoint/2010/main" val="417889685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animBg="1"/>
      <p:bldP spid="16" grpId="0" animBg="1"/>
      <p:bldP spid="3"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solidFill>
            <a:srgbClr val="92D050"/>
          </a:solidFill>
        </p:spPr>
        <p:txBody>
          <a:bodyPr>
            <a:normAutofit/>
          </a:bodyPr>
          <a:lstStyle/>
          <a:p>
            <a:r>
              <a:rPr lang="cs-CZ" dirty="0" smtClean="0"/>
              <a:t>Argumenty funkce</a:t>
            </a:r>
            <a:endParaRPr lang="cs-CZ"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04" y="1499526"/>
            <a:ext cx="9090613" cy="4838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ovéPole 2"/>
          <p:cNvSpPr txBox="1"/>
          <p:nvPr/>
        </p:nvSpPr>
        <p:spPr>
          <a:xfrm>
            <a:off x="179512" y="4478418"/>
            <a:ext cx="3600399" cy="1477328"/>
          </a:xfrm>
          <a:prstGeom prst="rect">
            <a:avLst/>
          </a:prstGeom>
          <a:solidFill>
            <a:srgbClr val="92D050"/>
          </a:solidFill>
          <a:ln>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cs-CZ" dirty="0" smtClean="0">
                <a:solidFill>
                  <a:schemeClr val="tx1"/>
                </a:solidFill>
              </a:rPr>
              <a:t>Po výběru funkce se objeví okno Argumenty funkce, kde je zapsána oblast, ze které se bude počítat výsledek. Rozsah této oblasti lze upravovat.</a:t>
            </a:r>
          </a:p>
        </p:txBody>
      </p:sp>
      <p:sp>
        <p:nvSpPr>
          <p:cNvPr id="13" name="Obdélník 12"/>
          <p:cNvSpPr/>
          <p:nvPr/>
        </p:nvSpPr>
        <p:spPr>
          <a:xfrm>
            <a:off x="3779912" y="3645024"/>
            <a:ext cx="3996000" cy="2376000"/>
          </a:xfrm>
          <a:prstGeom prst="rect">
            <a:avLst/>
          </a:prstGeom>
          <a:noFill/>
          <a:ln>
            <a:solidFill>
              <a:schemeClr val="accent3">
                <a:lumMod val="75000"/>
              </a:schemeClr>
            </a:solidFill>
          </a:ln>
          <a:effectLst>
            <a:outerShdw blurRad="50800" dist="50800" dir="5400000" algn="ctr" rotWithShape="0">
              <a:srgbClr val="000000">
                <a:alpha val="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cs-CZ" dirty="0"/>
          </a:p>
        </p:txBody>
      </p:sp>
      <p:sp>
        <p:nvSpPr>
          <p:cNvPr id="9" name="Zaoblený obdélník 8"/>
          <p:cNvSpPr/>
          <p:nvPr/>
        </p:nvSpPr>
        <p:spPr>
          <a:xfrm>
            <a:off x="1979712" y="1628800"/>
            <a:ext cx="457200" cy="216024"/>
          </a:xfrm>
          <a:prstGeom prst="roundRect">
            <a:avLst/>
          </a:prstGeom>
          <a:noFill/>
          <a:ln>
            <a:solidFill>
              <a:schemeClr val="accent3">
                <a:lumMod val="75000"/>
              </a:schemeClr>
            </a:solidFill>
          </a:ln>
          <a:effectLst>
            <a:outerShdw blurRad="50800" dist="50800" dir="5400000" algn="ctr" rotWithShape="0">
              <a:srgbClr val="000000">
                <a:alpha val="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cs-CZ" dirty="0"/>
          </a:p>
        </p:txBody>
      </p:sp>
    </p:spTree>
    <p:extLst>
      <p:ext uri="{BB962C8B-B14F-4D97-AF65-F5344CB8AC3E}">
        <p14:creationId xmlns:p14="http://schemas.microsoft.com/office/powerpoint/2010/main" val="382012252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solidFill>
            <a:srgbClr val="92D050"/>
          </a:solidFill>
        </p:spPr>
        <p:txBody>
          <a:bodyPr>
            <a:normAutofit/>
          </a:bodyPr>
          <a:lstStyle/>
          <a:p>
            <a:r>
              <a:rPr lang="cs-CZ" dirty="0" smtClean="0"/>
              <a:t>Kopírování vzorců</a:t>
            </a:r>
            <a:endParaRPr lang="cs-CZ"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203" y="1489887"/>
            <a:ext cx="9126827" cy="4857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Obdélník 10"/>
          <p:cNvSpPr/>
          <p:nvPr/>
        </p:nvSpPr>
        <p:spPr>
          <a:xfrm>
            <a:off x="1603837" y="2420888"/>
            <a:ext cx="864096" cy="144016"/>
          </a:xfrm>
          <a:prstGeom prst="rect">
            <a:avLst/>
          </a:prstGeom>
          <a:noFill/>
          <a:ln>
            <a:solidFill>
              <a:schemeClr val="accent3">
                <a:lumMod val="75000"/>
              </a:schemeClr>
            </a:solidFill>
          </a:ln>
          <a:effectLst>
            <a:outerShdw blurRad="50800" dist="50800" dir="5400000" algn="ctr" rotWithShape="0">
              <a:srgbClr val="000000">
                <a:alpha val="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cs-CZ" dirty="0"/>
          </a:p>
        </p:txBody>
      </p:sp>
      <p:sp>
        <p:nvSpPr>
          <p:cNvPr id="12" name="TextovéPole 11"/>
          <p:cNvSpPr txBox="1"/>
          <p:nvPr/>
        </p:nvSpPr>
        <p:spPr>
          <a:xfrm>
            <a:off x="179512" y="4509120"/>
            <a:ext cx="8784976" cy="1477328"/>
          </a:xfrm>
          <a:prstGeom prst="rect">
            <a:avLst/>
          </a:prstGeom>
          <a:solidFill>
            <a:srgbClr val="92D050"/>
          </a:solidFill>
          <a:ln>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cs-CZ" dirty="0" smtClean="0">
                <a:solidFill>
                  <a:schemeClr val="tx1"/>
                </a:solidFill>
              </a:rPr>
              <a:t>Pokud vkládáte do tabulky stejný vzorec, nemusíte ho vkládat několikrát. Vzorec je možné zkopírovat. Ukazatelem myši najeďte na pravý spodní roh buňky, kde je vzorec již vložen (ukazatel myši se změní na malé černé + ), stiskněte levé tlačítko myši a táhněte požadovaným směrem.</a:t>
            </a:r>
          </a:p>
          <a:p>
            <a:pPr algn="ctr"/>
            <a:r>
              <a:rPr lang="cs-CZ" dirty="0" smtClean="0">
                <a:solidFill>
                  <a:schemeClr val="tx1"/>
                </a:solidFill>
              </a:rPr>
              <a:t>Všimněte si. V řádku vzorců není zapsán výsledek, ale vložený vzorec.</a:t>
            </a:r>
            <a:endParaRPr lang="cs-CZ" dirty="0">
              <a:solidFill>
                <a:schemeClr val="tx1"/>
              </a:solidFill>
            </a:endParaRPr>
          </a:p>
        </p:txBody>
      </p:sp>
      <p:sp>
        <p:nvSpPr>
          <p:cNvPr id="13" name="Zaoblený obdélník 12"/>
          <p:cNvSpPr/>
          <p:nvPr/>
        </p:nvSpPr>
        <p:spPr>
          <a:xfrm>
            <a:off x="2010733" y="1619546"/>
            <a:ext cx="457200" cy="216024"/>
          </a:xfrm>
          <a:prstGeom prst="roundRect">
            <a:avLst/>
          </a:prstGeom>
          <a:noFill/>
          <a:ln>
            <a:solidFill>
              <a:schemeClr val="accent3">
                <a:lumMod val="75000"/>
              </a:schemeClr>
            </a:solidFill>
          </a:ln>
          <a:effectLst>
            <a:outerShdw blurRad="50800" dist="50800" dir="5400000" algn="ctr" rotWithShape="0">
              <a:srgbClr val="000000">
                <a:alpha val="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cs-CZ" dirty="0"/>
          </a:p>
        </p:txBody>
      </p:sp>
    </p:spTree>
    <p:extLst>
      <p:ext uri="{BB962C8B-B14F-4D97-AF65-F5344CB8AC3E}">
        <p14:creationId xmlns:p14="http://schemas.microsoft.com/office/powerpoint/2010/main" val="180445552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solidFill>
            <a:srgbClr val="92D050"/>
          </a:solidFill>
        </p:spPr>
        <p:txBody>
          <a:bodyPr>
            <a:normAutofit/>
          </a:bodyPr>
          <a:lstStyle/>
          <a:p>
            <a:r>
              <a:rPr lang="cs-CZ" dirty="0" smtClean="0"/>
              <a:t>Vybrané funkce</a:t>
            </a:r>
            <a:endParaRPr lang="cs-CZ" dirty="0"/>
          </a:p>
        </p:txBody>
      </p:sp>
      <p:sp>
        <p:nvSpPr>
          <p:cNvPr id="5" name="Zástupný symbol pro obsah 4"/>
          <p:cNvSpPr>
            <a:spLocks noGrp="1"/>
          </p:cNvSpPr>
          <p:nvPr>
            <p:ph idx="1"/>
          </p:nvPr>
        </p:nvSpPr>
        <p:spPr>
          <a:xfrm>
            <a:off x="457200" y="1600201"/>
            <a:ext cx="8229600" cy="4061047"/>
          </a:xfrm>
          <a:solidFill>
            <a:srgbClr val="92D050"/>
          </a:solidFill>
        </p:spPr>
        <p:txBody>
          <a:bodyPr>
            <a:noAutofit/>
          </a:bodyPr>
          <a:lstStyle/>
          <a:p>
            <a:r>
              <a:rPr lang="cs-CZ" dirty="0" smtClean="0"/>
              <a:t>SUMA – sečte čísla v požadované oblasti</a:t>
            </a:r>
          </a:p>
          <a:p>
            <a:r>
              <a:rPr lang="cs-CZ" dirty="0" smtClean="0"/>
              <a:t>MAX </a:t>
            </a:r>
            <a:r>
              <a:rPr lang="cs-CZ" dirty="0"/>
              <a:t>– vybere </a:t>
            </a:r>
            <a:r>
              <a:rPr lang="cs-CZ" dirty="0" smtClean="0"/>
              <a:t>největší číslo </a:t>
            </a:r>
            <a:r>
              <a:rPr lang="cs-CZ" dirty="0"/>
              <a:t>z </a:t>
            </a:r>
            <a:r>
              <a:rPr lang="cs-CZ" dirty="0" smtClean="0"/>
              <a:t>oblasti</a:t>
            </a:r>
          </a:p>
          <a:p>
            <a:r>
              <a:rPr lang="cs-CZ" dirty="0" smtClean="0"/>
              <a:t>MIN – vybere nejmenší číslo z oblasti</a:t>
            </a:r>
          </a:p>
          <a:p>
            <a:r>
              <a:rPr lang="cs-CZ" dirty="0" smtClean="0"/>
              <a:t>PRŮMĚR – spočítá průměr zadaných čísel</a:t>
            </a:r>
          </a:p>
          <a:p>
            <a:r>
              <a:rPr lang="cs-CZ" dirty="0" smtClean="0"/>
              <a:t>KDYŽ – vyhodnocuje, zda byla splněna podmínka, či nikoli, a podle toho odpoví</a:t>
            </a:r>
          </a:p>
          <a:p>
            <a:r>
              <a:rPr lang="cs-CZ" dirty="0" smtClean="0"/>
              <a:t>DNES – napíše dnešní datum</a:t>
            </a:r>
            <a:endParaRPr lang="cs-CZ" dirty="0"/>
          </a:p>
        </p:txBody>
      </p:sp>
    </p:spTree>
    <p:extLst>
      <p:ext uri="{BB962C8B-B14F-4D97-AF65-F5344CB8AC3E}">
        <p14:creationId xmlns:p14="http://schemas.microsoft.com/office/powerpoint/2010/main" val="216783527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down)">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down)">
                                      <p:cBhvr>
                                        <p:cTn id="15" dur="500"/>
                                        <p:tgtEl>
                                          <p:spTgt spid="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wipe(down)">
                                      <p:cBhvr>
                                        <p:cTn id="20" dur="500"/>
                                        <p:tgtEl>
                                          <p:spTgt spid="5">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wipe(down)">
                                      <p:cBhvr>
                                        <p:cTn id="25" dur="500"/>
                                        <p:tgtEl>
                                          <p:spTgt spid="5">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
                                            <p:txEl>
                                              <p:pRg st="4" end="4"/>
                                            </p:txEl>
                                          </p:spTgt>
                                        </p:tgtEl>
                                        <p:attrNameLst>
                                          <p:attrName>style.visibility</p:attrName>
                                        </p:attrNameLst>
                                      </p:cBhvr>
                                      <p:to>
                                        <p:strVal val="visible"/>
                                      </p:to>
                                    </p:set>
                                    <p:animEffect transition="in" filter="wipe(down)">
                                      <p:cBhvr>
                                        <p:cTn id="30" dur="500"/>
                                        <p:tgtEl>
                                          <p:spTgt spid="5">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animEffect transition="in" filter="wipe(down)">
                                      <p:cBhvr>
                                        <p:cTn id="35"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solidFill>
            <a:srgbClr val="92D050"/>
          </a:solidFill>
        </p:spPr>
        <p:txBody>
          <a:bodyPr>
            <a:normAutofit/>
          </a:bodyPr>
          <a:lstStyle/>
          <a:p>
            <a:r>
              <a:rPr lang="cs-CZ" dirty="0" smtClean="0"/>
              <a:t>Úprava argumentů</a:t>
            </a:r>
            <a:endParaRPr lang="cs-CZ"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202" y="1489887"/>
            <a:ext cx="9126825" cy="4857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Obdélník 9"/>
          <p:cNvSpPr/>
          <p:nvPr/>
        </p:nvSpPr>
        <p:spPr>
          <a:xfrm>
            <a:off x="1331640" y="3355832"/>
            <a:ext cx="3960439" cy="2305415"/>
          </a:xfrm>
          <a:prstGeom prst="rect">
            <a:avLst/>
          </a:prstGeom>
          <a:noFill/>
          <a:ln>
            <a:solidFill>
              <a:schemeClr val="accent3">
                <a:lumMod val="75000"/>
              </a:schemeClr>
            </a:solidFill>
          </a:ln>
          <a:effectLst>
            <a:outerShdw blurRad="50800" dist="50800" dir="5400000" algn="ctr" rotWithShape="0">
              <a:srgbClr val="000000">
                <a:alpha val="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cs-CZ" dirty="0"/>
          </a:p>
        </p:txBody>
      </p:sp>
      <p:sp>
        <p:nvSpPr>
          <p:cNvPr id="9" name="TextovéPole 8"/>
          <p:cNvSpPr txBox="1"/>
          <p:nvPr/>
        </p:nvSpPr>
        <p:spPr>
          <a:xfrm>
            <a:off x="5303251" y="3355832"/>
            <a:ext cx="2725133" cy="2308324"/>
          </a:xfrm>
          <a:prstGeom prst="rect">
            <a:avLst/>
          </a:prstGeom>
          <a:solidFill>
            <a:srgbClr val="92D050"/>
          </a:solidFill>
          <a:ln>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cs-CZ" dirty="0" smtClean="0">
                <a:solidFill>
                  <a:schemeClr val="tx1"/>
                </a:solidFill>
              </a:rPr>
              <a:t>Pokud se nenachází buňka s vloženým vzorcem bezprostředně u oblasti, ke které se vztahuje, musíte oblast nastavit.</a:t>
            </a:r>
          </a:p>
          <a:p>
            <a:pPr algn="ctr"/>
            <a:r>
              <a:rPr lang="cs-CZ" dirty="0" smtClean="0">
                <a:solidFill>
                  <a:schemeClr val="tx1"/>
                </a:solidFill>
              </a:rPr>
              <a:t>Buď zápisem (např. B1:B5), nebo označíte oblast tažením myši.</a:t>
            </a:r>
            <a:endParaRPr lang="cs-CZ" dirty="0">
              <a:solidFill>
                <a:schemeClr val="tx1"/>
              </a:solidFill>
            </a:endParaRPr>
          </a:p>
        </p:txBody>
      </p:sp>
      <p:sp>
        <p:nvSpPr>
          <p:cNvPr id="11" name="Zaoblený obdélník 10"/>
          <p:cNvSpPr/>
          <p:nvPr/>
        </p:nvSpPr>
        <p:spPr>
          <a:xfrm>
            <a:off x="2195736" y="3733099"/>
            <a:ext cx="432048" cy="159467"/>
          </a:xfrm>
          <a:prstGeom prst="roundRect">
            <a:avLst/>
          </a:prstGeom>
          <a:noFill/>
          <a:ln>
            <a:solidFill>
              <a:schemeClr val="accent3">
                <a:lumMod val="75000"/>
              </a:schemeClr>
            </a:solidFill>
          </a:ln>
          <a:effectLst>
            <a:outerShdw blurRad="50800" dist="50800" dir="5400000" algn="ctr" rotWithShape="0">
              <a:srgbClr val="000000">
                <a:alpha val="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cs-CZ" dirty="0"/>
          </a:p>
        </p:txBody>
      </p:sp>
    </p:spTree>
    <p:extLst>
      <p:ext uri="{BB962C8B-B14F-4D97-AF65-F5344CB8AC3E}">
        <p14:creationId xmlns:p14="http://schemas.microsoft.com/office/powerpoint/2010/main" val="269176700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solidFill>
            <a:srgbClr val="92D050"/>
          </a:solidFill>
        </p:spPr>
        <p:txBody>
          <a:bodyPr>
            <a:normAutofit/>
          </a:bodyPr>
          <a:lstStyle/>
          <a:p>
            <a:r>
              <a:rPr lang="cs-CZ" dirty="0" smtClean="0"/>
              <a:t>Funkce KDYŽ</a:t>
            </a:r>
            <a:endParaRPr lang="cs-CZ"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201" y="1489887"/>
            <a:ext cx="9126823" cy="4857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bdélník 3"/>
          <p:cNvSpPr/>
          <p:nvPr/>
        </p:nvSpPr>
        <p:spPr>
          <a:xfrm>
            <a:off x="1475656" y="2384884"/>
            <a:ext cx="1584175" cy="180020"/>
          </a:xfrm>
          <a:prstGeom prst="rect">
            <a:avLst/>
          </a:prstGeom>
          <a:noFill/>
          <a:ln>
            <a:solidFill>
              <a:schemeClr val="accent3">
                <a:lumMod val="75000"/>
              </a:schemeClr>
            </a:solidFill>
          </a:ln>
          <a:effectLst>
            <a:outerShdw blurRad="50800" dist="50800" dir="5400000" algn="ctr" rotWithShape="0">
              <a:srgbClr val="000000">
                <a:alpha val="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cs-CZ" dirty="0"/>
          </a:p>
        </p:txBody>
      </p:sp>
      <p:sp>
        <p:nvSpPr>
          <p:cNvPr id="8" name="Zaoblený obdélník 7"/>
          <p:cNvSpPr/>
          <p:nvPr/>
        </p:nvSpPr>
        <p:spPr>
          <a:xfrm>
            <a:off x="1979712" y="1656669"/>
            <a:ext cx="432048" cy="159467"/>
          </a:xfrm>
          <a:prstGeom prst="roundRect">
            <a:avLst/>
          </a:prstGeom>
          <a:noFill/>
          <a:ln>
            <a:solidFill>
              <a:schemeClr val="accent3">
                <a:lumMod val="75000"/>
              </a:schemeClr>
            </a:solidFill>
          </a:ln>
          <a:effectLst>
            <a:outerShdw blurRad="50800" dist="50800" dir="5400000" algn="ctr" rotWithShape="0">
              <a:srgbClr val="000000">
                <a:alpha val="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cs-CZ" dirty="0"/>
          </a:p>
        </p:txBody>
      </p:sp>
      <p:sp>
        <p:nvSpPr>
          <p:cNvPr id="10" name="Obdélník 9"/>
          <p:cNvSpPr/>
          <p:nvPr/>
        </p:nvSpPr>
        <p:spPr>
          <a:xfrm>
            <a:off x="2447794" y="2736601"/>
            <a:ext cx="3996413" cy="2060551"/>
          </a:xfrm>
          <a:prstGeom prst="rect">
            <a:avLst/>
          </a:prstGeom>
          <a:noFill/>
          <a:ln>
            <a:solidFill>
              <a:schemeClr val="accent3">
                <a:lumMod val="75000"/>
              </a:schemeClr>
            </a:solidFill>
          </a:ln>
          <a:effectLst>
            <a:outerShdw blurRad="50800" dist="50800" dir="5400000" algn="ctr" rotWithShape="0">
              <a:srgbClr val="000000">
                <a:alpha val="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cs-CZ" dirty="0"/>
          </a:p>
        </p:txBody>
      </p:sp>
      <p:sp>
        <p:nvSpPr>
          <p:cNvPr id="9" name="TextovéPole 8"/>
          <p:cNvSpPr txBox="1"/>
          <p:nvPr/>
        </p:nvSpPr>
        <p:spPr>
          <a:xfrm>
            <a:off x="190467" y="4797152"/>
            <a:ext cx="6253740" cy="1477328"/>
          </a:xfrm>
          <a:prstGeom prst="rect">
            <a:avLst/>
          </a:prstGeom>
          <a:solidFill>
            <a:srgbClr val="92D050"/>
          </a:solidFill>
          <a:ln>
            <a:solidFill>
              <a:schemeClr val="accent3">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cs-CZ" dirty="0" smtClean="0">
                <a:solidFill>
                  <a:schemeClr val="tx1"/>
                </a:solidFill>
              </a:rPr>
              <a:t>Představte si situaci, kdy chcete zjistit, zda žáci splnili podmínky testu. Podmínkou pro splnění je dosažení 5 – 20 bodů.</a:t>
            </a:r>
          </a:p>
          <a:p>
            <a:pPr algn="ctr"/>
            <a:r>
              <a:rPr lang="cs-CZ" dirty="0" smtClean="0">
                <a:solidFill>
                  <a:schemeClr val="tx1"/>
                </a:solidFill>
              </a:rPr>
              <a:t>Vyberte si funkci KDYŽ a do podmínky vložte C3&gt;=5. (Ve sloupci C jsou bodové výsledky). Dále napište, jaký text se objeví, pokud je podmínka splněna, či nesplněna (Uspěl, Neuspěl).</a:t>
            </a:r>
            <a:endParaRPr lang="cs-CZ" dirty="0">
              <a:solidFill>
                <a:schemeClr val="tx1"/>
              </a:solidFill>
            </a:endParaRPr>
          </a:p>
        </p:txBody>
      </p:sp>
    </p:spTree>
    <p:extLst>
      <p:ext uri="{BB962C8B-B14F-4D97-AF65-F5344CB8AC3E}">
        <p14:creationId xmlns:p14="http://schemas.microsoft.com/office/powerpoint/2010/main" val="29903237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0" grpId="0" animBg="1"/>
      <p:bldP spid="9" grpId="0" animBg="1"/>
    </p:bldLst>
  </p:timing>
</p:sld>
</file>

<file path=ppt/theme/theme1.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1314</TotalTime>
  <Words>521</Words>
  <Application>Microsoft Office PowerPoint</Application>
  <PresentationFormat>Předvádění na obrazovce (4:3)</PresentationFormat>
  <Paragraphs>54</Paragraphs>
  <Slides>10</Slides>
  <Notes>0</Notes>
  <HiddenSlides>0</HiddenSlides>
  <MMClips>0</MMClips>
  <ScaleCrop>false</ScaleCrop>
  <HeadingPairs>
    <vt:vector size="4" baseType="variant">
      <vt:variant>
        <vt:lpstr>Motiv</vt:lpstr>
      </vt:variant>
      <vt:variant>
        <vt:i4>1</vt:i4>
      </vt:variant>
      <vt:variant>
        <vt:lpstr>Nadpisy snímků</vt:lpstr>
      </vt:variant>
      <vt:variant>
        <vt:i4>10</vt:i4>
      </vt:variant>
    </vt:vector>
  </HeadingPairs>
  <TitlesOfParts>
    <vt:vector size="11" baseType="lpstr">
      <vt:lpstr>Motiv sady Office</vt:lpstr>
      <vt:lpstr>Prezentace aplikace PowerPoint</vt:lpstr>
      <vt:lpstr>Tabulkový kalkulátor III</vt:lpstr>
      <vt:lpstr>Vzorce</vt:lpstr>
      <vt:lpstr>Vložení funkce</vt:lpstr>
      <vt:lpstr>Argumenty funkce</vt:lpstr>
      <vt:lpstr>Kopírování vzorců</vt:lpstr>
      <vt:lpstr>Vybrané funkce</vt:lpstr>
      <vt:lpstr>Úprava argumentů</vt:lpstr>
      <vt:lpstr>Funkce KDYŽ</vt:lpstr>
      <vt:lpstr>Zadání samostatné práce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VY_12_INOVACE_II.ICT32</dc:title>
  <dc:subject>Tabulkový kalkulátor III</dc:subject>
  <dc:creator>Mgr. Jiří Benda</dc:creator>
  <cp:lastModifiedBy>bendji</cp:lastModifiedBy>
  <cp:revision>285</cp:revision>
  <dcterms:created xsi:type="dcterms:W3CDTF">2013-05-11T15:09:52Z</dcterms:created>
  <dcterms:modified xsi:type="dcterms:W3CDTF">2013-06-09T15:22:48Z</dcterms:modified>
</cp:coreProperties>
</file>