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0" r:id="rId2"/>
    <p:sldId id="257" r:id="rId3"/>
    <p:sldId id="259" r:id="rId4"/>
    <p:sldId id="258" r:id="rId5"/>
    <p:sldId id="265" r:id="rId6"/>
    <p:sldId id="262" r:id="rId7"/>
    <p:sldId id="266" r:id="rId8"/>
    <p:sldId id="267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2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178A00-BCF8-4F13-A1E1-74F72F51317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CE1561-4AB3-46C2-8874-A0FD416599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73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DFCC8A-F78F-40D4-9D24-16E7556A8EB2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VY_32_INOVACE_04_M8 </a:t>
            </a:r>
            <a:r>
              <a:rPr lang="cs-CZ" sz="1600" dirty="0" smtClean="0"/>
              <a:t>odmocniny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Matematika - odmocniny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výkladu pojmu druhé odmocniny a 	výpočtu 	druhých odmocnin zpaměti.   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2000" dirty="0" smtClean="0">
                <a:solidFill>
                  <a:schemeClr val="tx2"/>
                </a:solidFill>
              </a:rPr>
              <a:t>18.10.2012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7272338" cy="11509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932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25514"/>
            <a:ext cx="33281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Druhá  odmocnina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19638" y="2735155"/>
                <a:ext cx="1152128" cy="1025922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6000" i="1" smtClean="0">
                              <a:ln w="18415" cmpd="sng">
                                <a:solidFill>
                                  <a:srgbClr val="FFFFFF"/>
                                </a:solidFill>
                                <a:prstDash val="solid"/>
                              </a:ln>
                              <a:solidFill>
                                <a:srgbClr val="FFFFFF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p"/>
                            </m:rPr>
                            <a:rPr lang="cs-CZ" sz="6000" b="0" i="0" smtClean="0">
                              <a:ln w="18415" cmpd="sng">
                                <a:solidFill>
                                  <a:srgbClr val="FFFFFF"/>
                                </a:solidFill>
                                <a:prstDash val="solid"/>
                              </a:ln>
                              <a:solidFill>
                                <a:srgbClr val="FFFFFF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a</m:t>
                          </m:r>
                        </m:e>
                      </m:rad>
                    </m:oMath>
                  </m:oMathPara>
                </a14:m>
                <a:endParaRPr lang="cs-CZ" sz="6000" baseline="30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9638" y="2735155"/>
                <a:ext cx="1152128" cy="102592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nahoru 12"/>
          <p:cNvSpPr/>
          <p:nvPr/>
        </p:nvSpPr>
        <p:spPr>
          <a:xfrm rot="19988379">
            <a:off x="4157024" y="3818379"/>
            <a:ext cx="479706" cy="9466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 rot="18628021">
            <a:off x="3861022" y="2041195"/>
            <a:ext cx="978408" cy="39041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988946" y="1556792"/>
            <a:ext cx="2837636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odmocnítko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893078" y="4856386"/>
            <a:ext cx="4207314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základ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741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332656"/>
            <a:ext cx="8064896" cy="15696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Druhá odmocnina z nezáporného čísla je </a:t>
            </a:r>
            <a:r>
              <a:rPr lang="cs-CZ" sz="3200" dirty="0" smtClean="0"/>
              <a:t>nezáporné číslo, jehož druhá mocnina se rovná danému číslu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7544" y="3068960"/>
                <a:ext cx="2304256" cy="11766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25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		=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121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	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  <a:endParaRPr lang="cs-CZ" sz="3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068960"/>
                <a:ext cx="2304256" cy="117666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2073" r="-7672" b="-20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020514" y="3118685"/>
            <a:ext cx="121860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	;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	;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27173" y="3118685"/>
            <a:ext cx="270939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2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</a:t>
            </a:r>
          </a:p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121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59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43608" y="471669"/>
                <a:ext cx="3070779" cy="60271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0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baseline="300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	0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=	1	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=	2	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9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=	3	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16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=	4	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25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=	5	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36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	=	6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49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	=	7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64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	=	8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81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	=	9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	10</a:t>
                </a:r>
                <a:endParaRPr lang="cs-CZ" sz="3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71669"/>
                <a:ext cx="3070779" cy="602716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506" b="-31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644008" y="504203"/>
            <a:ext cx="3960440" cy="6022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	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	0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1	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4	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9	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16	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25	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=	36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=	49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=	64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=	81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=	100</a:t>
            </a:r>
          </a:p>
        </p:txBody>
      </p:sp>
    </p:spTree>
    <p:extLst>
      <p:ext uri="{BB962C8B-B14F-4D97-AF65-F5344CB8AC3E}">
        <p14:creationId xmlns:p14="http://schemas.microsoft.com/office/powerpoint/2010/main" val="4125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5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5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65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8000"/>
                            </p:stCondLst>
                            <p:childTnLst>
                              <p:par>
                                <p:cTn id="7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95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1000"/>
                            </p:stCondLst>
                            <p:childTnLst>
                              <p:par>
                                <p:cTn id="82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2500"/>
                            </p:stCondLst>
                            <p:childTnLst>
                              <p:par>
                                <p:cTn id="8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9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5500"/>
                            </p:stCondLst>
                            <p:childTnLst>
                              <p:par>
                                <p:cTn id="9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7000"/>
                            </p:stCondLst>
                            <p:childTnLst>
                              <p:par>
                                <p:cTn id="10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8500"/>
                            </p:stCondLst>
                            <p:childTnLst>
                              <p:par>
                                <p:cTn id="10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0000"/>
                            </p:stCondLst>
                            <p:childTnLst>
                              <p:par>
                                <p:cTn id="11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1500"/>
                            </p:stCondLst>
                            <p:childTnLst>
                              <p:par>
                                <p:cTn id="12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43608" y="471669"/>
                <a:ext cx="3070779" cy="54941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121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	11	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144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	12	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169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	13	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196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	14	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2</m:t>
                        </m:r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2</m:t>
                        </m:r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5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	15	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256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	16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289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	17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324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	18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361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	19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400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	20</a:t>
                </a:r>
                <a:endParaRPr lang="cs-CZ" sz="3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71669"/>
                <a:ext cx="3070779" cy="549419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554" b="-35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639262" y="471669"/>
            <a:ext cx="3960440" cy="5593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121</a:t>
            </a:r>
          </a:p>
          <a:p>
            <a:pPr>
              <a:spcAft>
                <a:spcPts val="4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144</a:t>
            </a:r>
          </a:p>
          <a:p>
            <a:pPr>
              <a:spcAft>
                <a:spcPts val="4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169</a:t>
            </a:r>
          </a:p>
          <a:p>
            <a:pPr>
              <a:spcAft>
                <a:spcPts val="4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196</a:t>
            </a:r>
          </a:p>
          <a:p>
            <a:pPr>
              <a:spcAft>
                <a:spcPts val="4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225</a:t>
            </a:r>
          </a:p>
          <a:p>
            <a:pPr>
              <a:spcAft>
                <a:spcPts val="4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256</a:t>
            </a:r>
          </a:p>
          <a:p>
            <a:pPr>
              <a:spcAft>
                <a:spcPts val="4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289</a:t>
            </a:r>
          </a:p>
          <a:p>
            <a:pPr>
              <a:spcAft>
                <a:spcPts val="4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324</a:t>
            </a:r>
          </a:p>
          <a:p>
            <a:pPr>
              <a:spcAft>
                <a:spcPts val="4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361</a:t>
            </a:r>
          </a:p>
          <a:p>
            <a:pPr>
              <a:spcAft>
                <a:spcPts val="400"/>
              </a:spcAft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  <a:r>
              <a:rPr lang="cs-CZ" sz="32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	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046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5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5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65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8000"/>
                            </p:stCondLst>
                            <p:childTnLst>
                              <p:par>
                                <p:cTn id="7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95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1000"/>
                            </p:stCondLst>
                            <p:childTnLst>
                              <p:par>
                                <p:cTn id="82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2500"/>
                            </p:stCondLst>
                            <p:childTnLst>
                              <p:par>
                                <p:cTn id="8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9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5500"/>
                            </p:stCondLst>
                            <p:childTnLst>
                              <p:par>
                                <p:cTn id="9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7000"/>
                            </p:stCondLst>
                            <p:childTnLst>
                              <p:par>
                                <p:cTn id="10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8500"/>
                            </p:stCondLst>
                            <p:childTnLst>
                              <p:par>
                                <p:cTn id="10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Venda\AppData\Local\Microsoft\Windows\Temporary Internet Files\Content.IE5\GWG7I0M4\MC9004347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094" y="1203938"/>
            <a:ext cx="941188" cy="94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83568" y="364866"/>
                <a:ext cx="3406702" cy="6311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400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=</a:t>
                </a:r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20</a:t>
                </a:r>
                <a:endParaRPr lang="cs-CZ" sz="3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64866"/>
                <a:ext cx="3406702" cy="63119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4854" r="-4830" b="-388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83568" y="1353099"/>
                <a:ext cx="2483372" cy="6428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40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 	= </a:t>
                </a:r>
                <a:endParaRPr lang="cs-CZ" sz="3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353099"/>
                <a:ext cx="2483372" cy="64286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4762" r="-4167" b="-361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676104" y="2398354"/>
                <a:ext cx="2312904" cy="11236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40</m:t>
                        </m:r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0</m:t>
                        </m:r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0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=		</a:t>
                </a:r>
                <a:endParaRPr lang="cs-CZ" sz="3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104" y="2398354"/>
                <a:ext cx="2312904" cy="112364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t="-2703" r="-73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843808" y="2398354"/>
                <a:ext cx="2305439" cy="6311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40</m:t>
                        </m:r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  <m:t>∙1</m:t>
                        </m:r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00</m:t>
                        </m:r>
                      </m:e>
                    </m:rad>
                  </m:oMath>
                </a14:m>
                <a:r>
                  <a:rPr lang="cs-CZ" sz="3200" dirty="0" smtClean="0"/>
                  <a:t> 	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398354"/>
                <a:ext cx="2305439" cy="63119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t="-4808" r="-7672" b="-3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292080" y="2398354"/>
                <a:ext cx="2610395" cy="6311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40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i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r>
                  <a:rPr lang="cs-CZ" sz="320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32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rPr>
                      <m:t>≐</m:t>
                    </m:r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2398354"/>
                <a:ext cx="2610395" cy="631198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83568" y="4365104"/>
                <a:ext cx="2305439" cy="6311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</m:t>
                        </m:r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000</m:t>
                        </m:r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0</m:t>
                        </m:r>
                      </m:e>
                    </m:rad>
                  </m:oMath>
                </a14:m>
                <a:r>
                  <a:rPr lang="cs-CZ" sz="3200" dirty="0" smtClean="0"/>
                  <a:t>	=</a:t>
                </a:r>
                <a:endParaRPr lang="cs-CZ" sz="32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365104"/>
                <a:ext cx="2305439" cy="631198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t="-3846" r="-6085" b="-317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843808" y="4365104"/>
                <a:ext cx="3228769" cy="6311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40</m:t>
                        </m:r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0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i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r>
                  <a:rPr lang="cs-CZ" sz="3200" dirty="0" smtClean="0"/>
                  <a:t>	=</a:t>
                </a:r>
                <a:endParaRPr lang="cs-CZ" sz="32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65104"/>
                <a:ext cx="3228769" cy="631198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t="-3846" r="-3970" b="-317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6372199" y="4388315"/>
            <a:ext cx="8627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06088" y="1382145"/>
            <a:ext cx="38908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6,324555320336759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83568" y="3372510"/>
                <a:ext cx="3454792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320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rPr>
                      <m:t>≐</m:t>
                    </m:r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6,32 </a:t>
                </a:r>
                <a14:m>
                  <m:oMath xmlns:m="http://schemas.openxmlformats.org/officeDocument/2006/math">
                    <m:r>
                      <a:rPr lang="cs-CZ" sz="3200" i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10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32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rPr>
                      <m:t>≐</m:t>
                    </m:r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63,2 </a:t>
                </a:r>
                <a:endParaRPr lang="cs-CZ" sz="3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372510"/>
                <a:ext cx="3454792" cy="584775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t="-13542" r="-4586" b="-4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04461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2.5E-6 -1.48148E-6 L 0.4184 0.00394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20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5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40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7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90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2" grpId="0" animBg="1"/>
      <p:bldP spid="13" grpId="0" animBg="1"/>
      <p:bldP spid="14" grpId="0" animBg="1"/>
      <p:bldP spid="15" grpId="0" animBg="1"/>
      <p:bldP spid="16" grpId="0"/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23945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Druhá odmocnina desetinných čísel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019789"/>
            <a:ext cx="7908266" cy="107721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Snadno odmocníme číslo, které obsahuje sudý počet desetinných míst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27584" y="4077071"/>
                <a:ext cx="2304256" cy="6887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0,25</m:t>
                        </m:r>
                      </m:e>
                    </m:rad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=</a:t>
                </a:r>
                <a:endParaRPr lang="cs-CZ" sz="3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4077071"/>
                <a:ext cx="2304256" cy="68871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345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51546" y="4103328"/>
                <a:ext cx="3336677" cy="6362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sz="3200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3200" b="0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 </m:t>
                    </m:r>
                    <m:rad>
                      <m:radPr>
                        <m:degHide m:val="on"/>
                        <m:ctrlP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  <m:t>0,01</m:t>
                        </m:r>
                      </m:e>
                    </m:rad>
                  </m:oMath>
                </a14:m>
                <a:r>
                  <a:rPr lang="cs-CZ" sz="3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	</a:t>
                </a:r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  <a:endParaRPr lang="cs-CZ" sz="3200" dirty="0" smtClean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1546" y="4103328"/>
                <a:ext cx="3336677" cy="6362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3846" r="-1642" b="-394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 descr="C:\Users\Venda\AppData\Local\Microsoft\Windows\Temporary Internet Files\Content.IE5\GBKNLZ6I\MC9004415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887" y="39132"/>
            <a:ext cx="1806575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458188" y="4129040"/>
                <a:ext cx="2291643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0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5</m:t>
                    </m:r>
                    <m:r>
                      <a:rPr lang="cs-CZ" sz="3200" b="0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∙0,1</m:t>
                    </m:r>
                  </m:oMath>
                </a14:m>
                <a:r>
                  <a:rPr lang="cs-CZ" sz="32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0,5</a:t>
                </a:r>
                <a:endParaRPr lang="cs-CZ" sz="3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8188" y="4129040"/>
                <a:ext cx="2291643" cy="58477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t="-13542" r="-7447" b="-4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99204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Druhá odmocnina záporných čísel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88033" y="1340768"/>
                <a:ext cx="2511859" cy="6311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latin typeface="Cambria Math"/>
                          </a:rPr>
                          <m:t>−3</m:t>
                        </m:r>
                      </m:e>
                    </m:rad>
                  </m:oMath>
                </a14:m>
                <a:r>
                  <a:rPr lang="cs-CZ" sz="3200" dirty="0" smtClean="0"/>
                  <a:t>		=</a:t>
                </a:r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8033" y="1340768"/>
                <a:ext cx="2511859" cy="63119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3883" b="-330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Venda\AppData\Local\Microsoft\Windows\Temporary Internet Files\Content.IE5\T07ZJO6H\MC900441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941" y="773415"/>
            <a:ext cx="18732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3140968"/>
            <a:ext cx="7822891" cy="107721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odmocnina ze záporného čísla v oboru reálných čísel neexistuje !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96984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8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5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95405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Druhá odmocnina zlomku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909256"/>
            <a:ext cx="7416824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Odmocní  se čitatel i jmenovatel zlomku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58416" y="2629049"/>
                <a:ext cx="1969368" cy="14701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4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400" i="1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4400" i="1">
                                <a:latin typeface="Cambria Math"/>
                              </a:rPr>
                              <m:t>9</m:t>
                            </m:r>
                          </m:den>
                        </m:f>
                      </m:e>
                    </m:rad>
                    <m:r>
                      <a:rPr lang="cs-CZ" sz="44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4400" dirty="0" smtClean="0"/>
                  <a:t>	=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416" y="2629049"/>
                <a:ext cx="1969368" cy="147014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2267745" y="2816888"/>
                <a:ext cx="1656184" cy="11110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400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4</m:t>
                            </m:r>
                          </m:e>
                        </m:rad>
                      </m:num>
                      <m:den>
                        <m:rad>
                          <m:radPr>
                            <m:degHide m:val="on"/>
                            <m:ctrlPr>
                              <a:rPr lang="cs-CZ" sz="400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9</m:t>
                            </m:r>
                          </m:e>
                        </m:rad>
                      </m:den>
                    </m:f>
                  </m:oMath>
                </a14:m>
                <a:r>
                  <a:rPr lang="cs-CZ" sz="4000" dirty="0" smtClean="0"/>
                  <a:t>	=</a:t>
                </a:r>
                <a:endParaRPr lang="cs-CZ" sz="4000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5" y="2816888"/>
                <a:ext cx="1656184" cy="111101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851920" y="2863631"/>
                <a:ext cx="936104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2863631"/>
                <a:ext cx="936104" cy="101752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24123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864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ZDROJE:</a:t>
            </a:r>
          </a:p>
          <a:p>
            <a:pPr>
              <a:buFontTx/>
              <a:buNone/>
            </a:pPr>
            <a:r>
              <a:rPr lang="cs-CZ" dirty="0" smtClean="0"/>
              <a:t>Text: autor</a:t>
            </a:r>
          </a:p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r>
              <a:rPr lang="cs-CZ" dirty="0" smtClean="0"/>
              <a:t>Obrázky</a:t>
            </a:r>
            <a:r>
              <a:rPr lang="cs-CZ" dirty="0"/>
              <a:t>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</a:t>
            </a:r>
            <a:r>
              <a:rPr lang="cs-CZ" dirty="0" smtClean="0">
                <a:cs typeface="Arial" charset="0"/>
              </a:rPr>
              <a:t>2012-10-18</a:t>
            </a:r>
            <a:r>
              <a:rPr lang="en-US" dirty="0" smtClean="0">
                <a:cs typeface="Arial" charset="0"/>
              </a:rPr>
              <a:t>]</a:t>
            </a:r>
            <a:endParaRPr lang="cs-CZ" dirty="0">
              <a:cs typeface="Arial" charset="0"/>
            </a:endParaRPr>
          </a:p>
          <a:p>
            <a:pPr>
              <a:buFontTx/>
              <a:buNone/>
            </a:pPr>
            <a:r>
              <a:rPr lang="cs-CZ" dirty="0"/>
              <a:t>GALERIE  Microsoft  Office</a:t>
            </a:r>
          </a:p>
          <a:p>
            <a:pPr>
              <a:buFontTx/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387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224</TotalTime>
  <Words>168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Hana Zmrhalová</dc:creator>
  <cp:lastModifiedBy>Hana</cp:lastModifiedBy>
  <cp:revision>28</cp:revision>
  <dcterms:created xsi:type="dcterms:W3CDTF">2012-10-11T13:07:22Z</dcterms:created>
  <dcterms:modified xsi:type="dcterms:W3CDTF">2013-06-01T11:25:32Z</dcterms:modified>
</cp:coreProperties>
</file>