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004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768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820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924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829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409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33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860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51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044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912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2366E-FB58-490E-AC7D-F2DF82B975E4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607895-766D-4964-B528-93B5F9589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987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065" y="-1"/>
            <a:ext cx="5146936" cy="4888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8458200" cy="1470025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Šablona III/2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Stepi </a:t>
            </a:r>
            <a:r>
              <a:rPr lang="cs-CZ" b="1" u="sng" dirty="0" smtClean="0"/>
              <a:t>a lesostepi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886200"/>
            <a:ext cx="7772400" cy="17526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Mgr. Lenka Nováková – 1.ZŠ </a:t>
            </a:r>
            <a:r>
              <a:rPr lang="cs-CZ" sz="2400" b="1" dirty="0" smtClean="0">
                <a:solidFill>
                  <a:schemeClr val="bg1"/>
                </a:solidFill>
              </a:rPr>
              <a:t>Horní Slavkov</a:t>
            </a:r>
          </a:p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VY_32-INOVACE_12-Stepi a </a:t>
            </a:r>
            <a:r>
              <a:rPr lang="cs-CZ" sz="2400" b="1" dirty="0" err="1" smtClean="0">
                <a:solidFill>
                  <a:schemeClr val="tx1"/>
                </a:solidFill>
              </a:rPr>
              <a:t>polostepi</a:t>
            </a:r>
            <a:r>
              <a:rPr lang="cs-CZ" sz="2400" b="1" dirty="0" smtClean="0">
                <a:solidFill>
                  <a:schemeClr val="tx1"/>
                </a:solidFill>
              </a:rPr>
              <a:t> - Z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888873"/>
            <a:ext cx="7338395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12" y="158073"/>
            <a:ext cx="1566863" cy="234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390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096773"/>
            <a:ext cx="1835696" cy="2748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405" y="3187824"/>
            <a:ext cx="2309813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0"/>
            <a:ext cx="3131840" cy="250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3"/>
            <a:ext cx="7772400" cy="936105"/>
          </a:xfrm>
        </p:spPr>
        <p:txBody>
          <a:bodyPr/>
          <a:lstStyle/>
          <a:p>
            <a:r>
              <a:rPr lang="cs-CZ" b="1" u="sng" dirty="0" smtClean="0"/>
              <a:t>Co jsou stepi a lesostepi ?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2776"/>
            <a:ext cx="7448872" cy="4226024"/>
          </a:xfrm>
        </p:spPr>
        <p:txBody>
          <a:bodyPr>
            <a:normAutofit/>
          </a:bodyPr>
          <a:lstStyle/>
          <a:p>
            <a:pPr marL="457200" indent="-457200" algn="l">
              <a:buFontTx/>
              <a:buChar char="-"/>
            </a:pPr>
            <a:r>
              <a:rPr lang="cs-CZ" sz="2800" b="1" dirty="0">
                <a:solidFill>
                  <a:schemeClr val="tx1"/>
                </a:solidFill>
              </a:rPr>
              <a:t>l</a:t>
            </a:r>
            <a:r>
              <a:rPr lang="cs-CZ" sz="2800" b="1" dirty="0" smtClean="0">
                <a:solidFill>
                  <a:schemeClr val="tx1"/>
                </a:solidFill>
              </a:rPr>
              <a:t>eží v mírném pásu</a:t>
            </a:r>
          </a:p>
          <a:p>
            <a:pPr marL="457200" indent="-457200" algn="l">
              <a:buFontTx/>
              <a:buChar char="-"/>
            </a:pPr>
            <a:r>
              <a:rPr lang="cs-CZ" sz="2800" b="1" dirty="0" smtClean="0">
                <a:solidFill>
                  <a:schemeClr val="tx1"/>
                </a:solidFill>
              </a:rPr>
              <a:t>bezlesé oblasti, je zde málo srážek </a:t>
            </a:r>
            <a:r>
              <a:rPr lang="cs-CZ" sz="2800" b="1" dirty="0" smtClean="0">
                <a:solidFill>
                  <a:schemeClr val="bg1"/>
                </a:solidFill>
              </a:rPr>
              <a:t>– traviny a   </a:t>
            </a:r>
            <a:r>
              <a:rPr lang="cs-CZ" sz="2800" b="1" dirty="0" smtClean="0">
                <a:solidFill>
                  <a:schemeClr val="tx1"/>
                </a:solidFill>
              </a:rPr>
              <a:t>keře, na okrajích břízy, lípy a duby</a:t>
            </a:r>
          </a:p>
          <a:p>
            <a:pPr marL="457200" indent="-457200" algn="l">
              <a:buFontTx/>
              <a:buChar char="-"/>
            </a:pPr>
            <a:r>
              <a:rPr lang="cs-CZ" sz="2800" b="1" dirty="0" smtClean="0">
                <a:solidFill>
                  <a:schemeClr val="tx1"/>
                </a:solidFill>
              </a:rPr>
              <a:t>velmi kvalitní půda – černozem</a:t>
            </a:r>
          </a:p>
          <a:p>
            <a:pPr marL="457200" indent="-457200" algn="l">
              <a:buFontTx/>
              <a:buChar char="-"/>
            </a:pPr>
            <a:r>
              <a:rPr lang="cs-CZ" sz="2800" b="1" dirty="0" smtClean="0">
                <a:solidFill>
                  <a:schemeClr val="tx1"/>
                </a:solidFill>
              </a:rPr>
              <a:t>vnitrozemské podnebí, velké rozdíly teplot  </a:t>
            </a:r>
            <a:r>
              <a:rPr lang="cs-CZ" sz="2800" b="1" dirty="0" smtClean="0">
                <a:solidFill>
                  <a:schemeClr val="bg1"/>
                </a:solidFill>
              </a:rPr>
              <a:t>během</a:t>
            </a:r>
            <a:r>
              <a:rPr lang="cs-CZ" sz="2800" b="1" dirty="0" smtClean="0">
                <a:solidFill>
                  <a:schemeClr val="tx1"/>
                </a:solidFill>
              </a:rPr>
              <a:t> roku i  mezi dnem a nocí</a:t>
            </a:r>
          </a:p>
          <a:p>
            <a:pPr marL="457200" indent="-457200" algn="l">
              <a:buFontTx/>
              <a:buChar char="-"/>
            </a:pPr>
            <a:r>
              <a:rPr lang="cs-CZ" sz="2800" b="1" dirty="0">
                <a:solidFill>
                  <a:schemeClr val="bg1"/>
                </a:solidFill>
              </a:rPr>
              <a:t>s</a:t>
            </a:r>
            <a:r>
              <a:rPr lang="cs-CZ" sz="2800" b="1" dirty="0" smtClean="0">
                <a:solidFill>
                  <a:schemeClr val="bg1"/>
                </a:solidFill>
              </a:rPr>
              <a:t>louží </a:t>
            </a:r>
            <a:r>
              <a:rPr lang="cs-CZ" sz="2800" b="1" dirty="0" smtClean="0">
                <a:solidFill>
                  <a:schemeClr val="tx1"/>
                </a:solidFill>
              </a:rPr>
              <a:t>hlavně jako pastviny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53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5121"/>
            <a:ext cx="7772400" cy="1470025"/>
          </a:xfrm>
        </p:spPr>
        <p:txBody>
          <a:bodyPr>
            <a:noAutofit/>
          </a:bodyPr>
          <a:lstStyle/>
          <a:p>
            <a:pPr algn="l"/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161524"/>
            <a:ext cx="8712968" cy="4696475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Zvířata se uzpůsobila životu na suchých travnatých plochách bez lesního porostu. Jsou to dobří běžci – </a:t>
            </a:r>
            <a:r>
              <a:rPr lang="cs-CZ" sz="2800" b="1" dirty="0" err="1" smtClean="0">
                <a:solidFill>
                  <a:srgbClr val="FF0000"/>
                </a:solidFill>
              </a:rPr>
              <a:t>dropi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pštrosi</a:t>
            </a:r>
            <a:r>
              <a:rPr lang="cs-CZ" sz="2800" b="1" dirty="0" smtClean="0">
                <a:solidFill>
                  <a:schemeClr val="tx1"/>
                </a:solidFill>
              </a:rPr>
              <a:t>, malá zvířata si hrabou hluboké nory – </a:t>
            </a:r>
            <a:r>
              <a:rPr lang="cs-CZ" sz="2800" b="1" dirty="0" smtClean="0">
                <a:solidFill>
                  <a:srgbClr val="FF0000"/>
                </a:solidFill>
              </a:rPr>
              <a:t>zajíci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syslové</a:t>
            </a:r>
            <a:r>
              <a:rPr lang="cs-CZ" sz="2800" b="1" dirty="0" smtClean="0">
                <a:solidFill>
                  <a:schemeClr val="tx1"/>
                </a:solidFill>
              </a:rPr>
              <a:t>, žijí zde i šelmy – </a:t>
            </a:r>
            <a:r>
              <a:rPr lang="cs-CZ" sz="2800" b="1" dirty="0" smtClean="0">
                <a:solidFill>
                  <a:srgbClr val="FF0000"/>
                </a:solidFill>
              </a:rPr>
              <a:t>vlci</a:t>
            </a:r>
            <a:r>
              <a:rPr lang="cs-CZ" sz="2800" b="1" dirty="0" smtClean="0">
                <a:solidFill>
                  <a:schemeClr val="tx1"/>
                </a:solidFill>
              </a:rPr>
              <a:t> a dravci – </a:t>
            </a:r>
            <a:r>
              <a:rPr lang="cs-CZ" sz="2800" b="1" dirty="0" smtClean="0">
                <a:solidFill>
                  <a:srgbClr val="FF0000"/>
                </a:solidFill>
              </a:rPr>
              <a:t>orli</a:t>
            </a:r>
            <a:r>
              <a:rPr lang="cs-CZ" sz="2800" b="1" dirty="0" smtClean="0">
                <a:solidFill>
                  <a:schemeClr val="tx1"/>
                </a:solidFill>
              </a:rPr>
              <a:t> a </a:t>
            </a:r>
            <a:r>
              <a:rPr lang="cs-CZ" sz="2800" b="1" dirty="0" smtClean="0">
                <a:solidFill>
                  <a:srgbClr val="FF0000"/>
                </a:solidFill>
              </a:rPr>
              <a:t>supi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Původní živočichové Severní Ameriky – </a:t>
            </a:r>
            <a:r>
              <a:rPr lang="cs-CZ" sz="2800" b="1" dirty="0" smtClean="0">
                <a:solidFill>
                  <a:srgbClr val="FF0000"/>
                </a:solidFill>
              </a:rPr>
              <a:t>bizoni</a:t>
            </a:r>
            <a:r>
              <a:rPr lang="cs-CZ" sz="2800" b="1" dirty="0" smtClean="0">
                <a:solidFill>
                  <a:schemeClr val="tx1"/>
                </a:solidFill>
              </a:rPr>
              <a:t> byli téměř vyhubeni, dříve se jich v prériích vyskytovalo až 60 milionů, dnes jich zbylo asi jen 1000. V jihoamerických pampách žijí </a:t>
            </a:r>
            <a:r>
              <a:rPr lang="cs-CZ" sz="2800" b="1" dirty="0" smtClean="0">
                <a:solidFill>
                  <a:srgbClr val="FF0000"/>
                </a:solidFill>
              </a:rPr>
              <a:t>pštrosi nandu, lamy</a:t>
            </a:r>
            <a:r>
              <a:rPr lang="cs-CZ" sz="2800" b="1" dirty="0" smtClean="0">
                <a:solidFill>
                  <a:schemeClr val="tx1"/>
                </a:solidFill>
              </a:rPr>
              <a:t>, v Severní Americe jsou to </a:t>
            </a:r>
            <a:r>
              <a:rPr lang="cs-CZ" sz="2800" b="1" dirty="0" smtClean="0">
                <a:solidFill>
                  <a:srgbClr val="FF0000"/>
                </a:solidFill>
              </a:rPr>
              <a:t>divocí koně – mustangové</a:t>
            </a:r>
            <a:r>
              <a:rPr lang="cs-CZ" sz="2800" b="1" dirty="0" smtClean="0">
                <a:solidFill>
                  <a:schemeClr val="tx1"/>
                </a:solidFill>
              </a:rPr>
              <a:t>,  a v Asii  </a:t>
            </a:r>
            <a:r>
              <a:rPr lang="cs-CZ" sz="2800" b="1" dirty="0" smtClean="0">
                <a:solidFill>
                  <a:srgbClr val="FF0000"/>
                </a:solidFill>
              </a:rPr>
              <a:t>koně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Przewalského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Stepi se mění v </a:t>
            </a:r>
            <a:r>
              <a:rPr lang="cs-CZ" sz="2800" b="1" dirty="0" smtClean="0">
                <a:solidFill>
                  <a:srgbClr val="7030A0"/>
                </a:solidFill>
              </a:rPr>
              <a:t>pole</a:t>
            </a:r>
            <a:r>
              <a:rPr lang="cs-CZ" sz="2800" b="1" dirty="0" smtClean="0">
                <a:solidFill>
                  <a:schemeClr val="tx1"/>
                </a:solidFill>
              </a:rPr>
              <a:t> s vynikající ornou půdou.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1937" y="147"/>
            <a:ext cx="8226990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3200" b="1" dirty="0" smtClean="0">
                <a:solidFill>
                  <a:prstClr val="black"/>
                </a:solidFill>
                <a:ea typeface="+mj-ea"/>
                <a:cs typeface="+mj-cs"/>
              </a:rPr>
              <a:t>Evropa </a:t>
            </a:r>
            <a:r>
              <a:rPr lang="cs-CZ" sz="3200" b="1" dirty="0">
                <a:solidFill>
                  <a:prstClr val="black"/>
                </a:solidFill>
                <a:ea typeface="+mj-ea"/>
                <a:cs typeface="+mj-cs"/>
              </a:rPr>
              <a:t>a </a:t>
            </a:r>
            <a:r>
              <a:rPr lang="cs-CZ" sz="3200" b="1" dirty="0" smtClean="0">
                <a:solidFill>
                  <a:prstClr val="black"/>
                </a:solidFill>
                <a:ea typeface="+mj-ea"/>
                <a:cs typeface="+mj-cs"/>
              </a:rPr>
              <a:t>Asie    </a:t>
            </a:r>
            <a:r>
              <a:rPr lang="cs-CZ" sz="3200" b="1" dirty="0" smtClean="0">
                <a:solidFill>
                  <a:srgbClr val="7030A0"/>
                </a:solidFill>
                <a:ea typeface="+mj-ea"/>
                <a:cs typeface="+mj-cs"/>
              </a:rPr>
              <a:t>stepi</a:t>
            </a:r>
            <a:r>
              <a:rPr lang="cs-CZ" sz="32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3200" b="1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3200" b="1" dirty="0">
                <a:solidFill>
                  <a:prstClr val="black"/>
                </a:solidFill>
                <a:ea typeface="+mj-ea"/>
                <a:cs typeface="+mj-cs"/>
              </a:rPr>
              <a:t>Jižní </a:t>
            </a:r>
            <a:r>
              <a:rPr lang="cs-CZ" sz="3200" b="1" dirty="0" smtClean="0">
                <a:solidFill>
                  <a:prstClr val="black"/>
                </a:solidFill>
                <a:ea typeface="+mj-ea"/>
                <a:cs typeface="+mj-cs"/>
              </a:rPr>
              <a:t>Amerika         </a:t>
            </a:r>
            <a:r>
              <a:rPr lang="cs-CZ" sz="3200" b="1" dirty="0" smtClean="0">
                <a:solidFill>
                  <a:srgbClr val="7030A0"/>
                </a:solidFill>
                <a:ea typeface="+mj-ea"/>
                <a:cs typeface="+mj-cs"/>
              </a:rPr>
              <a:t>pampy</a:t>
            </a:r>
            <a:r>
              <a:rPr lang="cs-CZ" sz="3200" b="1" dirty="0">
                <a:solidFill>
                  <a:srgbClr val="7030A0"/>
                </a:solidFill>
                <a:ea typeface="+mj-ea"/>
                <a:cs typeface="+mj-cs"/>
              </a:rPr>
              <a:t/>
            </a:r>
            <a:br>
              <a:rPr lang="cs-CZ" sz="3200" b="1" dirty="0">
                <a:solidFill>
                  <a:srgbClr val="7030A0"/>
                </a:solidFill>
                <a:ea typeface="+mj-ea"/>
                <a:cs typeface="+mj-cs"/>
              </a:rPr>
            </a:br>
            <a:r>
              <a:rPr lang="cs-CZ" sz="3200" b="1" dirty="0">
                <a:solidFill>
                  <a:prstClr val="black"/>
                </a:solidFill>
                <a:ea typeface="+mj-ea"/>
                <a:cs typeface="+mj-cs"/>
              </a:rPr>
              <a:t>Severní Amerika </a:t>
            </a:r>
            <a:r>
              <a:rPr lang="cs-CZ" sz="3200" b="1" dirty="0" smtClean="0">
                <a:solidFill>
                  <a:srgbClr val="7030A0"/>
                </a:solidFill>
                <a:ea typeface="+mj-ea"/>
                <a:cs typeface="+mj-cs"/>
              </a:rPr>
              <a:t>prérie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964" l="17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576" y="1"/>
            <a:ext cx="3243745" cy="2161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590" y="5229200"/>
            <a:ext cx="1811337" cy="132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271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54249"/>
            <a:ext cx="2708354" cy="1802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4002" y="2130425"/>
            <a:ext cx="2600166" cy="1730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35061"/>
            <a:ext cx="2360241" cy="1575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13135"/>
            <a:ext cx="1878013" cy="234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1"/>
            <a:ext cx="8229600" cy="2570459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b="1" dirty="0" smtClean="0"/>
              <a:t/>
            </a:r>
            <a:br>
              <a:rPr lang="cs-CZ" sz="3100" b="1" dirty="0" smtClean="0"/>
            </a:br>
            <a:r>
              <a:rPr lang="cs-CZ" sz="3100" b="1" dirty="0" smtClean="0"/>
              <a:t>Na polích se pěstuje obilí. V sušších oblastech se na stepích pasou koně, dobytek a ovce. Ve městech se pak zpracovává maso, mléko, </a:t>
            </a:r>
            <a:r>
              <a:rPr lang="cs-CZ" sz="3100" b="1" dirty="0" err="1" smtClean="0"/>
              <a:t>kůže.HONÁCI</a:t>
            </a:r>
            <a:r>
              <a:rPr lang="cs-CZ" sz="3100" b="1" dirty="0" smtClean="0"/>
              <a:t> DOBYTKA </a:t>
            </a:r>
            <a:r>
              <a:rPr lang="cs-CZ" sz="3100" b="1" dirty="0" smtClean="0">
                <a:solidFill>
                  <a:schemeClr val="bg1"/>
                </a:solidFill>
              </a:rPr>
              <a:t>– Severní A</a:t>
            </a:r>
            <a:r>
              <a:rPr lang="cs-CZ" sz="3100" b="1" dirty="0" smtClean="0"/>
              <a:t>merika - kovbojové</a:t>
            </a:r>
            <a:br>
              <a:rPr lang="cs-CZ" sz="3100" b="1" dirty="0" smtClean="0"/>
            </a:br>
            <a:r>
              <a:rPr lang="cs-CZ" sz="3100" b="1" dirty="0" smtClean="0">
                <a:solidFill>
                  <a:schemeClr val="bg1"/>
                </a:solidFill>
              </a:rPr>
              <a:t>- Jižní Ame</a:t>
            </a:r>
            <a:r>
              <a:rPr lang="cs-CZ" sz="3100" b="1" dirty="0" smtClean="0"/>
              <a:t>rika - gaučové</a:t>
            </a:r>
            <a:r>
              <a:rPr lang="cs-CZ" sz="3100" b="1" dirty="0"/>
              <a:t/>
            </a:r>
            <a:br>
              <a:rPr lang="cs-CZ" sz="3100" b="1" dirty="0"/>
            </a:br>
            <a:r>
              <a:rPr lang="cs-CZ" sz="3100" b="1" dirty="0" smtClean="0">
                <a:solidFill>
                  <a:schemeClr val="bg1"/>
                </a:solidFill>
              </a:rPr>
              <a:t>Na okrajích </a:t>
            </a:r>
            <a:r>
              <a:rPr lang="cs-CZ" sz="3100" b="1" dirty="0" smtClean="0"/>
              <a:t>stepí je </a:t>
            </a:r>
            <a:r>
              <a:rPr lang="cs-CZ" sz="3100" b="1" dirty="0" smtClean="0">
                <a:solidFill>
                  <a:schemeClr val="bg1"/>
                </a:solidFill>
              </a:rPr>
              <a:t>už dostatek srážek – lesostepi.</a:t>
            </a:r>
            <a:endParaRPr lang="cs-CZ" sz="2800" b="1" dirty="0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48599"/>
            <a:ext cx="3633787" cy="2408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452" y="3861048"/>
            <a:ext cx="1971764" cy="2966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552" y="5049604"/>
            <a:ext cx="2580496" cy="172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427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Zdroj obrázků:</a:t>
            </a:r>
            <a:br>
              <a:rPr lang="cs-CZ" b="1" u="sng" dirty="0" smtClean="0"/>
            </a:br>
            <a:r>
              <a:rPr lang="cs-CZ" sz="2700" b="1" dirty="0" smtClean="0"/>
              <a:t>Microsoft Office 2010 - klipart</a:t>
            </a:r>
            <a:endParaRPr lang="cs-CZ" sz="2700" b="1" dirty="0"/>
          </a:p>
        </p:txBody>
      </p:sp>
    </p:spTree>
    <p:extLst>
      <p:ext uri="{BB962C8B-B14F-4D97-AF65-F5344CB8AC3E}">
        <p14:creationId xmlns:p14="http://schemas.microsoft.com/office/powerpoint/2010/main" val="1769718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178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Šablona III/2 Stepi a lesostepi</vt:lpstr>
      <vt:lpstr>Co jsou stepi a lesostepi ?</vt:lpstr>
      <vt:lpstr>Prezentace aplikace PowerPoint</vt:lpstr>
      <vt:lpstr> Na polích se pěstuje obilí. V sušších oblastech se na stepích pasou koně, dobytek a ovce. Ve městech se pak zpracovává maso, mléko, kůže.HONÁCI DOBYTKA – Severní Amerika - kovbojové - Jižní Amerika - gaučové Na okrajích stepí je už dostatek srážek – lesostepi.</vt:lpstr>
      <vt:lpstr>Zdroj obrázků: Microsoft Office 2010 - klipart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Nováková Lenka</dc:creator>
  <cp:lastModifiedBy>Nováková Lenka</cp:lastModifiedBy>
  <cp:revision>7</cp:revision>
  <dcterms:created xsi:type="dcterms:W3CDTF">2011-03-27T14:59:39Z</dcterms:created>
  <dcterms:modified xsi:type="dcterms:W3CDTF">2011-03-28T11:04:23Z</dcterms:modified>
</cp:coreProperties>
</file>