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11"/>
  </p:notesMasterIdLst>
  <p:sldIdLst>
    <p:sldId id="256" r:id="rId2"/>
    <p:sldId id="257" r:id="rId3"/>
    <p:sldId id="259" r:id="rId4"/>
    <p:sldId id="265" r:id="rId5"/>
    <p:sldId id="264" r:id="rId6"/>
    <p:sldId id="266" r:id="rId7"/>
    <p:sldId id="267" r:id="rId8"/>
    <p:sldId id="263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00D12D-0768-4D78-946A-6B495C8D3968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8D32D8-B120-41B9-96FA-016B73DABE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891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8D32D8-B120-41B9-96FA-016B73DABE88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8D32D8-B120-41B9-96FA-016B73DABE88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8D32D8-B120-41B9-96FA-016B73DABE88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09444" y="1756695"/>
            <a:ext cx="7125112" cy="469664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Zaokrouhlování I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</a:t>
            </a:r>
            <a:r>
              <a:rPr lang="cs-CZ" dirty="0" smtClean="0">
                <a:solidFill>
                  <a:srgbClr val="FF0000"/>
                </a:solidFill>
              </a:rPr>
              <a:t>Mgr. Věra Martincová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</a:t>
            </a:r>
            <a:r>
              <a:rPr lang="cs-CZ" dirty="0" smtClean="0">
                <a:solidFill>
                  <a:srgbClr val="FF0000"/>
                </a:solidFill>
              </a:rPr>
              <a:t>50</a:t>
            </a:r>
            <a:r>
              <a:rPr lang="cs-CZ" dirty="0" smtClean="0"/>
              <a:t>_</a:t>
            </a:r>
            <a:r>
              <a:rPr lang="cs-CZ" dirty="0" smtClean="0">
                <a:solidFill>
                  <a:srgbClr val="FF0000"/>
                </a:solidFill>
              </a:rPr>
              <a:t>Zaokrouhlování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463"/>
            <a:ext cx="914400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5000" dirty="0" smtClean="0"/>
              <a:t>Zaokrouhlování na desítky</a:t>
            </a:r>
            <a:endParaRPr lang="cs-CZ" sz="5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2276872"/>
            <a:ext cx="3744416" cy="3277023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3</a:t>
            </a:r>
            <a:r>
              <a:rPr lang="cs-CZ" sz="4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/>
              <a:t> </a:t>
            </a:r>
            <a:r>
              <a:rPr lang="cs-CZ" sz="3500" dirty="0" smtClean="0"/>
              <a:t>≐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30</a:t>
            </a:r>
          </a:p>
          <a:p>
            <a:pPr marL="0" indent="0" algn="ctr">
              <a:buNone/>
            </a:pPr>
            <a:r>
              <a:rPr lang="cs-CZ" sz="4000" dirty="0"/>
              <a:t>53</a:t>
            </a:r>
            <a:r>
              <a:rPr lang="cs-CZ" sz="4000" dirty="0">
                <a:solidFill>
                  <a:srgbClr val="FF0000"/>
                </a:solidFill>
              </a:rPr>
              <a:t>2</a:t>
            </a:r>
            <a:r>
              <a:rPr lang="cs-CZ" sz="4000" dirty="0"/>
              <a:t> </a:t>
            </a:r>
            <a:r>
              <a:rPr lang="cs-CZ" sz="3500" dirty="0"/>
              <a:t>≐ </a:t>
            </a:r>
            <a:r>
              <a:rPr lang="cs-CZ" sz="4000" dirty="0" smtClean="0"/>
              <a:t>5</a:t>
            </a:r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30</a:t>
            </a:r>
          </a:p>
          <a:p>
            <a:pPr marL="0" indent="0" algn="ctr">
              <a:buNone/>
            </a:pPr>
            <a:r>
              <a:rPr lang="cs-CZ" sz="4000" dirty="0"/>
              <a:t>7 53</a:t>
            </a:r>
            <a:r>
              <a:rPr lang="cs-CZ" sz="4000" dirty="0">
                <a:solidFill>
                  <a:srgbClr val="FF0000"/>
                </a:solidFill>
              </a:rPr>
              <a:t>2</a:t>
            </a:r>
            <a:r>
              <a:rPr lang="cs-CZ" sz="4000" dirty="0"/>
              <a:t> </a:t>
            </a:r>
            <a:r>
              <a:rPr lang="cs-CZ" sz="3500" dirty="0" smtClean="0"/>
              <a:t>≐</a:t>
            </a:r>
            <a:r>
              <a:rPr lang="cs-CZ" sz="4000" dirty="0" smtClean="0"/>
              <a:t> 7 5</a:t>
            </a:r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30</a:t>
            </a:r>
          </a:p>
          <a:p>
            <a:pPr marL="0" indent="0" algn="ctr">
              <a:buNone/>
            </a:pPr>
            <a:r>
              <a:rPr lang="cs-CZ" sz="4000" dirty="0"/>
              <a:t>47 53</a:t>
            </a:r>
            <a:r>
              <a:rPr lang="cs-CZ" sz="4000" dirty="0">
                <a:solidFill>
                  <a:srgbClr val="FF0000"/>
                </a:solidFill>
              </a:rPr>
              <a:t>2</a:t>
            </a:r>
            <a:r>
              <a:rPr lang="cs-CZ" sz="4000" dirty="0"/>
              <a:t> </a:t>
            </a:r>
            <a:r>
              <a:rPr lang="cs-CZ" sz="3500" dirty="0" smtClean="0"/>
              <a:t>≐</a:t>
            </a:r>
            <a:r>
              <a:rPr lang="cs-CZ" sz="4000" dirty="0" smtClean="0"/>
              <a:t> 47 5</a:t>
            </a:r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30</a:t>
            </a:r>
            <a:endParaRPr lang="cs-CZ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Zástupný symbol pro obsah 4"/>
          <p:cNvSpPr txBox="1">
            <a:spLocks/>
          </p:cNvSpPr>
          <p:nvPr/>
        </p:nvSpPr>
        <p:spPr>
          <a:xfrm>
            <a:off x="4788024" y="2312217"/>
            <a:ext cx="3744416" cy="5005215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cs-CZ" sz="4000" dirty="0" smtClean="0"/>
              <a:t>3</a:t>
            </a:r>
            <a:r>
              <a:rPr lang="cs-CZ" sz="4000" dirty="0">
                <a:solidFill>
                  <a:srgbClr val="FF0000"/>
                </a:solidFill>
              </a:rPr>
              <a:t>8</a:t>
            </a:r>
            <a:r>
              <a:rPr lang="cs-CZ" sz="4000" dirty="0" smtClean="0"/>
              <a:t> </a:t>
            </a:r>
            <a:r>
              <a:rPr lang="cs-CZ" sz="3500" dirty="0" smtClean="0"/>
              <a:t>≐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40</a:t>
            </a:r>
          </a:p>
          <a:p>
            <a:pPr marL="0" indent="0" algn="ctr">
              <a:buFont typeface="Wingdings 2"/>
              <a:buNone/>
            </a:pPr>
            <a:r>
              <a:rPr lang="cs-CZ" sz="4000" dirty="0" smtClean="0"/>
              <a:t>53</a:t>
            </a:r>
            <a:r>
              <a:rPr lang="cs-CZ" sz="4000" dirty="0">
                <a:solidFill>
                  <a:srgbClr val="FF0000"/>
                </a:solidFill>
              </a:rPr>
              <a:t>8</a:t>
            </a:r>
            <a:r>
              <a:rPr lang="cs-CZ" sz="4000" dirty="0" smtClean="0"/>
              <a:t> </a:t>
            </a:r>
            <a:r>
              <a:rPr lang="cs-CZ" sz="3500" dirty="0" smtClean="0"/>
              <a:t>≐ </a:t>
            </a:r>
            <a:r>
              <a:rPr lang="cs-CZ" sz="4000" dirty="0" smtClean="0"/>
              <a:t>5</a:t>
            </a:r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40</a:t>
            </a:r>
          </a:p>
          <a:p>
            <a:pPr marL="0" indent="0" algn="ctr">
              <a:buFont typeface="Wingdings 2"/>
              <a:buNone/>
            </a:pPr>
            <a:r>
              <a:rPr lang="cs-CZ" sz="4000" dirty="0" smtClean="0"/>
              <a:t>7 53</a:t>
            </a:r>
            <a:r>
              <a:rPr lang="cs-CZ" sz="4000" dirty="0">
                <a:solidFill>
                  <a:srgbClr val="FF0000"/>
                </a:solidFill>
              </a:rPr>
              <a:t>8</a:t>
            </a:r>
            <a:r>
              <a:rPr lang="cs-CZ" sz="4000" dirty="0" smtClean="0"/>
              <a:t> </a:t>
            </a:r>
            <a:r>
              <a:rPr lang="cs-CZ" sz="3500" dirty="0" smtClean="0"/>
              <a:t>≐</a:t>
            </a:r>
            <a:r>
              <a:rPr lang="cs-CZ" sz="4000" dirty="0" smtClean="0"/>
              <a:t> 7 5</a:t>
            </a:r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40</a:t>
            </a:r>
          </a:p>
          <a:p>
            <a:pPr marL="0" indent="0" algn="ctr">
              <a:buFont typeface="Wingdings 2"/>
              <a:buNone/>
            </a:pPr>
            <a:r>
              <a:rPr lang="cs-CZ" sz="4000" dirty="0" smtClean="0"/>
              <a:t>47 53</a:t>
            </a:r>
            <a:r>
              <a:rPr lang="cs-CZ" sz="4000" dirty="0" smtClean="0">
                <a:solidFill>
                  <a:srgbClr val="FF0000"/>
                </a:solidFill>
              </a:rPr>
              <a:t>8</a:t>
            </a:r>
            <a:r>
              <a:rPr lang="cs-CZ" sz="4000" dirty="0" smtClean="0"/>
              <a:t> </a:t>
            </a:r>
            <a:r>
              <a:rPr lang="cs-CZ" sz="3500" dirty="0" smtClean="0"/>
              <a:t>≐</a:t>
            </a:r>
            <a:r>
              <a:rPr lang="cs-CZ" sz="4000" dirty="0" smtClean="0"/>
              <a:t> 47 5</a:t>
            </a:r>
            <a:r>
              <a:rPr lang="cs-CZ" sz="4000" dirty="0" smtClean="0">
                <a:solidFill>
                  <a:schemeClr val="accent5">
                    <a:lumMod val="75000"/>
                  </a:schemeClr>
                </a:solidFill>
              </a:rPr>
              <a:t>40</a:t>
            </a:r>
            <a:endParaRPr lang="cs-CZ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6500" dirty="0" smtClean="0"/>
              <a:t>Zaokrouhluj na desítky</a:t>
            </a:r>
            <a:endParaRPr lang="cs-CZ" sz="65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855048"/>
            <a:ext cx="4104456" cy="4526280"/>
          </a:xfrm>
        </p:spPr>
        <p:txBody>
          <a:bodyPr anchor="t">
            <a:noAutofit/>
          </a:bodyPr>
          <a:lstStyle/>
          <a:p>
            <a:pPr>
              <a:buNone/>
            </a:pPr>
            <a:r>
              <a:rPr lang="cs-CZ" sz="2800" dirty="0" smtClean="0"/>
              <a:t>548	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None/>
            </a:pPr>
            <a:r>
              <a:rPr lang="cs-CZ" sz="2800" dirty="0" smtClean="0"/>
              <a:t>1 616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7 185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4 059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8 902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6 090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5 025	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endParaRPr lang="cs-CZ" sz="2800" dirty="0" smtClean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4499992" y="1844824"/>
            <a:ext cx="0" cy="3672408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ástupný symbol pro obsah 6"/>
          <p:cNvSpPr txBox="1">
            <a:spLocks/>
          </p:cNvSpPr>
          <p:nvPr/>
        </p:nvSpPr>
        <p:spPr>
          <a:xfrm>
            <a:off x="4788024" y="1844824"/>
            <a:ext cx="4104456" cy="452628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/>
              <a:buNone/>
            </a:pPr>
            <a:r>
              <a:rPr lang="cs-CZ" sz="2800" dirty="0" smtClean="0"/>
              <a:t>52 131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10 997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9 995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2 475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3 859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8 142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14 833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endParaRPr lang="cs-CZ" sz="2800" dirty="0" smtClean="0"/>
          </a:p>
          <a:p>
            <a:pPr>
              <a:buFont typeface="Wingdings 2"/>
              <a:buNone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5000" dirty="0" smtClean="0"/>
              <a:t>Zaokrouhlování na stovky</a:t>
            </a:r>
            <a:endParaRPr lang="cs-CZ" sz="5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2276872"/>
            <a:ext cx="4032448" cy="3744416"/>
          </a:xfrm>
        </p:spPr>
        <p:txBody>
          <a:bodyPr anchor="t">
            <a:normAutofit/>
          </a:bodyPr>
          <a:lstStyle/>
          <a:p>
            <a:pPr marL="0" indent="0" algn="ctr">
              <a:spcBef>
                <a:spcPts val="3000"/>
              </a:spcBef>
              <a:buNone/>
            </a:pPr>
            <a:r>
              <a:rPr lang="cs-CZ" sz="3900" dirty="0" smtClean="0"/>
              <a:t>5</a:t>
            </a:r>
            <a:r>
              <a:rPr lang="cs-CZ" sz="3900" dirty="0" smtClean="0">
                <a:solidFill>
                  <a:srgbClr val="FF0000"/>
                </a:solidFill>
              </a:rPr>
              <a:t>3</a:t>
            </a:r>
            <a:r>
              <a:rPr lang="cs-CZ" sz="3900" dirty="0" smtClean="0"/>
              <a:t>2 </a:t>
            </a:r>
            <a:r>
              <a:rPr lang="cs-CZ" sz="3900" dirty="0"/>
              <a:t>≐ </a:t>
            </a:r>
            <a:r>
              <a:rPr lang="cs-CZ" sz="3900" dirty="0" smtClean="0">
                <a:solidFill>
                  <a:srgbClr val="00B050"/>
                </a:solidFill>
              </a:rPr>
              <a:t>5</a:t>
            </a:r>
            <a:r>
              <a:rPr lang="cs-CZ" sz="3900" dirty="0" smtClean="0">
                <a:solidFill>
                  <a:schemeClr val="accent5">
                    <a:lumMod val="75000"/>
                  </a:schemeClr>
                </a:solidFill>
              </a:rPr>
              <a:t>00</a:t>
            </a:r>
          </a:p>
          <a:p>
            <a:pPr marL="0" indent="0" algn="ctr">
              <a:spcBef>
                <a:spcPts val="3000"/>
              </a:spcBef>
              <a:buNone/>
            </a:pPr>
            <a:r>
              <a:rPr lang="cs-CZ" sz="3900" dirty="0"/>
              <a:t>7 5</a:t>
            </a:r>
            <a:r>
              <a:rPr lang="cs-CZ" sz="3900" dirty="0">
                <a:solidFill>
                  <a:srgbClr val="FF0000"/>
                </a:solidFill>
              </a:rPr>
              <a:t>3</a:t>
            </a:r>
            <a:r>
              <a:rPr lang="cs-CZ" sz="3900" dirty="0"/>
              <a:t>2 </a:t>
            </a:r>
            <a:r>
              <a:rPr lang="cs-CZ" sz="3900" dirty="0" smtClean="0"/>
              <a:t>≐ 7 </a:t>
            </a:r>
            <a:r>
              <a:rPr lang="cs-CZ" sz="3900" dirty="0" smtClean="0">
                <a:solidFill>
                  <a:srgbClr val="00B050"/>
                </a:solidFill>
              </a:rPr>
              <a:t>5</a:t>
            </a:r>
            <a:r>
              <a:rPr lang="cs-CZ" sz="3900" dirty="0">
                <a:solidFill>
                  <a:schemeClr val="accent5">
                    <a:lumMod val="75000"/>
                  </a:schemeClr>
                </a:solidFill>
              </a:rPr>
              <a:t>0</a:t>
            </a:r>
            <a:r>
              <a:rPr lang="cs-CZ" sz="3900" dirty="0" smtClean="0">
                <a:solidFill>
                  <a:schemeClr val="accent5">
                    <a:lumMod val="75000"/>
                  </a:schemeClr>
                </a:solidFill>
              </a:rPr>
              <a:t>0</a:t>
            </a:r>
          </a:p>
          <a:p>
            <a:pPr marL="0" indent="0" algn="ctr">
              <a:spcBef>
                <a:spcPts val="3000"/>
              </a:spcBef>
              <a:buNone/>
            </a:pPr>
            <a:r>
              <a:rPr lang="cs-CZ" sz="3900" dirty="0"/>
              <a:t>47 5</a:t>
            </a:r>
            <a:r>
              <a:rPr lang="cs-CZ" sz="3900" dirty="0">
                <a:solidFill>
                  <a:srgbClr val="FF0000"/>
                </a:solidFill>
              </a:rPr>
              <a:t>3</a:t>
            </a:r>
            <a:r>
              <a:rPr lang="cs-CZ" sz="3900" dirty="0"/>
              <a:t>2 </a:t>
            </a:r>
            <a:r>
              <a:rPr lang="cs-CZ" sz="3900" dirty="0" smtClean="0"/>
              <a:t>≐ 47 </a:t>
            </a:r>
            <a:r>
              <a:rPr lang="cs-CZ" sz="3900" dirty="0" smtClean="0">
                <a:solidFill>
                  <a:srgbClr val="00B050"/>
                </a:solidFill>
              </a:rPr>
              <a:t>5</a:t>
            </a:r>
            <a:r>
              <a:rPr lang="cs-CZ" sz="3900" dirty="0">
                <a:solidFill>
                  <a:schemeClr val="accent5">
                    <a:lumMod val="75000"/>
                  </a:schemeClr>
                </a:solidFill>
              </a:rPr>
              <a:t>0</a:t>
            </a:r>
            <a:r>
              <a:rPr lang="cs-CZ" sz="3900" dirty="0" smtClean="0">
                <a:solidFill>
                  <a:schemeClr val="accent5">
                    <a:lumMod val="75000"/>
                  </a:schemeClr>
                </a:solidFill>
              </a:rPr>
              <a:t>0</a:t>
            </a:r>
            <a:endParaRPr lang="cs-CZ" sz="39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Zástupný symbol pro obsah 4"/>
          <p:cNvSpPr txBox="1">
            <a:spLocks/>
          </p:cNvSpPr>
          <p:nvPr/>
        </p:nvSpPr>
        <p:spPr>
          <a:xfrm>
            <a:off x="4644008" y="2348880"/>
            <a:ext cx="4032448" cy="374441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3000"/>
              </a:spcBef>
              <a:buFont typeface="Wingdings 2"/>
              <a:buNone/>
            </a:pPr>
            <a:r>
              <a:rPr lang="cs-CZ" sz="3900" dirty="0" smtClean="0"/>
              <a:t>5</a:t>
            </a:r>
            <a:r>
              <a:rPr lang="cs-CZ" sz="3900" dirty="0">
                <a:solidFill>
                  <a:srgbClr val="FF0000"/>
                </a:solidFill>
              </a:rPr>
              <a:t>7</a:t>
            </a:r>
            <a:r>
              <a:rPr lang="cs-CZ" sz="3900" dirty="0" smtClean="0"/>
              <a:t>2 ≐ </a:t>
            </a:r>
            <a:r>
              <a:rPr lang="cs-CZ" sz="3900" dirty="0">
                <a:solidFill>
                  <a:srgbClr val="00B050"/>
                </a:solidFill>
              </a:rPr>
              <a:t>6</a:t>
            </a:r>
            <a:r>
              <a:rPr lang="cs-CZ" sz="3900" dirty="0" smtClean="0">
                <a:solidFill>
                  <a:schemeClr val="accent5">
                    <a:lumMod val="75000"/>
                  </a:schemeClr>
                </a:solidFill>
              </a:rPr>
              <a:t>00</a:t>
            </a:r>
          </a:p>
          <a:p>
            <a:pPr marL="0" indent="0" algn="ctr">
              <a:spcBef>
                <a:spcPts val="3000"/>
              </a:spcBef>
              <a:buFont typeface="Wingdings 2"/>
              <a:buNone/>
            </a:pPr>
            <a:r>
              <a:rPr lang="cs-CZ" sz="3900" dirty="0" smtClean="0"/>
              <a:t>7 5</a:t>
            </a:r>
            <a:r>
              <a:rPr lang="cs-CZ" sz="3900" dirty="0">
                <a:solidFill>
                  <a:srgbClr val="FF0000"/>
                </a:solidFill>
              </a:rPr>
              <a:t>7</a:t>
            </a:r>
            <a:r>
              <a:rPr lang="cs-CZ" sz="3900" dirty="0" smtClean="0"/>
              <a:t>2 ≐ 7 </a:t>
            </a:r>
            <a:r>
              <a:rPr lang="cs-CZ" sz="3900" dirty="0">
                <a:solidFill>
                  <a:srgbClr val="00B050"/>
                </a:solidFill>
              </a:rPr>
              <a:t>6</a:t>
            </a:r>
            <a:r>
              <a:rPr lang="cs-CZ" sz="3900" dirty="0" smtClean="0">
                <a:solidFill>
                  <a:schemeClr val="accent5">
                    <a:lumMod val="75000"/>
                  </a:schemeClr>
                </a:solidFill>
              </a:rPr>
              <a:t>00</a:t>
            </a:r>
          </a:p>
          <a:p>
            <a:pPr marL="0" indent="0" algn="ctr">
              <a:spcBef>
                <a:spcPts val="3000"/>
              </a:spcBef>
              <a:buFont typeface="Wingdings 2"/>
              <a:buNone/>
            </a:pPr>
            <a:r>
              <a:rPr lang="cs-CZ" sz="3900" dirty="0" smtClean="0"/>
              <a:t>47 5</a:t>
            </a:r>
            <a:r>
              <a:rPr lang="cs-CZ" sz="3900" dirty="0">
                <a:solidFill>
                  <a:srgbClr val="FF0000"/>
                </a:solidFill>
              </a:rPr>
              <a:t>7</a:t>
            </a:r>
            <a:r>
              <a:rPr lang="cs-CZ" sz="3900" dirty="0" smtClean="0"/>
              <a:t>2 ≐ 47 </a:t>
            </a:r>
            <a:r>
              <a:rPr lang="cs-CZ" sz="3900" dirty="0">
                <a:solidFill>
                  <a:srgbClr val="00B050"/>
                </a:solidFill>
              </a:rPr>
              <a:t>6</a:t>
            </a:r>
            <a:r>
              <a:rPr lang="cs-CZ" sz="3900" dirty="0" smtClean="0">
                <a:solidFill>
                  <a:schemeClr val="accent5">
                    <a:lumMod val="75000"/>
                  </a:schemeClr>
                </a:solidFill>
              </a:rPr>
              <a:t>00</a:t>
            </a:r>
            <a:endParaRPr lang="cs-CZ" sz="39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45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6500" dirty="0" smtClean="0"/>
              <a:t>Zaokrouhluj na stovky</a:t>
            </a:r>
            <a:endParaRPr lang="cs-CZ" sz="65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855048"/>
            <a:ext cx="4104456" cy="4526280"/>
          </a:xfrm>
        </p:spPr>
        <p:txBody>
          <a:bodyPr anchor="t">
            <a:noAutofit/>
          </a:bodyPr>
          <a:lstStyle/>
          <a:p>
            <a:pPr>
              <a:buNone/>
            </a:pPr>
            <a:r>
              <a:rPr lang="cs-CZ" sz="2800" dirty="0" smtClean="0"/>
              <a:t>548	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None/>
            </a:pPr>
            <a:r>
              <a:rPr lang="cs-CZ" sz="2800" dirty="0" smtClean="0"/>
              <a:t>1 616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7 185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4 059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8 902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6 090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5 025	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endParaRPr lang="cs-CZ" sz="2800" dirty="0" smtClean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4499992" y="1844824"/>
            <a:ext cx="0" cy="3672408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ástupný symbol pro obsah 6"/>
          <p:cNvSpPr txBox="1">
            <a:spLocks/>
          </p:cNvSpPr>
          <p:nvPr/>
        </p:nvSpPr>
        <p:spPr>
          <a:xfrm>
            <a:off x="4788024" y="1844824"/>
            <a:ext cx="4104456" cy="452628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/>
              <a:buNone/>
            </a:pPr>
            <a:r>
              <a:rPr lang="cs-CZ" sz="2800" dirty="0" smtClean="0"/>
              <a:t>52 131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10 997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9 995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2 475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3 859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8 142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14 833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endParaRPr lang="cs-CZ" sz="2800" dirty="0" smtClean="0"/>
          </a:p>
          <a:p>
            <a:pPr>
              <a:buFont typeface="Wingdings 2"/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191506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5000" dirty="0" smtClean="0"/>
              <a:t>Zaokrouhlování na tisíce</a:t>
            </a:r>
            <a:endParaRPr lang="cs-CZ" sz="5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44008" y="2276872"/>
            <a:ext cx="4032448" cy="3744416"/>
          </a:xfrm>
        </p:spPr>
        <p:txBody>
          <a:bodyPr anchor="t">
            <a:normAutofit/>
          </a:bodyPr>
          <a:lstStyle/>
          <a:p>
            <a:pPr marL="0" indent="0" algn="ctr">
              <a:spcBef>
                <a:spcPts val="3000"/>
              </a:spcBef>
              <a:buNone/>
            </a:pPr>
            <a:r>
              <a:rPr lang="cs-CZ" sz="3900" dirty="0" smtClean="0">
                <a:solidFill>
                  <a:srgbClr val="FF0000"/>
                </a:solidFill>
              </a:rPr>
              <a:t>  5</a:t>
            </a:r>
            <a:r>
              <a:rPr lang="cs-CZ" sz="3900" dirty="0" smtClean="0"/>
              <a:t>32 ≐ </a:t>
            </a:r>
            <a:r>
              <a:rPr lang="cs-CZ" sz="3900" dirty="0" smtClean="0">
                <a:solidFill>
                  <a:srgbClr val="00B050"/>
                </a:solidFill>
              </a:rPr>
              <a:t>1 000</a:t>
            </a:r>
            <a:endParaRPr lang="cs-CZ" sz="39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 algn="ctr">
              <a:spcBef>
                <a:spcPts val="3000"/>
              </a:spcBef>
              <a:buNone/>
            </a:pPr>
            <a:r>
              <a:rPr lang="cs-CZ" sz="3900" dirty="0" smtClean="0"/>
              <a:t>7 </a:t>
            </a:r>
            <a:r>
              <a:rPr lang="cs-CZ" sz="3900" dirty="0">
                <a:solidFill>
                  <a:srgbClr val="FF0000"/>
                </a:solidFill>
              </a:rPr>
              <a:t>5</a:t>
            </a:r>
            <a:r>
              <a:rPr lang="cs-CZ" sz="3900" dirty="0"/>
              <a:t>32 </a:t>
            </a:r>
            <a:r>
              <a:rPr lang="cs-CZ" sz="3900" dirty="0" smtClean="0"/>
              <a:t>≐ </a:t>
            </a:r>
            <a:r>
              <a:rPr lang="cs-CZ" sz="3900" dirty="0" smtClean="0">
                <a:solidFill>
                  <a:srgbClr val="00B050"/>
                </a:solidFill>
              </a:rPr>
              <a:t>8 000</a:t>
            </a:r>
          </a:p>
          <a:p>
            <a:pPr marL="0" indent="0" algn="ctr">
              <a:spcBef>
                <a:spcPts val="3000"/>
              </a:spcBef>
              <a:buNone/>
            </a:pPr>
            <a:r>
              <a:rPr lang="cs-CZ" sz="3900" dirty="0"/>
              <a:t>47 </a:t>
            </a:r>
            <a:r>
              <a:rPr lang="cs-CZ" sz="3900" dirty="0">
                <a:solidFill>
                  <a:srgbClr val="FF0000"/>
                </a:solidFill>
              </a:rPr>
              <a:t>5</a:t>
            </a:r>
            <a:r>
              <a:rPr lang="cs-CZ" sz="3900" dirty="0"/>
              <a:t>32 </a:t>
            </a:r>
            <a:r>
              <a:rPr lang="cs-CZ" sz="3900" dirty="0" smtClean="0"/>
              <a:t>≐ 4</a:t>
            </a:r>
            <a:r>
              <a:rPr lang="cs-CZ" sz="3900" dirty="0" smtClean="0">
                <a:solidFill>
                  <a:srgbClr val="00B050"/>
                </a:solidFill>
              </a:rPr>
              <a:t>8 000</a:t>
            </a:r>
            <a:endParaRPr lang="cs-CZ" sz="3900" dirty="0">
              <a:solidFill>
                <a:srgbClr val="00B050"/>
              </a:solidFill>
            </a:endParaRPr>
          </a:p>
        </p:txBody>
      </p:sp>
      <p:sp>
        <p:nvSpPr>
          <p:cNvPr id="7" name="Zástupný symbol pro obsah 4"/>
          <p:cNvSpPr txBox="1">
            <a:spLocks/>
          </p:cNvSpPr>
          <p:nvPr/>
        </p:nvSpPr>
        <p:spPr>
          <a:xfrm>
            <a:off x="179512" y="2276872"/>
            <a:ext cx="4032448" cy="374441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3000"/>
              </a:spcBef>
              <a:buFont typeface="Wingdings 2"/>
              <a:buNone/>
            </a:pPr>
            <a:r>
              <a:rPr lang="cs-CZ" sz="3900" dirty="0">
                <a:solidFill>
                  <a:srgbClr val="FF0000"/>
                </a:solidFill>
              </a:rPr>
              <a:t>3</a:t>
            </a:r>
            <a:r>
              <a:rPr lang="cs-CZ" sz="3900" dirty="0" smtClean="0"/>
              <a:t>32 ≐ </a:t>
            </a:r>
            <a:r>
              <a:rPr lang="cs-CZ" sz="3900" dirty="0" smtClean="0">
                <a:solidFill>
                  <a:srgbClr val="00B050"/>
                </a:solidFill>
              </a:rPr>
              <a:t>0 </a:t>
            </a:r>
            <a:endParaRPr lang="cs-CZ" sz="39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 algn="ctr">
              <a:spcBef>
                <a:spcPts val="3000"/>
              </a:spcBef>
              <a:buFont typeface="Wingdings 2"/>
              <a:buNone/>
            </a:pPr>
            <a:r>
              <a:rPr lang="cs-CZ" sz="3900" dirty="0" smtClean="0"/>
              <a:t>    7 </a:t>
            </a:r>
            <a:r>
              <a:rPr lang="cs-CZ" sz="3900" dirty="0">
                <a:solidFill>
                  <a:srgbClr val="FF0000"/>
                </a:solidFill>
              </a:rPr>
              <a:t>3</a:t>
            </a:r>
            <a:r>
              <a:rPr lang="cs-CZ" sz="3900" dirty="0" smtClean="0"/>
              <a:t>32 ≐ </a:t>
            </a:r>
            <a:r>
              <a:rPr lang="cs-CZ" sz="3900" dirty="0">
                <a:solidFill>
                  <a:srgbClr val="00B050"/>
                </a:solidFill>
              </a:rPr>
              <a:t>7</a:t>
            </a:r>
            <a:r>
              <a:rPr lang="cs-CZ" sz="3900" dirty="0" smtClean="0">
                <a:solidFill>
                  <a:srgbClr val="00B050"/>
                </a:solidFill>
              </a:rPr>
              <a:t> 000</a:t>
            </a:r>
          </a:p>
          <a:p>
            <a:pPr marL="0" indent="0" algn="ctr">
              <a:spcBef>
                <a:spcPts val="3000"/>
              </a:spcBef>
              <a:buFont typeface="Wingdings 2"/>
              <a:buNone/>
            </a:pPr>
            <a:r>
              <a:rPr lang="cs-CZ" sz="3900" dirty="0" smtClean="0"/>
              <a:t>   47 </a:t>
            </a:r>
            <a:r>
              <a:rPr lang="cs-CZ" sz="3900" dirty="0">
                <a:solidFill>
                  <a:srgbClr val="FF0000"/>
                </a:solidFill>
              </a:rPr>
              <a:t>3</a:t>
            </a:r>
            <a:r>
              <a:rPr lang="cs-CZ" sz="3900" dirty="0" smtClean="0"/>
              <a:t>32 ≐ 4</a:t>
            </a:r>
            <a:r>
              <a:rPr lang="cs-CZ" sz="3900" dirty="0">
                <a:solidFill>
                  <a:srgbClr val="00B050"/>
                </a:solidFill>
              </a:rPr>
              <a:t>7</a:t>
            </a:r>
            <a:r>
              <a:rPr lang="cs-CZ" sz="3900" dirty="0" smtClean="0">
                <a:solidFill>
                  <a:srgbClr val="00B050"/>
                </a:solidFill>
              </a:rPr>
              <a:t> 000</a:t>
            </a:r>
            <a:endParaRPr lang="cs-CZ" sz="39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88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6500" dirty="0" smtClean="0"/>
              <a:t>Zaokrouhluj na tisíce</a:t>
            </a:r>
            <a:endParaRPr lang="cs-CZ" sz="65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1855048"/>
            <a:ext cx="4104456" cy="4526280"/>
          </a:xfrm>
        </p:spPr>
        <p:txBody>
          <a:bodyPr anchor="t">
            <a:noAutofit/>
          </a:bodyPr>
          <a:lstStyle/>
          <a:p>
            <a:pPr>
              <a:buNone/>
            </a:pPr>
            <a:r>
              <a:rPr lang="cs-CZ" sz="2800" dirty="0" smtClean="0"/>
              <a:t>548	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None/>
            </a:pPr>
            <a:r>
              <a:rPr lang="cs-CZ" sz="2800" dirty="0" smtClean="0"/>
              <a:t>1 616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7 185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4 059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8 902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6 090	</a:t>
            </a:r>
            <a:r>
              <a:rPr lang="cs-CZ" sz="2500" b="1" dirty="0" smtClean="0"/>
              <a:t>≐ </a:t>
            </a:r>
            <a:r>
              <a:rPr lang="cs-CZ" sz="2800" dirty="0"/>
              <a:t>...........</a:t>
            </a:r>
          </a:p>
          <a:p>
            <a:pPr>
              <a:buNone/>
            </a:pPr>
            <a:r>
              <a:rPr lang="cs-CZ" sz="2800" dirty="0" smtClean="0"/>
              <a:t>5 025	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endParaRPr lang="cs-CZ" sz="2800" dirty="0" smtClean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4499992" y="1844824"/>
            <a:ext cx="0" cy="3672408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ástupný symbol pro obsah 6"/>
          <p:cNvSpPr txBox="1">
            <a:spLocks/>
          </p:cNvSpPr>
          <p:nvPr/>
        </p:nvSpPr>
        <p:spPr>
          <a:xfrm>
            <a:off x="4788024" y="1844824"/>
            <a:ext cx="4104456" cy="452628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/>
              <a:buNone/>
            </a:pPr>
            <a:r>
              <a:rPr lang="cs-CZ" sz="2800" dirty="0" smtClean="0"/>
              <a:t>52 131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10 997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9 995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2 475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3 859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8 142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r>
              <a:rPr lang="cs-CZ" sz="2800" dirty="0" smtClean="0"/>
              <a:t>14 833	 </a:t>
            </a:r>
            <a:r>
              <a:rPr lang="cs-CZ" sz="2500" b="1" dirty="0" smtClean="0"/>
              <a:t>≐ </a:t>
            </a:r>
            <a:r>
              <a:rPr lang="cs-CZ" sz="2800" dirty="0" smtClean="0"/>
              <a:t>...........</a:t>
            </a:r>
          </a:p>
          <a:p>
            <a:pPr>
              <a:buFont typeface="Wingdings 2"/>
              <a:buNone/>
            </a:pPr>
            <a:endParaRPr lang="cs-CZ" sz="2800" dirty="0" smtClean="0"/>
          </a:p>
          <a:p>
            <a:pPr>
              <a:buFont typeface="Wingdings 2"/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151045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548680"/>
            <a:ext cx="8248708" cy="5737841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Vytvořeno jako DUM do předmětu matematika na základní škole a </a:t>
            </a:r>
            <a:r>
              <a:rPr lang="cs-CZ" dirty="0"/>
              <a:t>mateřské škole Mladá Boleslav </a:t>
            </a:r>
            <a:r>
              <a:rPr lang="cs-CZ" dirty="0" smtClean="0">
                <a:solidFill>
                  <a:schemeClr val="tx1"/>
                </a:solidFill>
              </a:rPr>
              <a:t>17.listopadu 1325, příspěvková organizace, </a:t>
            </a:r>
            <a:r>
              <a:rPr lang="cs-CZ" smtClean="0">
                <a:solidFill>
                  <a:schemeClr val="tx1"/>
                </a:solidFill>
              </a:rPr>
              <a:t>pro </a:t>
            </a:r>
            <a:r>
              <a:rPr lang="cs-CZ" smtClean="0"/>
              <a:t>čtvrtý </a:t>
            </a:r>
            <a:r>
              <a:rPr lang="cs-CZ" smtClean="0">
                <a:solidFill>
                  <a:schemeClr val="tx1"/>
                </a:solidFill>
              </a:rPr>
              <a:t>ročník </a:t>
            </a:r>
            <a:r>
              <a:rPr lang="cs-CZ" dirty="0" smtClean="0">
                <a:solidFill>
                  <a:schemeClr val="tx1"/>
                </a:solidFill>
              </a:rPr>
              <a:t>základní školy.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doplnění učiva o zaokrouhlování.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doporučuji prezentovat pomocí interaktivní tabule . 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byl vytvořen a pilotován ve II. pololetí školního roku 2012/2013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cs-CZ" sz="2000" dirty="0" smtClean="0"/>
              <a:t>text vlastní</a:t>
            </a:r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446</TotalTime>
  <Words>207</Words>
  <Application>Microsoft Office PowerPoint</Application>
  <PresentationFormat>Předvádění na obrazovce (4:3)</PresentationFormat>
  <Paragraphs>91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     </vt:lpstr>
      <vt:lpstr>Zaokrouhlování na desítky</vt:lpstr>
      <vt:lpstr>Zaokrouhluj na desítky</vt:lpstr>
      <vt:lpstr>Zaokrouhlování na stovky</vt:lpstr>
      <vt:lpstr>Zaokrouhluj na stovky</vt:lpstr>
      <vt:lpstr>Zaokrouhlování na tisíce</vt:lpstr>
      <vt:lpstr>Zaokrouhluj na tisíce</vt:lpstr>
      <vt:lpstr>Prezentace aplikace PowerPoint</vt:lpstr>
      <vt:lpstr>Zdroje</vt:lpstr>
    </vt:vector>
  </TitlesOfParts>
  <Company>ZS Mladá Boleslav, 17. listopadu 1325, nezisková 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Věra Martincová</dc:creator>
  <cp:lastModifiedBy>Marie Prskavcová</cp:lastModifiedBy>
  <cp:revision>24</cp:revision>
  <dcterms:created xsi:type="dcterms:W3CDTF">2011-11-03T08:32:54Z</dcterms:created>
  <dcterms:modified xsi:type="dcterms:W3CDTF">2013-05-30T09:10:10Z</dcterms:modified>
</cp:coreProperties>
</file>