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7" r:id="rId1"/>
  </p:sldMasterIdLst>
  <p:notesMasterIdLst>
    <p:notesMasterId r:id="rId9"/>
  </p:notesMasterIdLst>
  <p:sldIdLst>
    <p:sldId id="256" r:id="rId2"/>
    <p:sldId id="257" r:id="rId3"/>
    <p:sldId id="259" r:id="rId4"/>
    <p:sldId id="268" r:id="rId5"/>
    <p:sldId id="269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216" y="3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00D12D-0768-4D78-946A-6B495C8D3968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8D32D8-B120-41B9-96FA-016B73DABE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8918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8D32D8-B120-41B9-96FA-016B73DABE88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http://www.sachypalka.cz/obr/v_1222.jpg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8D32D8-B120-41B9-96FA-016B73DABE88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Obvod čtverce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Věra Martincová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VY_32_INOVACE_57_Obvod čtverce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4463"/>
            <a:ext cx="9144000" cy="179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84784"/>
            <a:ext cx="7920880" cy="3528392"/>
          </a:xfrm>
        </p:spPr>
        <p:txBody>
          <a:bodyPr anchor="t">
            <a:normAutofit/>
          </a:bodyPr>
          <a:lstStyle/>
          <a:p>
            <a:pPr marL="0" lvl="6" indent="-457200">
              <a:spcBef>
                <a:spcPts val="0"/>
              </a:spcBef>
            </a:pPr>
            <a:r>
              <a:rPr lang="cs-CZ" sz="2800" dirty="0" smtClean="0"/>
              <a:t>čtverec má všechny 4 strany stejně dlouhé</a:t>
            </a:r>
          </a:p>
          <a:p>
            <a:pPr marL="0" lvl="6" indent="-457200">
              <a:spcBef>
                <a:spcPts val="0"/>
              </a:spcBef>
            </a:pPr>
            <a:r>
              <a:rPr lang="cs-CZ" sz="2800" dirty="0" smtClean="0"/>
              <a:t>čtverec má 4 vrcholy a všechny úhly pravé</a:t>
            </a:r>
          </a:p>
          <a:p>
            <a:pPr marL="0" lvl="6" indent="-457200">
              <a:spcBef>
                <a:spcPts val="0"/>
              </a:spcBef>
            </a:pP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9776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500" dirty="0" smtClean="0"/>
              <a:t>Opakujeme</a:t>
            </a:r>
            <a:endParaRPr lang="cs-CZ" sz="6500" dirty="0"/>
          </a:p>
        </p:txBody>
      </p:sp>
      <p:sp>
        <p:nvSpPr>
          <p:cNvPr id="4" name="Obdélník 3"/>
          <p:cNvSpPr/>
          <p:nvPr/>
        </p:nvSpPr>
        <p:spPr>
          <a:xfrm>
            <a:off x="3275856" y="2564904"/>
            <a:ext cx="2520000" cy="252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ástupný symbol pro obsah 2"/>
          <p:cNvSpPr txBox="1">
            <a:spLocks/>
          </p:cNvSpPr>
          <p:nvPr/>
        </p:nvSpPr>
        <p:spPr>
          <a:xfrm>
            <a:off x="683568" y="5157192"/>
            <a:ext cx="7920880" cy="35283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74320" indent="-256032" algn="l" defTabSz="914400" rtl="0" eaLnBrk="1" latinLnBrk="0" hangingPunct="1">
              <a:spcBef>
                <a:spcPct val="20000"/>
              </a:spcBef>
              <a:spcAft>
                <a:spcPts val="0"/>
              </a:spcAft>
              <a:buSzPct val="60000"/>
              <a:buFont typeface="Wingdings" pitchFamily="2" charset="2"/>
              <a:buChar char=""/>
              <a:defRPr sz="21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640080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Char char=""/>
              <a:defRPr sz="19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05840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Char char=""/>
              <a:defRPr sz="17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Char char=""/>
              <a:defRPr sz="16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45920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Char char=""/>
              <a:defRPr sz="15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1965960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Char char=""/>
              <a:defRPr sz="1400" kern="1200">
                <a:solidFill>
                  <a:schemeClr val="tx1"/>
                </a:solidFill>
                <a:effectLst>
                  <a:outerShdw blurRad="38100" dist="38100" dir="2700000" algn="ctr" rotWithShape="0">
                    <a:srgbClr val="000000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240280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Char char=""/>
              <a:defRPr sz="1400" kern="1200">
                <a:solidFill>
                  <a:schemeClr val="tx1"/>
                </a:solidFill>
                <a:effectLst>
                  <a:outerShdw blurRad="38100" dist="38100" dir="2700000" algn="ctr" rotWithShape="0">
                    <a:srgbClr val="000000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2514600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Char char=""/>
              <a:defRPr sz="1400" kern="1200">
                <a:solidFill>
                  <a:schemeClr val="tx1"/>
                </a:solidFill>
                <a:effectLst>
                  <a:outerShdw blurRad="38100" dist="38100" dir="2700000" algn="ctr" rotWithShape="0">
                    <a:srgbClr val="000000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2834640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Char char=""/>
              <a:defRPr sz="1400" kern="1200">
                <a:solidFill>
                  <a:schemeClr val="tx1"/>
                </a:solidFill>
                <a:effectLst>
                  <a:outerShdw blurRad="38100" dist="38100" dir="2700000" algn="ctr" rotWithShape="0">
                    <a:srgbClr val="000000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0" lvl="6" indent="-457200">
              <a:spcBef>
                <a:spcPts val="0"/>
              </a:spcBef>
            </a:pPr>
            <a:r>
              <a:rPr lang="cs-CZ" sz="2800" dirty="0" smtClean="0"/>
              <a:t>délku strany čtverce značíme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cs-CZ" sz="2800" b="1" dirty="0" smtClean="0">
                <a:solidFill>
                  <a:srgbClr val="FFFF00"/>
                </a:solidFill>
                <a:effectLst/>
              </a:rPr>
              <a:t>a</a:t>
            </a:r>
          </a:p>
          <a:p>
            <a:pPr marL="0" lvl="6" indent="-457200">
              <a:spcBef>
                <a:spcPts val="0"/>
              </a:spcBef>
            </a:pPr>
            <a:r>
              <a:rPr lang="cs-CZ" sz="2800" dirty="0" smtClean="0"/>
              <a:t>obvod čtverce značíme</a:t>
            </a:r>
            <a:r>
              <a:rPr lang="cs-CZ" sz="2800" b="1" dirty="0" smtClean="0">
                <a:effectLst/>
              </a:rPr>
              <a:t> </a:t>
            </a:r>
            <a:r>
              <a:rPr lang="cs-CZ" sz="2800" b="1" dirty="0" smtClean="0">
                <a:solidFill>
                  <a:srgbClr val="FFFF00"/>
                </a:solidFill>
                <a:effectLst/>
              </a:rPr>
              <a:t>o</a:t>
            </a:r>
          </a:p>
          <a:p>
            <a:pPr marL="0" lvl="6" indent="-457200">
              <a:spcBef>
                <a:spcPts val="0"/>
              </a:spcBef>
            </a:pPr>
            <a:r>
              <a:rPr lang="cs-CZ" sz="2800" dirty="0" smtClean="0"/>
              <a:t>a výsledek je v jednotkách délky</a:t>
            </a:r>
          </a:p>
          <a:p>
            <a:pPr marL="0" lvl="6" indent="-457200">
              <a:spcBef>
                <a:spcPts val="0"/>
              </a:spcBef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34280"/>
            <a:ext cx="8229600" cy="1143000"/>
          </a:xfrm>
        </p:spPr>
        <p:txBody>
          <a:bodyPr>
            <a:noAutofit/>
          </a:bodyPr>
          <a:lstStyle/>
          <a:p>
            <a:pPr algn="ctr"/>
            <a:r>
              <a:rPr lang="cs-CZ" sz="4000" dirty="0" smtClean="0"/>
              <a:t>Vzorec pro výpočet obvodu čtverce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280920" cy="5184576"/>
          </a:xfrm>
        </p:spPr>
        <p:txBody>
          <a:bodyPr anchor="t"/>
          <a:lstStyle/>
          <a:p>
            <a:pPr marL="18288" indent="0">
              <a:buNone/>
            </a:pPr>
            <a:r>
              <a:rPr lang="cs-CZ" sz="2600" b="1" dirty="0" smtClean="0"/>
              <a:t>Obvod čtverce vypočítáme dvěma</a:t>
            </a:r>
          </a:p>
          <a:p>
            <a:pPr marL="18288" indent="0">
              <a:buNone/>
            </a:pPr>
            <a:r>
              <a:rPr lang="cs-CZ" sz="2600" b="1" dirty="0" smtClean="0"/>
              <a:t>způsoby:</a:t>
            </a:r>
          </a:p>
          <a:p>
            <a:pPr marL="18288" indent="0">
              <a:buNone/>
            </a:pPr>
            <a:endParaRPr lang="cs-CZ" b="1" dirty="0" smtClean="0"/>
          </a:p>
          <a:p>
            <a:pPr marL="761238" indent="-742950">
              <a:buSzPct val="66000"/>
              <a:buFont typeface="+mj-lt"/>
              <a:buAutoNum type="arabicPeriod"/>
            </a:pPr>
            <a:r>
              <a:rPr lang="cs-CZ" sz="4000" dirty="0" smtClean="0">
                <a:solidFill>
                  <a:srgbClr val="FFFF00"/>
                </a:solidFill>
              </a:rPr>
              <a:t>o = a + a + a + a</a:t>
            </a:r>
          </a:p>
          <a:p>
            <a:pPr marL="18288" indent="0">
              <a:buNone/>
            </a:pPr>
            <a:r>
              <a:rPr lang="cs-CZ" sz="2300" dirty="0" smtClean="0"/>
              <a:t>sečteme délky všech stran čtverce</a:t>
            </a:r>
          </a:p>
          <a:p>
            <a:pPr marL="18288" indent="0">
              <a:buNone/>
            </a:pPr>
            <a:endParaRPr lang="cs-CZ" dirty="0" smtClean="0"/>
          </a:p>
          <a:p>
            <a:pPr marL="761238" indent="-742950">
              <a:buSzPct val="66000"/>
              <a:buFont typeface="+mj-lt"/>
              <a:buAutoNum type="arabicPeriod" startAt="2"/>
            </a:pPr>
            <a:r>
              <a:rPr lang="cs-CZ" sz="4000" dirty="0" smtClean="0">
                <a:solidFill>
                  <a:srgbClr val="FFFF00"/>
                </a:solidFill>
              </a:rPr>
              <a:t>o = 4 . a</a:t>
            </a:r>
          </a:p>
          <a:p>
            <a:pPr marL="18288" indent="0">
              <a:buNone/>
            </a:pPr>
            <a:r>
              <a:rPr lang="cs-CZ" sz="2300" dirty="0" smtClean="0"/>
              <a:t>délku strany vynásobíme čtyřmi</a:t>
            </a:r>
            <a:endParaRPr lang="cs-CZ" sz="2300" dirty="0"/>
          </a:p>
        </p:txBody>
      </p:sp>
      <p:sp>
        <p:nvSpPr>
          <p:cNvPr id="8" name="Obdélník 7"/>
          <p:cNvSpPr/>
          <p:nvPr/>
        </p:nvSpPr>
        <p:spPr>
          <a:xfrm>
            <a:off x="5868144" y="2564904"/>
            <a:ext cx="2520000" cy="252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6840112" y="5084904"/>
            <a:ext cx="576064" cy="49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9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4000" dirty="0" smtClean="0"/>
              <a:t>a</a:t>
            </a:r>
            <a:endParaRPr lang="cs-CZ" sz="4000" dirty="0"/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8316416" y="3573016"/>
            <a:ext cx="576064" cy="49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9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4000" dirty="0" smtClean="0"/>
              <a:t>a</a:t>
            </a:r>
            <a:endParaRPr lang="cs-CZ" sz="4000" dirty="0"/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6840112" y="2187821"/>
            <a:ext cx="576064" cy="49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9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4000" dirty="0" smtClean="0"/>
              <a:t>a</a:t>
            </a:r>
            <a:endParaRPr lang="cs-CZ" sz="4000" dirty="0"/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5364088" y="3577440"/>
            <a:ext cx="576064" cy="4949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9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4000" dirty="0" smtClean="0"/>
              <a:t>a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P spid="9" grpId="0"/>
      <p:bldP spid="11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484784"/>
            <a:ext cx="7520940" cy="3579849"/>
          </a:xfrm>
        </p:spPr>
        <p:txBody>
          <a:bodyPr anchor="t">
            <a:normAutofit/>
          </a:bodyPr>
          <a:lstStyle/>
          <a:p>
            <a:pPr marL="0" indent="0" algn="just">
              <a:spcBef>
                <a:spcPts val="1800"/>
              </a:spcBef>
              <a:buNone/>
            </a:pPr>
            <a:r>
              <a:rPr lang="cs-CZ" sz="3000" dirty="0" smtClean="0"/>
              <a:t>Jedno políčko na šachovnici má stranu o délce 4 cm. Vypočítej jeho obvod. Dále vypočítej délku strany šachovnice a obvod šachovnice. Kolik políček má šachovnice?</a:t>
            </a:r>
            <a:endParaRPr lang="cs-CZ" sz="3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9776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500" dirty="0"/>
              <a:t>Ú</a:t>
            </a:r>
            <a:r>
              <a:rPr lang="cs-CZ" sz="6500" dirty="0" smtClean="0"/>
              <a:t>loha</a:t>
            </a:r>
            <a:endParaRPr lang="cs-CZ" sz="6500" dirty="0"/>
          </a:p>
        </p:txBody>
      </p:sp>
      <p:pic>
        <p:nvPicPr>
          <p:cNvPr id="4" name="Picture 2" descr="http://www.sachypalka.cz/obr/v_122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56" b="97352" l="1724" r="9923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0083" y="3330078"/>
            <a:ext cx="5463540" cy="3360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8925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500" dirty="0" smtClean="0"/>
              <a:t>Příklady</a:t>
            </a:r>
            <a:endParaRPr lang="cs-CZ" sz="65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6928636"/>
              </p:ext>
            </p:extLst>
          </p:nvPr>
        </p:nvGraphicFramePr>
        <p:xfrm>
          <a:off x="323529" y="1772816"/>
          <a:ext cx="4032447" cy="40324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44149"/>
                <a:gridCol w="1344149"/>
                <a:gridCol w="1344149"/>
              </a:tblGrid>
              <a:tr h="806490"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/>
                        <a:t>čtverec</a:t>
                      </a:r>
                      <a:endParaRPr lang="cs-CZ" sz="2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/>
                        <a:t>délka strany</a:t>
                      </a:r>
                      <a:endParaRPr lang="cs-CZ" sz="2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/>
                        <a:t>obvod</a:t>
                      </a:r>
                      <a:endParaRPr lang="cs-CZ" sz="2200" dirty="0"/>
                    </a:p>
                  </a:txBody>
                  <a:tcPr anchor="ctr"/>
                </a:tc>
              </a:tr>
              <a:tr h="80649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b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ABCD</a:t>
                      </a:r>
                      <a:endParaRPr lang="cs-CZ" sz="1800" b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 =</a:t>
                      </a:r>
                      <a:r>
                        <a:rPr lang="cs-CZ" baseline="0" dirty="0" smtClean="0"/>
                        <a:t> 7 cm</a:t>
                      </a:r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80649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b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KLMN</a:t>
                      </a:r>
                      <a:endParaRPr lang="cs-CZ" sz="1800" b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 = 18 dm</a:t>
                      </a:r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80649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b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CDEF</a:t>
                      </a:r>
                      <a:endParaRPr lang="cs-CZ" sz="1800" b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 = 120 m</a:t>
                      </a:r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80649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b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OPRS</a:t>
                      </a:r>
                      <a:endParaRPr lang="cs-CZ" sz="1800" b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 = 350 mm</a:t>
                      </a:r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0" name="Zástupný symbol pro obsah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47873128"/>
              </p:ext>
            </p:extLst>
          </p:nvPr>
        </p:nvGraphicFramePr>
        <p:xfrm>
          <a:off x="4860032" y="1772816"/>
          <a:ext cx="4032447" cy="40324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44149"/>
                <a:gridCol w="1344149"/>
                <a:gridCol w="1344149"/>
              </a:tblGrid>
              <a:tr h="806490"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/>
                        <a:t>čtverec</a:t>
                      </a:r>
                      <a:endParaRPr lang="cs-CZ" sz="2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/>
                        <a:t>obvod</a:t>
                      </a:r>
                      <a:endParaRPr lang="cs-CZ" sz="2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/>
                        <a:t>délka strany</a:t>
                      </a:r>
                      <a:endParaRPr lang="cs-CZ" sz="2200" dirty="0"/>
                    </a:p>
                  </a:txBody>
                  <a:tcPr anchor="ctr"/>
                </a:tc>
              </a:tr>
              <a:tr h="80649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b="1" kern="1200" dirty="0" smtClean="0"/>
                        <a:t>EFGH</a:t>
                      </a:r>
                      <a:endParaRPr lang="cs-CZ" sz="1800" b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 cm</a:t>
                      </a:r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80649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b="1" kern="1200" dirty="0" smtClean="0"/>
                        <a:t>IJKL</a:t>
                      </a:r>
                      <a:endParaRPr lang="cs-CZ" sz="1800" b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520 m</a:t>
                      </a:r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80649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b="1" kern="1200" dirty="0" smtClean="0"/>
                        <a:t>RSTU</a:t>
                      </a:r>
                      <a:endParaRPr lang="cs-CZ" sz="1800" b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360 dm</a:t>
                      </a:r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80649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b="1" kern="1200" dirty="0" smtClean="0"/>
                        <a:t>ABCD</a:t>
                      </a:r>
                      <a:endParaRPr lang="cs-CZ" sz="1800" b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1000 mm</a:t>
                      </a:r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11800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548680"/>
            <a:ext cx="8248708" cy="5737841"/>
          </a:xfrm>
        </p:spPr>
        <p:txBody>
          <a:bodyPr>
            <a:no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tx1"/>
                </a:solidFill>
              </a:rPr>
              <a:t>Vytvořeno jako DUM do předmětu matematika na základní škole a mateřské škole Mladá Boleslav 17.listopadu 1325, příspěvková organizace, </a:t>
            </a:r>
            <a:r>
              <a:rPr lang="cs-CZ" sz="2500" smtClean="0">
                <a:solidFill>
                  <a:schemeClr val="tx1"/>
                </a:solidFill>
              </a:rPr>
              <a:t>pro </a:t>
            </a:r>
            <a:r>
              <a:rPr lang="cs-CZ" sz="2500" smtClean="0"/>
              <a:t>čtvrtý </a:t>
            </a:r>
            <a:r>
              <a:rPr lang="cs-CZ" sz="2500" smtClean="0">
                <a:solidFill>
                  <a:schemeClr val="tx1"/>
                </a:solidFill>
              </a:rPr>
              <a:t>ročník </a:t>
            </a:r>
            <a:r>
              <a:rPr lang="cs-CZ" sz="2500" dirty="0" smtClean="0">
                <a:solidFill>
                  <a:schemeClr val="tx1"/>
                </a:solidFill>
              </a:rPr>
              <a:t>základní školy.</a:t>
            </a:r>
          </a:p>
          <a:p>
            <a:endParaRPr lang="cs-CZ" sz="2500" dirty="0" smtClean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tx1"/>
                </a:solidFill>
              </a:rPr>
              <a:t>Materiál slouží k doplnění </a:t>
            </a:r>
            <a:r>
              <a:rPr lang="cs-CZ" sz="2500" dirty="0" smtClean="0"/>
              <a:t>geometrického učiva o výpočtu obvodu čtverce</a:t>
            </a:r>
            <a:r>
              <a:rPr lang="cs-CZ" sz="2500" dirty="0" smtClean="0">
                <a:solidFill>
                  <a:schemeClr val="tx1"/>
                </a:solidFill>
              </a:rPr>
              <a:t>.</a:t>
            </a:r>
          </a:p>
          <a:p>
            <a:endParaRPr lang="cs-CZ" sz="2500" dirty="0" smtClean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tx1"/>
                </a:solidFill>
              </a:rPr>
              <a:t>Materiál doporučuji prezentovat pomocí interaktivní tabule . </a:t>
            </a:r>
          </a:p>
          <a:p>
            <a:endParaRPr lang="cs-CZ" sz="2500" dirty="0" smtClean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tx1"/>
                </a:solidFill>
              </a:rPr>
              <a:t>Materiál byl vytvořen a pilotován ve II. pololetí školního roku 2012/2013</a:t>
            </a:r>
          </a:p>
          <a:p>
            <a:endParaRPr lang="cs-CZ" sz="2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433327"/>
            <a:ext cx="7520940" cy="3579849"/>
          </a:xfrm>
        </p:spPr>
        <p:txBody>
          <a:bodyPr anchor="t"/>
          <a:lstStyle/>
          <a:p>
            <a:r>
              <a:rPr lang="cs-CZ" sz="2000" dirty="0" smtClean="0"/>
              <a:t>text vlastní</a:t>
            </a:r>
          </a:p>
          <a:p>
            <a:r>
              <a:rPr lang="cs-CZ" sz="2000" dirty="0"/>
              <a:t>http://www.sachypalka.cz/obr/v_1222.jpg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568</TotalTime>
  <Words>241</Words>
  <Application>Microsoft Office PowerPoint</Application>
  <PresentationFormat>Předvádění na obrazovce (4:3)</PresentationFormat>
  <Paragraphs>70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Živly</vt:lpstr>
      <vt:lpstr>     </vt:lpstr>
      <vt:lpstr>Opakujeme</vt:lpstr>
      <vt:lpstr>Vzorec pro výpočet obvodu čtverce</vt:lpstr>
      <vt:lpstr>Úloha</vt:lpstr>
      <vt:lpstr>Příklady</vt:lpstr>
      <vt:lpstr>Prezentace aplikace PowerPoint</vt:lpstr>
      <vt:lpstr>Zdroje</vt:lpstr>
    </vt:vector>
  </TitlesOfParts>
  <Company>ZS Mladá Boleslav, 17. listopadu 1325, nezisková 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Věra Martincová</dc:creator>
  <cp:lastModifiedBy>Marie Prskavcová</cp:lastModifiedBy>
  <cp:revision>37</cp:revision>
  <dcterms:created xsi:type="dcterms:W3CDTF">2011-11-03T08:32:54Z</dcterms:created>
  <dcterms:modified xsi:type="dcterms:W3CDTF">2013-05-30T09:00:56Z</dcterms:modified>
</cp:coreProperties>
</file>