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5" r:id="rId1"/>
  </p:sldMasterIdLst>
  <p:notesMasterIdLst>
    <p:notesMasterId r:id="rId9"/>
  </p:notesMasterIdLst>
  <p:sldIdLst>
    <p:sldId id="256" r:id="rId2"/>
    <p:sldId id="257" r:id="rId3"/>
    <p:sldId id="259" r:id="rId4"/>
    <p:sldId id="268" r:id="rId5"/>
    <p:sldId id="269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216" y="-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00D12D-0768-4D78-946A-6B495C8D3968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8D32D8-B120-41B9-96FA-016B73DABE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8918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D32D8-B120-41B9-96FA-016B73DABE88}" type="slidenum">
              <a:rPr lang="cs-CZ" smtClean="0"/>
              <a:t>2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http://fc02.deviantart.com/fs26/i/2008/147/6/8/Poppy_field_before_storm_by_Floriandra.jpg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D32D8-B120-41B9-96FA-016B73DABE88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6" r:id="rId1"/>
    <p:sldLayoutId id="2147483807" r:id="rId2"/>
    <p:sldLayoutId id="2147483808" r:id="rId3"/>
    <p:sldLayoutId id="2147483809" r:id="rId4"/>
    <p:sldLayoutId id="2147483810" r:id="rId5"/>
    <p:sldLayoutId id="2147483811" r:id="rId6"/>
    <p:sldLayoutId id="2147483812" r:id="rId7"/>
    <p:sldLayoutId id="2147483813" r:id="rId8"/>
    <p:sldLayoutId id="2147483814" r:id="rId9"/>
    <p:sldLayoutId id="2147483815" r:id="rId10"/>
    <p:sldLayoutId id="214748381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Obvod obdélníku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Věra Martincová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VY_32_INOVACE_58_Obvod obdélníku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4463"/>
            <a:ext cx="9144000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352928" cy="3528392"/>
          </a:xfrm>
        </p:spPr>
        <p:txBody>
          <a:bodyPr anchor="t">
            <a:normAutofit/>
          </a:bodyPr>
          <a:lstStyle/>
          <a:p>
            <a:pPr marL="0" lvl="6" indent="-457200">
              <a:spcBef>
                <a:spcPts val="0"/>
              </a:spcBef>
            </a:pPr>
            <a:r>
              <a:rPr lang="cs-CZ" sz="2800" dirty="0" smtClean="0"/>
              <a:t>obdélník má dvě protější strany vždy stejně dlouhé</a:t>
            </a:r>
          </a:p>
          <a:p>
            <a:pPr marL="0" lvl="6" indent="-457200">
              <a:spcBef>
                <a:spcPts val="0"/>
              </a:spcBef>
            </a:pPr>
            <a:r>
              <a:rPr lang="cs-CZ" sz="2800" dirty="0" smtClean="0"/>
              <a:t>obdélník má 4 vrcholy a 4 pravé úhly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9776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 smtClean="0"/>
              <a:t>Opakujeme</a:t>
            </a:r>
            <a:endParaRPr lang="cs-CZ" sz="6500" dirty="0"/>
          </a:p>
        </p:txBody>
      </p:sp>
      <p:sp>
        <p:nvSpPr>
          <p:cNvPr id="4" name="Obdélník 3"/>
          <p:cNvSpPr/>
          <p:nvPr/>
        </p:nvSpPr>
        <p:spPr>
          <a:xfrm>
            <a:off x="2538008" y="2793015"/>
            <a:ext cx="4212000" cy="252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Zástupný symbol pro obsah 2"/>
          <p:cNvSpPr txBox="1">
            <a:spLocks/>
          </p:cNvSpPr>
          <p:nvPr/>
        </p:nvSpPr>
        <p:spPr>
          <a:xfrm>
            <a:off x="467544" y="5517232"/>
            <a:ext cx="8352928" cy="35283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6" indent="-457200">
              <a:spcBef>
                <a:spcPts val="0"/>
              </a:spcBef>
            </a:pPr>
            <a:r>
              <a:rPr lang="cs-CZ" sz="2800" dirty="0" smtClean="0"/>
              <a:t>délky stran obdélníku značíme </a:t>
            </a:r>
            <a:r>
              <a:rPr lang="cs-CZ" sz="2800" b="1" dirty="0" smtClean="0">
                <a:solidFill>
                  <a:schemeClr val="accent1"/>
                </a:solidFill>
              </a:rPr>
              <a:t>a</a:t>
            </a:r>
            <a:r>
              <a:rPr lang="cs-CZ" sz="2800" dirty="0" smtClean="0"/>
              <a:t>, </a:t>
            </a:r>
            <a:r>
              <a:rPr lang="cs-CZ" sz="2800" b="1" dirty="0" smtClean="0">
                <a:solidFill>
                  <a:schemeClr val="accent1"/>
                </a:solidFill>
              </a:rPr>
              <a:t>b</a:t>
            </a:r>
          </a:p>
          <a:p>
            <a:pPr marL="0" lvl="6" indent="-457200">
              <a:spcBef>
                <a:spcPts val="0"/>
              </a:spcBef>
            </a:pPr>
            <a:r>
              <a:rPr lang="cs-CZ" sz="2800" dirty="0" smtClean="0"/>
              <a:t>obvod obdélníku značíme </a:t>
            </a:r>
            <a:r>
              <a:rPr lang="cs-CZ" sz="2800" b="1" dirty="0" smtClean="0">
                <a:solidFill>
                  <a:schemeClr val="accent1"/>
                </a:solidFill>
              </a:rPr>
              <a:t>o</a:t>
            </a:r>
            <a:endParaRPr lang="cs-CZ" sz="28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280920" cy="5688632"/>
          </a:xfrm>
        </p:spPr>
        <p:txBody>
          <a:bodyPr anchor="t">
            <a:normAutofit/>
          </a:bodyPr>
          <a:lstStyle/>
          <a:p>
            <a:pPr marL="18288" indent="0">
              <a:buNone/>
            </a:pPr>
            <a:r>
              <a:rPr lang="cs-CZ" sz="2600" b="1" dirty="0" smtClean="0"/>
              <a:t>Obvod obdélníku vypočítáme </a:t>
            </a:r>
            <a:r>
              <a:rPr lang="cs-CZ" sz="2600" b="1" dirty="0" err="1" smtClean="0"/>
              <a:t>třema</a:t>
            </a:r>
            <a:endParaRPr lang="cs-CZ" sz="2600" b="1" dirty="0" smtClean="0"/>
          </a:p>
          <a:p>
            <a:pPr marL="18288" indent="0">
              <a:buNone/>
            </a:pPr>
            <a:r>
              <a:rPr lang="cs-CZ" sz="2600" b="1" dirty="0" smtClean="0"/>
              <a:t>způsoby:</a:t>
            </a:r>
            <a:endParaRPr lang="cs-CZ" b="1" dirty="0" smtClean="0"/>
          </a:p>
          <a:p>
            <a:pPr marL="761238" indent="-742950">
              <a:buSzPct val="66000"/>
              <a:buFont typeface="+mj-lt"/>
              <a:buAutoNum type="arabicPeriod"/>
            </a:pPr>
            <a:r>
              <a:rPr lang="cs-CZ" sz="4000" dirty="0" smtClean="0">
                <a:solidFill>
                  <a:schemeClr val="accent1"/>
                </a:solidFill>
              </a:rPr>
              <a:t>o = a + b + a + b</a:t>
            </a:r>
          </a:p>
          <a:p>
            <a:pPr marL="18288" indent="0">
              <a:buNone/>
            </a:pPr>
            <a:r>
              <a:rPr lang="cs-CZ" sz="2300" dirty="0" smtClean="0"/>
              <a:t>sečteme délky všech stran obdélníku</a:t>
            </a:r>
            <a:endParaRPr lang="cs-CZ" dirty="0" smtClean="0"/>
          </a:p>
          <a:p>
            <a:pPr marL="761238" indent="-742950">
              <a:buSzPct val="66000"/>
              <a:buFont typeface="+mj-lt"/>
              <a:buAutoNum type="arabicPeriod" startAt="2"/>
            </a:pPr>
            <a:r>
              <a:rPr lang="cs-CZ" sz="4000" dirty="0" smtClean="0">
                <a:solidFill>
                  <a:schemeClr val="accent1"/>
                </a:solidFill>
              </a:rPr>
              <a:t>o = 2 . a + 2 . b</a:t>
            </a:r>
          </a:p>
          <a:p>
            <a:pPr marL="18288" indent="0">
              <a:buNone/>
            </a:pPr>
            <a:r>
              <a:rPr lang="cs-CZ" sz="2300" dirty="0" smtClean="0"/>
              <a:t>vynásobíme dvěma délky sousedních </a:t>
            </a:r>
          </a:p>
          <a:p>
            <a:pPr marL="18288" indent="0">
              <a:spcBef>
                <a:spcPts val="0"/>
              </a:spcBef>
              <a:buNone/>
            </a:pPr>
            <a:r>
              <a:rPr lang="cs-CZ" sz="2300" dirty="0" smtClean="0"/>
              <a:t>stran a součiny sečteme</a:t>
            </a:r>
            <a:endParaRPr lang="cs-CZ" sz="2000" dirty="0" smtClean="0">
              <a:solidFill>
                <a:schemeClr val="accent1"/>
              </a:solidFill>
            </a:endParaRPr>
          </a:p>
          <a:p>
            <a:pPr marL="761238" indent="-742950">
              <a:buSzPct val="66000"/>
              <a:buFont typeface="+mj-lt"/>
              <a:buAutoNum type="arabicPeriod" startAt="3"/>
            </a:pPr>
            <a:r>
              <a:rPr lang="cs-CZ" sz="4000" dirty="0">
                <a:solidFill>
                  <a:schemeClr val="accent1"/>
                </a:solidFill>
              </a:rPr>
              <a:t>o = </a:t>
            </a:r>
            <a:r>
              <a:rPr lang="cs-CZ" sz="4000" dirty="0" smtClean="0">
                <a:solidFill>
                  <a:schemeClr val="accent1"/>
                </a:solidFill>
              </a:rPr>
              <a:t>2 . (a + b)</a:t>
            </a:r>
          </a:p>
          <a:p>
            <a:pPr marL="18288" indent="0">
              <a:buNone/>
            </a:pPr>
            <a:r>
              <a:rPr lang="cs-CZ" sz="2300" dirty="0" smtClean="0"/>
              <a:t>sečteme délky sousedních stran a </a:t>
            </a:r>
          </a:p>
          <a:p>
            <a:pPr marL="18288" indent="0">
              <a:buNone/>
            </a:pPr>
            <a:r>
              <a:rPr lang="cs-CZ" sz="2300" dirty="0" smtClean="0"/>
              <a:t>součet vynásobíme dvěma</a:t>
            </a:r>
          </a:p>
          <a:p>
            <a:pPr marL="18288" indent="0">
              <a:buSzPct val="66000"/>
              <a:buNone/>
            </a:pPr>
            <a:endParaRPr lang="cs-CZ" sz="23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cs-CZ" sz="4000" dirty="0" smtClean="0"/>
              <a:t>Vzorec pro výpočet obvodu obdélníku</a:t>
            </a:r>
            <a:endParaRPr lang="cs-CZ" sz="4000" dirty="0"/>
          </a:p>
        </p:txBody>
      </p:sp>
      <p:sp>
        <p:nvSpPr>
          <p:cNvPr id="8" name="Obdélník 7"/>
          <p:cNvSpPr/>
          <p:nvPr/>
        </p:nvSpPr>
        <p:spPr>
          <a:xfrm>
            <a:off x="6012160" y="2339752"/>
            <a:ext cx="2520000" cy="36812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6984128" y="6021008"/>
            <a:ext cx="576064" cy="49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9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4000" dirty="0" smtClean="0"/>
              <a:t>a</a:t>
            </a:r>
            <a:endParaRPr lang="cs-CZ" sz="4000" dirty="0"/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8460432" y="4081776"/>
            <a:ext cx="576064" cy="49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9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4000" dirty="0"/>
              <a:t>b</a:t>
            </a: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6984128" y="1844824"/>
            <a:ext cx="576064" cy="49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9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4000" dirty="0" smtClean="0"/>
              <a:t>a</a:t>
            </a:r>
            <a:endParaRPr lang="cs-CZ" sz="4000" dirty="0"/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5508104" y="4086200"/>
            <a:ext cx="576064" cy="49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9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4000" dirty="0"/>
              <a:t>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9" grpId="0"/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577343"/>
            <a:ext cx="7520940" cy="3579849"/>
          </a:xfrm>
        </p:spPr>
        <p:txBody>
          <a:bodyPr anchor="t">
            <a:normAutofit/>
          </a:bodyPr>
          <a:lstStyle/>
          <a:p>
            <a:pPr marL="0" indent="0" algn="just">
              <a:spcBef>
                <a:spcPts val="1800"/>
              </a:spcBef>
              <a:buNone/>
            </a:pPr>
            <a:r>
              <a:rPr lang="cs-CZ" sz="3000" dirty="0" smtClean="0"/>
              <a:t>Obrázek má rozměry 60 cm a 35 cm. Postačí k jeho orámování lišta, která je 2 metry dlouhá?</a:t>
            </a:r>
            <a:endParaRPr lang="cs-CZ" sz="3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9776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/>
              <a:t>Ú</a:t>
            </a:r>
            <a:r>
              <a:rPr lang="cs-CZ" sz="6500" dirty="0" smtClean="0"/>
              <a:t>loha</a:t>
            </a:r>
            <a:endParaRPr lang="cs-CZ" sz="6500" dirty="0"/>
          </a:p>
        </p:txBody>
      </p:sp>
      <p:pic>
        <p:nvPicPr>
          <p:cNvPr id="1028" name="Picture 4" descr="http://fc02.deviantart.com/fs26/i/2008/147/6/8/Poppy_field_before_storm_by_Floriandr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0041" y="3068960"/>
            <a:ext cx="4742892" cy="3161928"/>
          </a:xfrm>
          <a:prstGeom prst="rect">
            <a:avLst/>
          </a:prstGeom>
          <a:ln w="228600" cap="sq" cmpd="thickThin">
            <a:solidFill>
              <a:schemeClr val="accent3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8925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13792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 smtClean="0"/>
              <a:t>Příklady</a:t>
            </a:r>
            <a:endParaRPr lang="cs-CZ" sz="65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656043" y="2492896"/>
            <a:ext cx="7948405" cy="4281339"/>
          </a:xfrm>
        </p:spPr>
        <p:txBody>
          <a:bodyPr/>
          <a:lstStyle/>
          <a:p>
            <a:pPr marL="457200" indent="-457200">
              <a:spcBef>
                <a:spcPts val="3000"/>
              </a:spcBef>
              <a:buFont typeface="+mj-lt"/>
              <a:buAutoNum type="arabicPeriod"/>
            </a:pPr>
            <a:r>
              <a:rPr lang="cs-CZ" dirty="0"/>
              <a:t>Maminka šije ubrus tvaru obdélníku. Délka ubrusu je 90 cm a šířka ubrusu je 60 cm. Kolik krajky musí koupit na olemování ubrusu?</a:t>
            </a:r>
          </a:p>
          <a:p>
            <a:pPr marL="457200" indent="-457200">
              <a:spcBef>
                <a:spcPts val="3000"/>
              </a:spcBef>
              <a:buFont typeface="+mj-lt"/>
              <a:buAutoNum type="arabicPeriod"/>
            </a:pPr>
            <a:r>
              <a:rPr lang="cs-CZ" dirty="0"/>
              <a:t>Zahrada má tvar obdélníku (délka = 50 m, šířka = 20 m). Kolik metrů pletiva je potřeba k jejímu oplocení?</a:t>
            </a:r>
          </a:p>
          <a:p>
            <a:pPr marL="457200" indent="-457200">
              <a:spcBef>
                <a:spcPts val="3000"/>
              </a:spcBef>
              <a:buFont typeface="+mj-lt"/>
              <a:buAutoNum type="arabicPeriod"/>
            </a:pPr>
            <a:r>
              <a:rPr lang="cs-CZ" dirty="0" smtClean="0"/>
              <a:t>Vypočítej obvod obdélníku o rozměrech 35 mm a 56 mm.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1800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548680"/>
            <a:ext cx="8248708" cy="5737841"/>
          </a:xfrm>
        </p:spPr>
        <p:txBody>
          <a:bodyPr>
            <a:no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Vytvořeno jako DUM do předmětu matematika na základní škole a mateřské škole Mladá Boleslav 17.listopadu 1325, příspěvková organizace, pro pátý ročník základní školy.</a:t>
            </a:r>
          </a:p>
          <a:p>
            <a:endParaRPr lang="cs-CZ" sz="2500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Materiál slouží k doplnění geometrického učiva  o výpočtu obvodu obdélníka.</a:t>
            </a:r>
          </a:p>
          <a:p>
            <a:endParaRPr lang="cs-CZ" sz="2500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Materiál doporučuji prezentovat pomocí interaktivní tabule . </a:t>
            </a:r>
          </a:p>
          <a:p>
            <a:endParaRPr lang="cs-CZ" sz="2500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Materiál byl vytvořen a pilotován </a:t>
            </a:r>
            <a:r>
              <a:rPr lang="cs-CZ" sz="2500" smtClean="0">
                <a:solidFill>
                  <a:schemeClr val="tx1"/>
                </a:solidFill>
              </a:rPr>
              <a:t>ve I. </a:t>
            </a:r>
            <a:r>
              <a:rPr lang="cs-CZ" sz="2500" dirty="0" smtClean="0">
                <a:solidFill>
                  <a:schemeClr val="tx1"/>
                </a:solidFill>
              </a:rPr>
              <a:t>pololetí školního roku 2012/2013</a:t>
            </a:r>
          </a:p>
          <a:p>
            <a:endParaRPr lang="cs-CZ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433327"/>
            <a:ext cx="7520940" cy="3579849"/>
          </a:xfrm>
        </p:spPr>
        <p:txBody>
          <a:bodyPr anchor="t"/>
          <a:lstStyle/>
          <a:p>
            <a:r>
              <a:rPr lang="cs-CZ" sz="2000" dirty="0" smtClean="0"/>
              <a:t>text vlastní</a:t>
            </a:r>
          </a:p>
          <a:p>
            <a:r>
              <a:rPr lang="cs-CZ" sz="2000" dirty="0"/>
              <a:t>http://fc02.deviantart.com/fs26/i/2008/147/6/8/Poppy_field_before_storm_by_Floriandra.jpg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607</TotalTime>
  <Words>276</Words>
  <Application>Microsoft Office PowerPoint</Application>
  <PresentationFormat>Předvádění na obrazovce (4:3)</PresentationFormat>
  <Paragraphs>52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Vlnění</vt:lpstr>
      <vt:lpstr>     </vt:lpstr>
      <vt:lpstr>Opakujeme</vt:lpstr>
      <vt:lpstr>Vzorec pro výpočet obvodu obdélníku</vt:lpstr>
      <vt:lpstr>Úloha</vt:lpstr>
      <vt:lpstr>Příklady</vt:lpstr>
      <vt:lpstr>Prezentace aplikace PowerPoint</vt:lpstr>
      <vt:lpstr>Zdroje</vt:lpstr>
    </vt:vector>
  </TitlesOfParts>
  <Company>ZS Mladá Boleslav, 17. listopadu 1325, nezisková 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Věra Martincová</dc:creator>
  <cp:lastModifiedBy>Marie Prskavcová</cp:lastModifiedBy>
  <cp:revision>41</cp:revision>
  <dcterms:created xsi:type="dcterms:W3CDTF">2011-11-03T08:32:54Z</dcterms:created>
  <dcterms:modified xsi:type="dcterms:W3CDTF">2013-05-30T09:02:04Z</dcterms:modified>
</cp:coreProperties>
</file>