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0" r:id="rId6"/>
    <p:sldId id="266" r:id="rId7"/>
    <p:sldId id="265" r:id="rId8"/>
    <p:sldId id="268" r:id="rId9"/>
    <p:sldId id="272" r:id="rId10"/>
    <p:sldId id="269" r:id="rId11"/>
    <p:sldId id="270" r:id="rId12"/>
    <p:sldId id="271" r:id="rId13"/>
    <p:sldId id="273" r:id="rId14"/>
    <p:sldId id="276" r:id="rId15"/>
    <p:sldId id="264" r:id="rId16"/>
    <p:sldId id="27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4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20F64-F13C-44A4-BD1B-65ABA8D42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04C0D-3E28-41DC-97C6-AC3FEFF89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4A4F4-0571-41F2-8A18-5A8A198DB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EBCAC-6C8E-4FC4-98CB-38AC6530B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1D083-CB34-477C-A59D-D25E25AEF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9EEF4-33CC-436E-9981-DB60D7B3E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407C-FA19-4D7B-A363-A4B92DBF3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A7913-8AB1-4D58-9229-93A737220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4345B-289A-498A-989F-4FA9A563A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42573-F523-48A6-9B49-0DA0DA141C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41FB61-EA5E-4CE3-8702-24EBFA2F9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9A132-A37C-448E-B85F-250E1346A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6D68D-20B8-4F9C-8D19-59A4F2C79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75369-1F41-4CB4-9BF7-BC64FA61C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EEF86-D039-4B76-9164-3D6733D85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87D47-0FD0-447D-8285-20F555BF8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C1DE9-AAA5-42C2-BB6E-08B3580DF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9A646-7C1F-49AA-BA9C-5DE4865DC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EB320-4712-484B-8611-C39AC4456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E9E1F-3B09-4685-B8C9-4CEA3334E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F6BC7-0B4A-4463-875A-BD3A68405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F86F7-635C-462B-9595-3AFC93A3F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028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6A891E0-6BD3-40FC-A6AB-17AD1D2FB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3316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3317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3318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6EB6D6-BB91-4EC0-A530-DE9645143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Bobovité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5602" name="Podnadpis 2"/>
          <p:cNvSpPr>
            <a:spLocks noGrp="1"/>
          </p:cNvSpPr>
          <p:nvPr>
            <p:ph type="subTitle" idx="1"/>
          </p:nvPr>
        </p:nvSpPr>
        <p:spPr>
          <a:xfrm>
            <a:off x="2028825" y="3248025"/>
            <a:ext cx="6400800" cy="1752600"/>
          </a:xfrm>
        </p:spPr>
        <p:txBody>
          <a:bodyPr/>
          <a:lstStyle/>
          <a:p>
            <a:pPr algn="r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MATERIÁLU: VY_32_INOVACE_1B_17_Bobovité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květen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26643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857375"/>
            <a:ext cx="8229600" cy="4922838"/>
          </a:xfrm>
        </p:spPr>
        <p:txBody>
          <a:bodyPr/>
          <a:lstStyle/>
          <a:p>
            <a:pPr eaLnBrk="1" hangingPunct="1"/>
            <a:r>
              <a:rPr lang="cs-CZ" sz="2000" smtClean="0"/>
              <a:t>Výklad na 1 vyučovací hodinu zaměřen na čeleď Bobovité.</a:t>
            </a:r>
          </a:p>
          <a:p>
            <a:pPr eaLnBrk="1" hangingPunct="1"/>
            <a:r>
              <a:rPr lang="cs-CZ" sz="2000" smtClean="0"/>
              <a:t>Charakteristika čeledi, popis stavby rostlinného těla na Hrachu setém (černobílý obrázek je možné žákům nakopírovat – vhodné pro práci žáků v hodině), jednotliví zástupci.</a:t>
            </a:r>
          </a:p>
          <a:p>
            <a:pPr eaLnBrk="1" hangingPunct="1"/>
            <a:r>
              <a:rPr lang="cs-CZ" sz="2000" smtClean="0"/>
              <a:t>Procvičování.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smtClean="0"/>
              <a:t>U obrázků použita animace – zmizení.</a:t>
            </a:r>
          </a:p>
          <a:p>
            <a:pPr eaLnBrk="1" hangingPunct="1"/>
            <a:r>
              <a:rPr lang="cs-CZ" sz="2000" smtClean="0"/>
              <a:t>Popisky obrázků se odkrývají postupně.</a:t>
            </a:r>
          </a:p>
          <a:p>
            <a:pPr eaLnBrk="1" hangingPunct="1"/>
            <a:r>
              <a:rPr lang="cs-CZ" sz="2000" smtClean="0"/>
              <a:t>Doplňování textu žáky na interaktivní tabuli.</a:t>
            </a:r>
          </a:p>
          <a:p>
            <a:pPr eaLnBrk="1" hangingPunct="1"/>
            <a:r>
              <a:rPr lang="cs-CZ" sz="2000" smtClean="0"/>
              <a:t>Procvičování – přílet smajlíka po kliknutí na odpověď.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Bobovité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byliny, keře, stromy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na kořenech se vytvářejí </a:t>
            </a: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hlízky</a:t>
            </a:r>
            <a:r>
              <a:rPr lang="cs-CZ" dirty="0" smtClean="0"/>
              <a:t>, ve kterých žijí </a:t>
            </a: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hlízkové bakterie</a:t>
            </a:r>
          </a:p>
          <a:p>
            <a:pPr>
              <a:defRPr/>
            </a:pPr>
            <a:r>
              <a:rPr lang="cs-CZ" dirty="0" smtClean="0"/>
              <a:t>bakterie vážou dusík ze vzduchu</a:t>
            </a:r>
            <a:br>
              <a:rPr lang="cs-CZ" dirty="0" smtClean="0"/>
            </a:br>
            <a:r>
              <a:rPr lang="cs-CZ" dirty="0" smtClean="0"/>
              <a:t>a vytvářejí z něj neústrojné látky = </a:t>
            </a: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živiny</a:t>
            </a:r>
          </a:p>
          <a:p>
            <a:pPr>
              <a:defRPr/>
            </a:pPr>
            <a:r>
              <a:rPr lang="cs-CZ" dirty="0" smtClean="0"/>
              <a:t>hlízkové bakterie + kořeny bobovitých rostlin</a:t>
            </a:r>
            <a:br>
              <a:rPr lang="cs-CZ" dirty="0" smtClean="0"/>
            </a:br>
            <a:r>
              <a:rPr lang="cs-CZ" dirty="0" smtClean="0"/>
              <a:t>= </a:t>
            </a: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symbióza</a:t>
            </a:r>
          </a:p>
          <a:p>
            <a:pPr>
              <a:defRPr/>
            </a:pPr>
            <a:endParaRPr lang="cs-CZ" dirty="0" smtClean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luštěniny, olejniny, pícniny, okrasné rostliny, plané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4"/>
          <p:cNvPicPr>
            <a:picLocks noChangeAspect="1" noChangeArrowheads="1"/>
          </p:cNvPicPr>
          <p:nvPr/>
        </p:nvPicPr>
        <p:blipFill>
          <a:blip r:embed="rId2"/>
          <a:srcRect l="26122" t="25954" r="16759" b="28546"/>
          <a:stretch>
            <a:fillRect/>
          </a:stretch>
        </p:blipFill>
        <p:spPr bwMode="auto">
          <a:xfrm>
            <a:off x="2268538" y="188913"/>
            <a:ext cx="4865687" cy="619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14"/>
          <p:cNvSpPr txBox="1">
            <a:spLocks noChangeArrowheads="1"/>
          </p:cNvSpPr>
          <p:nvPr/>
        </p:nvSpPr>
        <p:spPr bwMode="auto">
          <a:xfrm>
            <a:off x="1547813" y="6308725"/>
            <a:ext cx="626427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Hrách setý – stavba rostlinného těla</a:t>
            </a:r>
          </a:p>
        </p:txBody>
      </p:sp>
      <p:sp>
        <p:nvSpPr>
          <p:cNvPr id="7" name="Čárový popisek 1 6"/>
          <p:cNvSpPr>
            <a:spLocks/>
          </p:cNvSpPr>
          <p:nvPr/>
        </p:nvSpPr>
        <p:spPr bwMode="auto">
          <a:xfrm>
            <a:off x="7235825" y="13160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281852"/>
              <a:gd name="adj4" fmla="val -108426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koruna</a:t>
            </a:r>
          </a:p>
        </p:txBody>
      </p:sp>
      <p:sp>
        <p:nvSpPr>
          <p:cNvPr id="2" name="Čárový popisek 1 6"/>
          <p:cNvSpPr>
            <a:spLocks/>
          </p:cNvSpPr>
          <p:nvPr/>
        </p:nvSpPr>
        <p:spPr bwMode="auto">
          <a:xfrm>
            <a:off x="7235825" y="692150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389630"/>
              <a:gd name="adj4" fmla="val -130741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kalich</a:t>
            </a:r>
          </a:p>
        </p:txBody>
      </p:sp>
      <p:sp>
        <p:nvSpPr>
          <p:cNvPr id="3" name="Čárový popisek 1 6"/>
          <p:cNvSpPr>
            <a:spLocks/>
          </p:cNvSpPr>
          <p:nvPr/>
        </p:nvSpPr>
        <p:spPr bwMode="auto">
          <a:xfrm>
            <a:off x="7178675" y="4221163"/>
            <a:ext cx="1425575" cy="428625"/>
          </a:xfrm>
          <a:prstGeom prst="borderCallout1">
            <a:avLst>
              <a:gd name="adj1" fmla="val 26667"/>
              <a:gd name="adj2" fmla="val -5347"/>
              <a:gd name="adj3" fmla="val 199259"/>
              <a:gd name="adj4" fmla="val -7895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pestík</a:t>
            </a:r>
          </a:p>
        </p:txBody>
      </p:sp>
      <p:sp>
        <p:nvSpPr>
          <p:cNvPr id="4" name="Čárový popisek 1 6"/>
          <p:cNvSpPr>
            <a:spLocks/>
          </p:cNvSpPr>
          <p:nvPr/>
        </p:nvSpPr>
        <p:spPr bwMode="auto">
          <a:xfrm>
            <a:off x="7019925" y="5157788"/>
            <a:ext cx="1979613" cy="428625"/>
          </a:xfrm>
          <a:prstGeom prst="borderCallout1">
            <a:avLst>
              <a:gd name="adj1" fmla="val 26667"/>
              <a:gd name="adj2" fmla="val -3847"/>
              <a:gd name="adj3" fmla="val 86296"/>
              <a:gd name="adj4" fmla="val -50843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tyčinky 9+1</a:t>
            </a:r>
          </a:p>
        </p:txBody>
      </p:sp>
      <p:sp>
        <p:nvSpPr>
          <p:cNvPr id="5" name="Čárový popisek 1 6"/>
          <p:cNvSpPr>
            <a:spLocks/>
          </p:cNvSpPr>
          <p:nvPr/>
        </p:nvSpPr>
        <p:spPr bwMode="auto">
          <a:xfrm>
            <a:off x="7235825" y="22050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62222"/>
              <a:gd name="adj4" fmla="val -8907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pavéza</a:t>
            </a:r>
          </a:p>
        </p:txBody>
      </p:sp>
      <p:sp>
        <p:nvSpPr>
          <p:cNvPr id="6" name="Čárový popisek 1 6"/>
          <p:cNvSpPr>
            <a:spLocks/>
          </p:cNvSpPr>
          <p:nvPr/>
        </p:nvSpPr>
        <p:spPr bwMode="auto">
          <a:xfrm>
            <a:off x="7235825" y="28527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02593"/>
              <a:gd name="adj4" fmla="val -50463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křídla</a:t>
            </a:r>
          </a:p>
        </p:txBody>
      </p:sp>
      <p:sp>
        <p:nvSpPr>
          <p:cNvPr id="8" name="Čárový popisek 1 6"/>
          <p:cNvSpPr>
            <a:spLocks/>
          </p:cNvSpPr>
          <p:nvPr/>
        </p:nvSpPr>
        <p:spPr bwMode="auto">
          <a:xfrm>
            <a:off x="7250113" y="35004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20741"/>
              <a:gd name="adj4" fmla="val -6620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člunek</a:t>
            </a:r>
          </a:p>
        </p:txBody>
      </p:sp>
      <p:sp>
        <p:nvSpPr>
          <p:cNvPr id="9" name="Čárový popisek 1 6"/>
          <p:cNvSpPr>
            <a:spLocks/>
          </p:cNvSpPr>
          <p:nvPr/>
        </p:nvSpPr>
        <p:spPr bwMode="auto">
          <a:xfrm>
            <a:off x="179388" y="1773238"/>
            <a:ext cx="2305050" cy="863600"/>
          </a:xfrm>
          <a:prstGeom prst="borderCallout1">
            <a:avLst>
              <a:gd name="adj1" fmla="val 13236"/>
              <a:gd name="adj2" fmla="val 103306"/>
              <a:gd name="adj3" fmla="val -36028"/>
              <a:gd name="adj4" fmla="val 12644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sudozpeřený list</a:t>
            </a:r>
          </a:p>
        </p:txBody>
      </p:sp>
      <p:sp>
        <p:nvSpPr>
          <p:cNvPr id="10" name="Čárový popisek 1 6"/>
          <p:cNvSpPr>
            <a:spLocks/>
          </p:cNvSpPr>
          <p:nvPr/>
        </p:nvSpPr>
        <p:spPr bwMode="auto">
          <a:xfrm>
            <a:off x="279400" y="981075"/>
            <a:ext cx="1484313" cy="428625"/>
          </a:xfrm>
          <a:prstGeom prst="borderCallout1">
            <a:avLst>
              <a:gd name="adj1" fmla="val 26667"/>
              <a:gd name="adj2" fmla="val 105134"/>
              <a:gd name="adj3" fmla="val -74074"/>
              <a:gd name="adj4" fmla="val 165241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úponky</a:t>
            </a:r>
          </a:p>
        </p:txBody>
      </p:sp>
      <p:sp>
        <p:nvSpPr>
          <p:cNvPr id="11" name="Čárový popisek 1 6"/>
          <p:cNvSpPr>
            <a:spLocks/>
          </p:cNvSpPr>
          <p:nvPr/>
        </p:nvSpPr>
        <p:spPr bwMode="auto">
          <a:xfrm>
            <a:off x="279400" y="3068638"/>
            <a:ext cx="1555750" cy="428625"/>
          </a:xfrm>
          <a:prstGeom prst="borderCallout1">
            <a:avLst>
              <a:gd name="adj1" fmla="val 26667"/>
              <a:gd name="adj2" fmla="val 104898"/>
              <a:gd name="adj3" fmla="val -147778"/>
              <a:gd name="adj4" fmla="val 239491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palisty</a:t>
            </a:r>
          </a:p>
        </p:txBody>
      </p:sp>
      <p:sp>
        <p:nvSpPr>
          <p:cNvPr id="12" name="Čárový popisek 1 6"/>
          <p:cNvSpPr>
            <a:spLocks/>
          </p:cNvSpPr>
          <p:nvPr/>
        </p:nvSpPr>
        <p:spPr bwMode="auto">
          <a:xfrm>
            <a:off x="179388" y="4797425"/>
            <a:ext cx="1584325" cy="428625"/>
          </a:xfrm>
          <a:prstGeom prst="borderCallout1">
            <a:avLst>
              <a:gd name="adj1" fmla="val 26667"/>
              <a:gd name="adj2" fmla="val 104810"/>
              <a:gd name="adj3" fmla="val 51481"/>
              <a:gd name="adj4" fmla="val 159218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nstantia" pitchFamily="18" charset="0"/>
              </a:rPr>
              <a:t>lusk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" grpId="0" build="allAtOnce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343525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květ</a:t>
            </a:r>
          </a:p>
          <a:p>
            <a:pPr>
              <a:defRPr/>
            </a:pPr>
            <a:r>
              <a:rPr lang="cs-CZ" dirty="0" err="1" smtClean="0"/>
              <a:t>oboupohlavný</a:t>
            </a:r>
            <a:r>
              <a:rPr lang="cs-CZ" dirty="0" smtClean="0"/>
              <a:t>, souměrný, pětičetný</a:t>
            </a:r>
          </a:p>
          <a:p>
            <a:pPr>
              <a:defRPr/>
            </a:pPr>
            <a:r>
              <a:rPr lang="cs-CZ" dirty="0" smtClean="0"/>
              <a:t>květní obaly rozlišeny</a:t>
            </a:r>
          </a:p>
          <a:p>
            <a:pPr lvl="1">
              <a:defRPr/>
            </a:pPr>
            <a:r>
              <a:rPr lang="cs-CZ" dirty="0" smtClean="0"/>
              <a:t>kalich – 5, srostlý</a:t>
            </a:r>
          </a:p>
          <a:p>
            <a:pPr lvl="1">
              <a:defRPr/>
            </a:pPr>
            <a:r>
              <a:rPr lang="cs-CZ" dirty="0" smtClean="0"/>
              <a:t>koruna – 1 pavéza, 2 křídla, 1 člunek (ze 2 lístků)</a:t>
            </a:r>
          </a:p>
          <a:p>
            <a:pPr>
              <a:defRPr/>
            </a:pPr>
            <a:r>
              <a:rPr lang="cs-CZ" dirty="0" smtClean="0"/>
              <a:t>pestík – 1</a:t>
            </a:r>
          </a:p>
          <a:p>
            <a:pPr>
              <a:defRPr/>
            </a:pPr>
            <a:r>
              <a:rPr lang="cs-CZ" dirty="0" smtClean="0"/>
              <a:t>tyčinky – 10 (9 + 1)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květenství</a:t>
            </a:r>
            <a:r>
              <a:rPr lang="cs-CZ" dirty="0" smtClean="0"/>
              <a:t> hroznovitá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list</a:t>
            </a:r>
          </a:p>
          <a:p>
            <a:pPr>
              <a:defRPr/>
            </a:pPr>
            <a:r>
              <a:rPr lang="cs-CZ" dirty="0" smtClean="0"/>
              <a:t>složený, sudozpeřený, s palisty</a:t>
            </a:r>
          </a:p>
          <a:p>
            <a:pPr>
              <a:defRPr/>
            </a:pPr>
            <a:r>
              <a:rPr lang="cs-CZ" dirty="0" smtClean="0"/>
              <a:t>zakončen úponky</a:t>
            </a: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Zástupci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2962275" cy="4389437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luštěniny</a:t>
            </a:r>
          </a:p>
          <a:p>
            <a:pPr>
              <a:defRPr/>
            </a:pPr>
            <a:r>
              <a:rPr lang="cs-CZ" smtClean="0"/>
              <a:t>hrách setý</a:t>
            </a:r>
          </a:p>
          <a:p>
            <a:pPr>
              <a:defRPr/>
            </a:pPr>
            <a:r>
              <a:rPr lang="cs-CZ" smtClean="0"/>
              <a:t>fazol obecný</a:t>
            </a:r>
          </a:p>
        </p:txBody>
      </p:sp>
      <p:pic>
        <p:nvPicPr>
          <p:cNvPr id="35844" name="Picture 4"/>
          <p:cNvPicPr>
            <a:picLocks noChangeAspect="1" noChangeArrowheads="1"/>
          </p:cNvPicPr>
          <p:nvPr/>
        </p:nvPicPr>
        <p:blipFill>
          <a:blip r:embed="rId2"/>
          <a:srcRect l="18481" t="6305" b="13055"/>
          <a:stretch>
            <a:fillRect/>
          </a:stretch>
        </p:blipFill>
        <p:spPr bwMode="auto">
          <a:xfrm>
            <a:off x="5292725" y="188913"/>
            <a:ext cx="349408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8" name="TextovéPole 14"/>
          <p:cNvSpPr txBox="1">
            <a:spLocks noChangeArrowheads="1"/>
          </p:cNvSpPr>
          <p:nvPr/>
        </p:nvSpPr>
        <p:spPr bwMode="auto">
          <a:xfrm>
            <a:off x="5651500" y="4868863"/>
            <a:ext cx="2519363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2.: </a:t>
            </a:r>
            <a:r>
              <a:rPr lang="cs-CZ" sz="2200">
                <a:latin typeface="Constantia" pitchFamily="18" charset="0"/>
              </a:rPr>
              <a:t>Hrách setý</a:t>
            </a:r>
          </a:p>
        </p:txBody>
      </p:sp>
      <p:pic>
        <p:nvPicPr>
          <p:cNvPr id="3584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357563"/>
            <a:ext cx="4386262" cy="328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0" name="TextovéPole 14"/>
          <p:cNvSpPr txBox="1">
            <a:spLocks noChangeArrowheads="1"/>
          </p:cNvSpPr>
          <p:nvPr/>
        </p:nvSpPr>
        <p:spPr bwMode="auto">
          <a:xfrm>
            <a:off x="4932363" y="6315075"/>
            <a:ext cx="309562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Fazol obecný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981075"/>
            <a:ext cx="2962275" cy="438943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luštěniny</a:t>
            </a:r>
          </a:p>
          <a:p>
            <a:pPr>
              <a:defRPr/>
            </a:pPr>
            <a:r>
              <a:rPr lang="cs-CZ" smtClean="0"/>
              <a:t>čočka kuchyňská</a:t>
            </a:r>
          </a:p>
          <a:p>
            <a:pPr>
              <a:defRPr/>
            </a:pPr>
            <a:r>
              <a:rPr lang="cs-CZ" smtClean="0"/>
              <a:t>sója luštinatá</a:t>
            </a:r>
          </a:p>
        </p:txBody>
      </p:sp>
      <p:sp>
        <p:nvSpPr>
          <p:cNvPr id="32770" name="TextovéPole 14"/>
          <p:cNvSpPr txBox="1">
            <a:spLocks noChangeArrowheads="1"/>
          </p:cNvSpPr>
          <p:nvPr/>
        </p:nvSpPr>
        <p:spPr bwMode="auto">
          <a:xfrm>
            <a:off x="5429250" y="5715000"/>
            <a:ext cx="34925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4.: </a:t>
            </a:r>
            <a:r>
              <a:rPr lang="cs-CZ" sz="2200">
                <a:latin typeface="Constantia" pitchFamily="18" charset="0"/>
              </a:rPr>
              <a:t>Čočka kuchyňská</a:t>
            </a:r>
          </a:p>
        </p:txBody>
      </p:sp>
      <p:sp>
        <p:nvSpPr>
          <p:cNvPr id="32771" name="TextovéPole 14"/>
          <p:cNvSpPr txBox="1">
            <a:spLocks noChangeArrowheads="1"/>
          </p:cNvSpPr>
          <p:nvPr/>
        </p:nvSpPr>
        <p:spPr bwMode="auto">
          <a:xfrm>
            <a:off x="642938" y="6072188"/>
            <a:ext cx="309562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5.: </a:t>
            </a:r>
            <a:r>
              <a:rPr lang="cs-CZ" sz="2200">
                <a:latin typeface="Constantia" pitchFamily="18" charset="0"/>
              </a:rPr>
              <a:t>Sója luštinatá</a:t>
            </a:r>
          </a:p>
        </p:txBody>
      </p:sp>
      <p:pic>
        <p:nvPicPr>
          <p:cNvPr id="6146" name="Picture 2" descr="File:Mafate Marla lentils dsc00647.jpg"/>
          <p:cNvPicPr>
            <a:picLocks noChangeAspect="1" noChangeArrowheads="1"/>
          </p:cNvPicPr>
          <p:nvPr/>
        </p:nvPicPr>
        <p:blipFill>
          <a:blip r:embed="rId2"/>
          <a:srcRect l="50626" r="6248" b="5000"/>
          <a:stretch>
            <a:fillRect/>
          </a:stretch>
        </p:blipFill>
        <p:spPr bwMode="auto">
          <a:xfrm>
            <a:off x="5715000" y="785813"/>
            <a:ext cx="2928938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File:Glycine max 003.JPG"/>
          <p:cNvPicPr>
            <a:picLocks noChangeAspect="1" noChangeArrowheads="1"/>
          </p:cNvPicPr>
          <p:nvPr/>
        </p:nvPicPr>
        <p:blipFill>
          <a:blip r:embed="rId3"/>
          <a:srcRect l="14079" t="8765" r="9888" b="14857"/>
          <a:stretch>
            <a:fillRect/>
          </a:stretch>
        </p:blipFill>
        <p:spPr bwMode="auto">
          <a:xfrm>
            <a:off x="428625" y="2571750"/>
            <a:ext cx="4429125" cy="333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0025" y="857250"/>
            <a:ext cx="8229600" cy="505618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olejniny</a:t>
            </a:r>
          </a:p>
          <a:p>
            <a:pPr>
              <a:defRPr/>
            </a:pPr>
            <a:r>
              <a:rPr lang="cs-CZ" dirty="0" smtClean="0"/>
              <a:t>podzemnice olejná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pícniny</a:t>
            </a:r>
          </a:p>
          <a:p>
            <a:pPr>
              <a:defRPr/>
            </a:pPr>
            <a:r>
              <a:rPr lang="cs-CZ" dirty="0" smtClean="0"/>
              <a:t>tolice setá (vojtěška)</a:t>
            </a:r>
          </a:p>
          <a:p>
            <a:pPr>
              <a:defRPr/>
            </a:pPr>
            <a:r>
              <a:rPr lang="cs-CZ" dirty="0" smtClean="0"/>
              <a:t>bob obecný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  <p:pic>
        <p:nvPicPr>
          <p:cNvPr id="5122" name="Picture 2" descr="File:Peanut 9417.jpg"/>
          <p:cNvPicPr>
            <a:picLocks noChangeAspect="1" noChangeArrowheads="1"/>
          </p:cNvPicPr>
          <p:nvPr/>
        </p:nvPicPr>
        <p:blipFill>
          <a:blip r:embed="rId2"/>
          <a:srcRect l="7500" t="6250" r="4375" b="16251"/>
          <a:stretch>
            <a:fillRect/>
          </a:stretch>
        </p:blipFill>
        <p:spPr bwMode="auto">
          <a:xfrm>
            <a:off x="3857625" y="142875"/>
            <a:ext cx="4332288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5" name="TextovéPole 14"/>
          <p:cNvSpPr txBox="1">
            <a:spLocks noChangeArrowheads="1"/>
          </p:cNvSpPr>
          <p:nvPr/>
        </p:nvSpPr>
        <p:spPr bwMode="auto">
          <a:xfrm>
            <a:off x="4929188" y="3000375"/>
            <a:ext cx="3929062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6.: </a:t>
            </a:r>
            <a:r>
              <a:rPr lang="cs-CZ" sz="2200">
                <a:latin typeface="Constantia" pitchFamily="18" charset="0"/>
              </a:rPr>
              <a:t>Podzemnice olejná</a:t>
            </a:r>
          </a:p>
        </p:txBody>
      </p:sp>
      <p:pic>
        <p:nvPicPr>
          <p:cNvPr id="5124" name="Picture 4" descr="File:Lucerne flowers.jpg"/>
          <p:cNvPicPr>
            <a:picLocks noChangeAspect="1" noChangeArrowheads="1"/>
          </p:cNvPicPr>
          <p:nvPr/>
        </p:nvPicPr>
        <p:blipFill>
          <a:blip r:embed="rId3"/>
          <a:srcRect l="21564" t="7024"/>
          <a:stretch>
            <a:fillRect/>
          </a:stretch>
        </p:blipFill>
        <p:spPr bwMode="auto">
          <a:xfrm>
            <a:off x="5000625" y="3429000"/>
            <a:ext cx="3857625" cy="305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7" name="TextovéPole 14"/>
          <p:cNvSpPr txBox="1">
            <a:spLocks noChangeArrowheads="1"/>
          </p:cNvSpPr>
          <p:nvPr/>
        </p:nvSpPr>
        <p:spPr bwMode="auto">
          <a:xfrm>
            <a:off x="6143625" y="6429375"/>
            <a:ext cx="2928938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7.: </a:t>
            </a:r>
            <a:r>
              <a:rPr lang="cs-CZ" sz="2200">
                <a:latin typeface="Constantia" pitchFamily="18" charset="0"/>
              </a:rPr>
              <a:t>Tolice vojtěška</a:t>
            </a:r>
          </a:p>
        </p:txBody>
      </p:sp>
      <p:pic>
        <p:nvPicPr>
          <p:cNvPr id="5126" name="Picture 6" descr="File:Tuinboon bontbloeien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0" y="3429000"/>
            <a:ext cx="2509838" cy="334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TextovéPole 14"/>
          <p:cNvSpPr txBox="1">
            <a:spLocks noChangeArrowheads="1"/>
          </p:cNvSpPr>
          <p:nvPr/>
        </p:nvSpPr>
        <p:spPr bwMode="auto">
          <a:xfrm>
            <a:off x="142875" y="6357938"/>
            <a:ext cx="292893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8.: </a:t>
            </a:r>
            <a:r>
              <a:rPr lang="cs-CZ" sz="2200">
                <a:latin typeface="Constantia" pitchFamily="18" charset="0"/>
              </a:rPr>
              <a:t>Bob obecný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857250"/>
            <a:ext cx="4572000" cy="321468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plané</a:t>
            </a:r>
          </a:p>
          <a:p>
            <a:pPr>
              <a:defRPr/>
            </a:pPr>
            <a:r>
              <a:rPr lang="cs-CZ" dirty="0" smtClean="0"/>
              <a:t>jetel luční</a:t>
            </a:r>
          </a:p>
          <a:p>
            <a:pPr>
              <a:defRPr/>
            </a:pPr>
            <a:r>
              <a:rPr lang="cs-CZ" dirty="0" smtClean="0"/>
              <a:t>jetel plazivý</a:t>
            </a:r>
          </a:p>
          <a:p>
            <a:pPr>
              <a:defRPr/>
            </a:pPr>
            <a:r>
              <a:rPr lang="cs-CZ" dirty="0" smtClean="0"/>
              <a:t>hrachor luční</a:t>
            </a:r>
          </a:p>
          <a:p>
            <a:pPr>
              <a:defRPr/>
            </a:pPr>
            <a:r>
              <a:rPr lang="cs-CZ" dirty="0" smtClean="0"/>
              <a:t>štírovník růžkatý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  <p:pic>
        <p:nvPicPr>
          <p:cNvPr id="4098" name="Picture 2" descr="File:Trifolium pratense 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1263" y="142875"/>
            <a:ext cx="203517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ovéPole 14"/>
          <p:cNvSpPr txBox="1">
            <a:spLocks noChangeArrowheads="1"/>
          </p:cNvSpPr>
          <p:nvPr/>
        </p:nvSpPr>
        <p:spPr bwMode="auto">
          <a:xfrm>
            <a:off x="3714750" y="2855913"/>
            <a:ext cx="292893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9.: </a:t>
            </a:r>
            <a:r>
              <a:rPr lang="cs-CZ" sz="2200">
                <a:latin typeface="Constantia" pitchFamily="18" charset="0"/>
              </a:rPr>
              <a:t>Jetel luční</a:t>
            </a:r>
          </a:p>
        </p:txBody>
      </p:sp>
      <p:pic>
        <p:nvPicPr>
          <p:cNvPr id="4100" name="Picture 4" descr="File:BaltasisDobilas0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3429000"/>
            <a:ext cx="2178050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TextovéPole 14"/>
          <p:cNvSpPr txBox="1">
            <a:spLocks noChangeArrowheads="1"/>
          </p:cNvSpPr>
          <p:nvPr/>
        </p:nvSpPr>
        <p:spPr bwMode="auto">
          <a:xfrm>
            <a:off x="3143250" y="6286500"/>
            <a:ext cx="2928938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10.: </a:t>
            </a:r>
            <a:r>
              <a:rPr lang="cs-CZ" sz="2200">
                <a:latin typeface="Constantia" pitchFamily="18" charset="0"/>
              </a:rPr>
              <a:t>Jetel plazivý</a:t>
            </a:r>
          </a:p>
        </p:txBody>
      </p:sp>
      <p:pic>
        <p:nvPicPr>
          <p:cNvPr id="4102" name="Picture 6" descr="File:Meadow vetchling close 8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3933825"/>
            <a:ext cx="2714625" cy="228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3" name="TextovéPole 14"/>
          <p:cNvSpPr txBox="1">
            <a:spLocks noChangeArrowheads="1"/>
          </p:cNvSpPr>
          <p:nvPr/>
        </p:nvSpPr>
        <p:spPr bwMode="auto">
          <a:xfrm>
            <a:off x="285750" y="6215063"/>
            <a:ext cx="292893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11.: </a:t>
            </a:r>
            <a:r>
              <a:rPr lang="cs-CZ" sz="2200">
                <a:latin typeface="Constantia" pitchFamily="18" charset="0"/>
              </a:rPr>
              <a:t>Hrachor luční</a:t>
            </a:r>
          </a:p>
        </p:txBody>
      </p:sp>
      <p:sp>
        <p:nvSpPr>
          <p:cNvPr id="34824" name="TextovéPole 14"/>
          <p:cNvSpPr txBox="1">
            <a:spLocks noChangeArrowheads="1"/>
          </p:cNvSpPr>
          <p:nvPr/>
        </p:nvSpPr>
        <p:spPr bwMode="auto">
          <a:xfrm>
            <a:off x="5715000" y="6356350"/>
            <a:ext cx="3286125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12.: </a:t>
            </a:r>
            <a:r>
              <a:rPr lang="cs-CZ" sz="2200">
                <a:latin typeface="Constantia" pitchFamily="18" charset="0"/>
              </a:rPr>
              <a:t>Štírovník růžkatý</a:t>
            </a:r>
          </a:p>
        </p:txBody>
      </p:sp>
      <p:pic>
        <p:nvPicPr>
          <p:cNvPr id="4104" name="Picture 8" descr="File:Lotus corniculatus 163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88" y="2071688"/>
            <a:ext cx="28575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857250"/>
            <a:ext cx="8229600" cy="505618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dřeviny</a:t>
            </a:r>
          </a:p>
          <a:p>
            <a:pPr>
              <a:defRPr/>
            </a:pPr>
            <a:r>
              <a:rPr lang="cs-CZ" dirty="0" smtClean="0"/>
              <a:t>jehlice trnitá</a:t>
            </a:r>
          </a:p>
          <a:p>
            <a:pPr>
              <a:defRPr/>
            </a:pPr>
            <a:r>
              <a:rPr lang="cs-CZ" dirty="0" smtClean="0"/>
              <a:t>trnovník akát</a:t>
            </a:r>
          </a:p>
          <a:p>
            <a:pPr>
              <a:defRPr/>
            </a:pPr>
            <a:endParaRPr lang="cs-CZ" dirty="0" smtClean="0"/>
          </a:p>
        </p:txBody>
      </p:sp>
      <p:pic>
        <p:nvPicPr>
          <p:cNvPr id="3074" name="Picture 2" descr="File:Ononis spinosa 001.JPG"/>
          <p:cNvPicPr>
            <a:picLocks noChangeAspect="1" noChangeArrowheads="1"/>
          </p:cNvPicPr>
          <p:nvPr/>
        </p:nvPicPr>
        <p:blipFill>
          <a:blip r:embed="rId2"/>
          <a:srcRect l="16667" t="10001" r="11665" b="18748"/>
          <a:stretch>
            <a:fillRect/>
          </a:stretch>
        </p:blipFill>
        <p:spPr bwMode="auto">
          <a:xfrm>
            <a:off x="214313" y="2286000"/>
            <a:ext cx="3071812" cy="407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3" name="TextovéPole 14"/>
          <p:cNvSpPr txBox="1">
            <a:spLocks noChangeArrowheads="1"/>
          </p:cNvSpPr>
          <p:nvPr/>
        </p:nvSpPr>
        <p:spPr bwMode="auto">
          <a:xfrm>
            <a:off x="357188" y="6357938"/>
            <a:ext cx="2928937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13.: </a:t>
            </a:r>
            <a:r>
              <a:rPr lang="cs-CZ" sz="2200">
                <a:latin typeface="Constantia" pitchFamily="18" charset="0"/>
              </a:rPr>
              <a:t>Jehlice trnitá</a:t>
            </a:r>
          </a:p>
        </p:txBody>
      </p:sp>
      <p:pic>
        <p:nvPicPr>
          <p:cNvPr id="3076" name="Picture 4" descr="File:Robinia pseudacacia11.JPEG"/>
          <p:cNvPicPr>
            <a:picLocks noChangeAspect="1" noChangeArrowheads="1"/>
          </p:cNvPicPr>
          <p:nvPr/>
        </p:nvPicPr>
        <p:blipFill>
          <a:blip r:embed="rId3"/>
          <a:srcRect l="20483" t="3751" r="16492"/>
          <a:stretch>
            <a:fillRect/>
          </a:stretch>
        </p:blipFill>
        <p:spPr bwMode="auto">
          <a:xfrm>
            <a:off x="6072188" y="285750"/>
            <a:ext cx="2857500" cy="550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5" name="TextovéPole 14"/>
          <p:cNvSpPr txBox="1">
            <a:spLocks noChangeArrowheads="1"/>
          </p:cNvSpPr>
          <p:nvPr/>
        </p:nvSpPr>
        <p:spPr bwMode="auto">
          <a:xfrm>
            <a:off x="6000750" y="5786438"/>
            <a:ext cx="292893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14.: </a:t>
            </a:r>
            <a:r>
              <a:rPr lang="cs-CZ" sz="2200">
                <a:latin typeface="Constantia" pitchFamily="18" charset="0"/>
              </a:rPr>
              <a:t>Trnovník akát</a:t>
            </a:r>
          </a:p>
        </p:txBody>
      </p:sp>
      <p:pic>
        <p:nvPicPr>
          <p:cNvPr id="3078" name="Picture 6" descr="File:Brosen robinia pseudoacacia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63" y="1285875"/>
            <a:ext cx="2605087" cy="347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14"/>
          <p:cNvSpPr txBox="1">
            <a:spLocks noChangeArrowheads="1"/>
          </p:cNvSpPr>
          <p:nvPr/>
        </p:nvSpPr>
        <p:spPr bwMode="auto">
          <a:xfrm>
            <a:off x="3429000" y="4714875"/>
            <a:ext cx="25003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Constantia" pitchFamily="18" charset="0"/>
              </a:rPr>
              <a:t>Obr. </a:t>
            </a:r>
            <a:r>
              <a:rPr lang="cs-CZ" sz="2000" dirty="0">
                <a:latin typeface="Constantia" pitchFamily="18" charset="0"/>
              </a:rPr>
              <a:t>15.: </a:t>
            </a:r>
            <a:r>
              <a:rPr lang="cs-CZ" sz="2200" dirty="0">
                <a:latin typeface="+mn-lt"/>
              </a:rPr>
              <a:t>Trnovník akát – list</a:t>
            </a:r>
            <a:endParaRPr lang="cs-CZ" sz="2200" dirty="0">
              <a:latin typeface="+mn-lt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4"/>
          <p:cNvPicPr>
            <a:picLocks noChangeAspect="1" noChangeArrowheads="1"/>
          </p:cNvPicPr>
          <p:nvPr/>
        </p:nvPicPr>
        <p:blipFill>
          <a:blip r:embed="rId2"/>
          <a:srcRect l="26122" t="25954" r="16759" b="28546"/>
          <a:stretch>
            <a:fillRect/>
          </a:stretch>
        </p:blipFill>
        <p:spPr bwMode="auto">
          <a:xfrm>
            <a:off x="2268538" y="188913"/>
            <a:ext cx="4865687" cy="619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ovéPole 14"/>
          <p:cNvSpPr txBox="1">
            <a:spLocks noChangeArrowheads="1"/>
          </p:cNvSpPr>
          <p:nvPr/>
        </p:nvSpPr>
        <p:spPr bwMode="auto">
          <a:xfrm>
            <a:off x="1547813" y="6308725"/>
            <a:ext cx="626427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Hrách setý – stavba rostlinného těla</a:t>
            </a:r>
          </a:p>
        </p:txBody>
      </p:sp>
      <p:sp>
        <p:nvSpPr>
          <p:cNvPr id="7" name="Čárový popisek 1 6"/>
          <p:cNvSpPr>
            <a:spLocks/>
          </p:cNvSpPr>
          <p:nvPr/>
        </p:nvSpPr>
        <p:spPr bwMode="auto">
          <a:xfrm>
            <a:off x="7235825" y="1316038"/>
            <a:ext cx="1714500" cy="541337"/>
          </a:xfrm>
          <a:prstGeom prst="borderCallout1">
            <a:avLst>
              <a:gd name="adj1" fmla="val 26667"/>
              <a:gd name="adj2" fmla="val -4444"/>
              <a:gd name="adj3" fmla="val 229429"/>
              <a:gd name="adj4" fmla="val -11302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2" name="Čárový popisek 1 6"/>
          <p:cNvSpPr>
            <a:spLocks/>
          </p:cNvSpPr>
          <p:nvPr/>
        </p:nvSpPr>
        <p:spPr bwMode="auto">
          <a:xfrm>
            <a:off x="7235825" y="571500"/>
            <a:ext cx="1714500" cy="549275"/>
          </a:xfrm>
          <a:prstGeom prst="borderCallout1">
            <a:avLst>
              <a:gd name="adj1" fmla="val 26667"/>
              <a:gd name="adj2" fmla="val -4444"/>
              <a:gd name="adj3" fmla="val 317877"/>
              <a:gd name="adj4" fmla="val -129822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Čárový popisek 1 6"/>
          <p:cNvSpPr>
            <a:spLocks/>
          </p:cNvSpPr>
          <p:nvPr/>
        </p:nvSpPr>
        <p:spPr bwMode="auto">
          <a:xfrm>
            <a:off x="7178675" y="4221163"/>
            <a:ext cx="1425575" cy="428625"/>
          </a:xfrm>
          <a:prstGeom prst="borderCallout1">
            <a:avLst>
              <a:gd name="adj1" fmla="val 26667"/>
              <a:gd name="adj2" fmla="val -5347"/>
              <a:gd name="adj3" fmla="val 199259"/>
              <a:gd name="adj4" fmla="val -7895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4" name="Čárový popisek 1 6"/>
          <p:cNvSpPr>
            <a:spLocks/>
          </p:cNvSpPr>
          <p:nvPr/>
        </p:nvSpPr>
        <p:spPr bwMode="auto">
          <a:xfrm>
            <a:off x="7019925" y="5157788"/>
            <a:ext cx="1979613" cy="428625"/>
          </a:xfrm>
          <a:prstGeom prst="borderCallout1">
            <a:avLst>
              <a:gd name="adj1" fmla="val 26667"/>
              <a:gd name="adj2" fmla="val -3847"/>
              <a:gd name="adj3" fmla="val 86296"/>
              <a:gd name="adj4" fmla="val -50843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5" name="Čárový popisek 1 6"/>
          <p:cNvSpPr>
            <a:spLocks/>
          </p:cNvSpPr>
          <p:nvPr/>
        </p:nvSpPr>
        <p:spPr bwMode="auto">
          <a:xfrm>
            <a:off x="7235825" y="22050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62222"/>
              <a:gd name="adj4" fmla="val -8907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6" name="Čárový popisek 1 6"/>
          <p:cNvSpPr>
            <a:spLocks/>
          </p:cNvSpPr>
          <p:nvPr/>
        </p:nvSpPr>
        <p:spPr bwMode="auto">
          <a:xfrm>
            <a:off x="7235825" y="28527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02593"/>
              <a:gd name="adj4" fmla="val -50463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8" name="Čárový popisek 1 6"/>
          <p:cNvSpPr>
            <a:spLocks/>
          </p:cNvSpPr>
          <p:nvPr/>
        </p:nvSpPr>
        <p:spPr bwMode="auto">
          <a:xfrm>
            <a:off x="7250113" y="3500438"/>
            <a:ext cx="1714500" cy="428625"/>
          </a:xfrm>
          <a:prstGeom prst="borderCallout1">
            <a:avLst>
              <a:gd name="adj1" fmla="val 26667"/>
              <a:gd name="adj2" fmla="val -4444"/>
              <a:gd name="adj3" fmla="val 120741"/>
              <a:gd name="adj4" fmla="val -6620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9" name="Čárový popisek 1 6"/>
          <p:cNvSpPr>
            <a:spLocks/>
          </p:cNvSpPr>
          <p:nvPr/>
        </p:nvSpPr>
        <p:spPr bwMode="auto">
          <a:xfrm>
            <a:off x="179388" y="1773238"/>
            <a:ext cx="2305050" cy="863600"/>
          </a:xfrm>
          <a:prstGeom prst="borderCallout1">
            <a:avLst>
              <a:gd name="adj1" fmla="val 13236"/>
              <a:gd name="adj2" fmla="val 103306"/>
              <a:gd name="adj3" fmla="val -36028"/>
              <a:gd name="adj4" fmla="val 126444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10" name="Čárový popisek 1 6"/>
          <p:cNvSpPr>
            <a:spLocks/>
          </p:cNvSpPr>
          <p:nvPr/>
        </p:nvSpPr>
        <p:spPr bwMode="auto">
          <a:xfrm>
            <a:off x="279400" y="785813"/>
            <a:ext cx="1649413" cy="623887"/>
          </a:xfrm>
          <a:prstGeom prst="borderCallout1">
            <a:avLst>
              <a:gd name="adj1" fmla="val 26667"/>
              <a:gd name="adj2" fmla="val 105134"/>
              <a:gd name="adj3" fmla="val -794"/>
              <a:gd name="adj4" fmla="val 144213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11" name="Čárový popisek 1 6"/>
          <p:cNvSpPr>
            <a:spLocks/>
          </p:cNvSpPr>
          <p:nvPr/>
        </p:nvSpPr>
        <p:spPr bwMode="auto">
          <a:xfrm>
            <a:off x="279400" y="3068638"/>
            <a:ext cx="1577975" cy="646112"/>
          </a:xfrm>
          <a:prstGeom prst="borderCallout1">
            <a:avLst>
              <a:gd name="adj1" fmla="val 26667"/>
              <a:gd name="adj2" fmla="val 104898"/>
              <a:gd name="adj3" fmla="val -147778"/>
              <a:gd name="adj4" fmla="val 239491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12" name="Čárový popisek 1 6"/>
          <p:cNvSpPr>
            <a:spLocks/>
          </p:cNvSpPr>
          <p:nvPr/>
        </p:nvSpPr>
        <p:spPr bwMode="auto">
          <a:xfrm>
            <a:off x="179388" y="4643438"/>
            <a:ext cx="1606550" cy="582612"/>
          </a:xfrm>
          <a:prstGeom prst="borderCallout1">
            <a:avLst>
              <a:gd name="adj1" fmla="val 26667"/>
              <a:gd name="adj2" fmla="val 104810"/>
              <a:gd name="adj3" fmla="val 51481"/>
              <a:gd name="adj4" fmla="val 159218"/>
            </a:avLst>
          </a:prstGeom>
          <a:solidFill>
            <a:srgbClr val="CC99FF">
              <a:alpha val="64000"/>
            </a:srgbClr>
          </a:solidFill>
          <a:ln w="25400" algn="ctr">
            <a:solidFill>
              <a:srgbClr val="800080"/>
            </a:solidFill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nstantia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214842" y="214314"/>
            <a:ext cx="2500298" cy="6429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Popiš obrázek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sah 2"/>
          <p:cNvSpPr>
            <a:spLocks noGrp="1"/>
          </p:cNvSpPr>
          <p:nvPr>
            <p:ph idx="1"/>
          </p:nvPr>
        </p:nvSpPr>
        <p:spPr>
          <a:xfrm>
            <a:off x="214313" y="857250"/>
            <a:ext cx="5543550" cy="428625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Bobovité patří mezi rostliny: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9501188" y="1285875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501188" y="2071688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00063" y="1285875"/>
            <a:ext cx="3500437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dvouděložné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514350" y="6000750"/>
            <a:ext cx="3414713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symbióza</a:t>
            </a:r>
          </a:p>
          <a:p>
            <a:pPr marL="484187" indent="-45720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500063" y="1785938"/>
            <a:ext cx="37861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jednoděložné</a:t>
            </a:r>
          </a:p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lphaLcParenR" startAt="2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42875" y="2286000"/>
            <a:ext cx="55435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2"/>
              <a:defRPr/>
            </a:pPr>
            <a:r>
              <a:rPr lang="cs-CZ" sz="2600" dirty="0">
                <a:latin typeface="+mn-lt"/>
              </a:rPr>
              <a:t>Květní obaly tvoří: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500063" y="2643188"/>
            <a:ext cx="2857500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okvětí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500063" y="3071813"/>
            <a:ext cx="34290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kalich a koruna</a:t>
            </a:r>
          </a:p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lphaLcParenR" startAt="2"/>
              <a:defRPr/>
            </a:pPr>
            <a:endParaRPr lang="cs-CZ" sz="2600" dirty="0">
              <a:latin typeface="+mn-lt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42875" y="3643313"/>
            <a:ext cx="5543550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3"/>
              <a:defRPr/>
            </a:pPr>
            <a:r>
              <a:rPr lang="cs-CZ" sz="2600" dirty="0">
                <a:latin typeface="+mn-lt"/>
              </a:rPr>
              <a:t>Hlízkové bakterie žijí: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500063" y="4052888"/>
            <a:ext cx="4714875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v hlízkách na kořenech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500063" y="4500563"/>
            <a:ext cx="2771775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 startAt="2"/>
              <a:defRPr/>
            </a:pPr>
            <a:r>
              <a:rPr lang="cs-CZ" sz="2400" dirty="0">
                <a:latin typeface="+mn-lt"/>
              </a:rPr>
              <a:t>na listech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100013" y="5072063"/>
            <a:ext cx="69723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1337" indent="-514350" eaLnBrk="0" hangingPunct="0">
              <a:spcBef>
                <a:spcPct val="20000"/>
              </a:spcBef>
              <a:buClr>
                <a:srgbClr val="EB641B"/>
              </a:buClr>
              <a:buSzPct val="95000"/>
              <a:buFont typeface="+mj-lt"/>
              <a:buAutoNum type="arabicPeriod" startAt="4"/>
              <a:defRPr/>
            </a:pPr>
            <a:r>
              <a:rPr lang="cs-CZ" sz="2600" dirty="0">
                <a:latin typeface="+mn-lt"/>
              </a:rPr>
              <a:t>Tento vztah 2 organismů se nazývá: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500063" y="5500688"/>
            <a:ext cx="392906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850900" lvl="1" indent="-45720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+mj-lt"/>
              <a:buAutoNum type="alphaLcParenR"/>
              <a:defRPr/>
            </a:pPr>
            <a:r>
              <a:rPr lang="cs-CZ" sz="2400" dirty="0">
                <a:latin typeface="+mn-lt"/>
              </a:rPr>
              <a:t>parazitismus</a:t>
            </a:r>
          </a:p>
        </p:txBody>
      </p:sp>
      <p:sp>
        <p:nvSpPr>
          <p:cNvPr id="18" name="Veselý obličej 17"/>
          <p:cNvSpPr/>
          <p:nvPr/>
        </p:nvSpPr>
        <p:spPr>
          <a:xfrm>
            <a:off x="9572625" y="4000500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9572625" y="4786313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0787063" y="5500688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10787063" y="6286500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0858500" y="2143125"/>
            <a:ext cx="571500" cy="571500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0858500" y="2928938"/>
            <a:ext cx="571500" cy="5715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28596" y="142852"/>
            <a:ext cx="2786082" cy="64291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Vyber odpověď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69635 -0.023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5112E-17 L -0.64114 -0.05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-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78958 0.114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" y="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8842 -0.052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" y="-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-0.53872 -0.009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-0.75139 -0.0506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" y="-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111E-6 L -0.80312 -0.1152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89202 0.065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6" y="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smtClean="0"/>
              <a:t>Citace</a:t>
            </a:r>
          </a:p>
        </p:txBody>
      </p:sp>
      <p:sp>
        <p:nvSpPr>
          <p:cNvPr id="38914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981075"/>
            <a:ext cx="8964612" cy="501967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ČABRADOVÁ, Věra; HASCH, František; SEJPKA, Jaroslav</a:t>
            </a:r>
            <a:r>
              <a:rPr lang="en-US" sz="1600" smtClean="0"/>
              <a:t>;</a:t>
            </a:r>
            <a:r>
              <a:rPr lang="cs-CZ" sz="1600" smtClean="0"/>
              <a:t> VANĚČKOVÁ, Ivana. </a:t>
            </a:r>
            <a:r>
              <a:rPr lang="cs-CZ" sz="1600" i="1" smtClean="0"/>
              <a:t>Přírodopis 7 učebnice pro základní školy a víceletá gymnázia</a:t>
            </a:r>
            <a:r>
              <a:rPr lang="cs-CZ" sz="1600" smtClean="0"/>
              <a:t>. Plzeň: Fraus,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1.: </a:t>
            </a:r>
            <a:r>
              <a:rPr lang="cs-CZ" sz="1600" smtClean="0">
                <a:solidFill>
                  <a:srgbClr val="000000"/>
                </a:solidFill>
              </a:rPr>
              <a:t>FRANTIŠEK, Polívka. </a:t>
            </a:r>
            <a:r>
              <a:rPr lang="cs-CZ" sz="1600" i="1" smtClean="0">
                <a:solidFill>
                  <a:srgbClr val="000000"/>
                </a:solidFill>
              </a:rPr>
              <a:t>Názorná květena zemí koruny české, svazek 2, strana 346</a:t>
            </a:r>
            <a:r>
              <a:rPr lang="cs-CZ" sz="1600" smtClean="0">
                <a:solidFill>
                  <a:srgbClr val="000000"/>
                </a:solidFill>
              </a:rPr>
              <a:t> [online]. [cit. 16.5.2013]. Dostupný na WWW: http://botanika.wendys.cz/kvetena/kvetena.php?dil=2&amp;page=346</a:t>
            </a:r>
            <a:r>
              <a:rPr lang="cs-CZ" sz="1600" smtClean="0"/>
              <a:t>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2.: </a:t>
            </a:r>
            <a:r>
              <a:rPr lang="cs-CZ" sz="1600" smtClean="0">
                <a:solidFill>
                  <a:srgbClr val="000000"/>
                </a:solidFill>
              </a:rPr>
              <a:t>RASBAK. </a:t>
            </a:r>
            <a:r>
              <a:rPr lang="cs-CZ" sz="1600" i="1" smtClean="0">
                <a:solidFill>
                  <a:srgbClr val="000000"/>
                </a:solidFill>
              </a:rPr>
              <a:t>Wikimedia commons</a:t>
            </a:r>
            <a:r>
              <a:rPr lang="cs-CZ" sz="1600" smtClean="0">
                <a:solidFill>
                  <a:srgbClr val="000000"/>
                </a:solidFill>
              </a:rPr>
              <a:t> [online]. [cit. 16.5.2013]. Dostupný na WWW: http://commons.wikimedia.org/wiki/File:Peultjes_planten_Pisum_sativum_mange-tout.jpg</a:t>
            </a:r>
            <a:r>
              <a:rPr lang="cs-CZ" sz="1600" smtClean="0"/>
              <a:t>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3.: </a:t>
            </a:r>
            <a:r>
              <a:rPr lang="cs-CZ" sz="1600" smtClean="0">
                <a:solidFill>
                  <a:srgbClr val="000000"/>
                </a:solidFill>
              </a:rPr>
              <a:t>WANKO. </a:t>
            </a:r>
            <a:r>
              <a:rPr lang="cs-CZ" sz="1600" i="1" smtClean="0">
                <a:solidFill>
                  <a:srgbClr val="000000"/>
                </a:solidFill>
              </a:rPr>
              <a:t>Wikimedia commons</a:t>
            </a:r>
            <a:r>
              <a:rPr lang="cs-CZ" sz="1600" smtClean="0">
                <a:solidFill>
                  <a:srgbClr val="000000"/>
                </a:solidFill>
              </a:rPr>
              <a:t> [online]. [cit. 16.5.2013]. Dostupný na WWW: http://commons.wikimedia.org/wiki/File:A_green_bean.jpg</a:t>
            </a:r>
            <a:r>
              <a:rPr lang="cs-CZ" sz="1600" smtClean="0"/>
              <a:t>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4.: MONNIAUX, David.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http://commons.wikimedia.org/wiki/File:Mafate_Marla_lentils_dsc00647.jpg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5.: ZELL, H.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http://commons.wikimedia.org/wiki/File:Glycine_max_003.JPG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6.: POLLINATOR.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http://commons.wikimedia.org/wiki/File:Peanut_9417.jpg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smtClean="0"/>
              <a:t>Obr. 7.: FIR0002.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http://commons.wikimedia.org/wiki/File:Lucerne_flowers.jpg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smtClean="0"/>
              <a:t>Citace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981075"/>
            <a:ext cx="8964612" cy="587692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8.: </a:t>
            </a:r>
            <a:r>
              <a:rPr lang="en-US" sz="1600" smtClean="0"/>
              <a:t>RASBAK. </a:t>
            </a:r>
            <a:r>
              <a:rPr lang="en-US" sz="1600" i="1" smtClean="0"/>
              <a:t>Wikimedia Commons</a:t>
            </a:r>
            <a:r>
              <a:rPr lang="en-US" sz="1600" smtClean="0"/>
              <a:t> [online]. [cit. </a:t>
            </a:r>
            <a:r>
              <a:rPr lang="cs-CZ" sz="1600" smtClean="0"/>
              <a:t>16</a:t>
            </a:r>
            <a:r>
              <a:rPr lang="en-US" sz="1600" smtClean="0"/>
              <a:t>.5.2013]. Dostupný na WWW: http://commons.wikimedia.org/wiki/File:Tuinboon_bontbloeiend.jpg </a:t>
            </a:r>
            <a:endParaRPr lang="cs-CZ" sz="16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9.: ZELL, H.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http://commons.wikimedia.org/wiki/File:Trifolium_pratense_002.JPG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10.: HUGO.ARG.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http://commons.wikimedia.org/wiki/File:BaltasisDobilas001.JPG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11.: SANNSE.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http://commons.wikimedia.org/wiki/File:Meadow_vetchling_close_800.jpg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12.: SIEGMUND, Walter.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http://commons.wikimedia.org/wiki/File:Lotus_corniculatus_1632.JPG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13.: ZELL, H.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http://commons.wikimedia.org/wiki/File:Ononis_spinosa_001.JPG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14.: JOJAN.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16.5.2013]. Dostupný na WWW: http://commons.wikimedia.org/wiki/File:Robinia_pseudacacia11.JPEG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r>
              <a:rPr lang="cs-CZ" sz="1600" smtClean="0"/>
              <a:t>Obr. 15.: </a:t>
            </a:r>
            <a:r>
              <a:rPr lang="en-US" sz="1600" smtClean="0"/>
              <a:t>BROSEN. </a:t>
            </a:r>
            <a:r>
              <a:rPr lang="en-US" sz="1600" i="1" smtClean="0"/>
              <a:t>Wikimedia Commons</a:t>
            </a:r>
            <a:r>
              <a:rPr lang="en-US" sz="1600" smtClean="0"/>
              <a:t> [online]. [cit. </a:t>
            </a:r>
            <a:r>
              <a:rPr lang="cs-CZ" sz="1600" smtClean="0"/>
              <a:t>16</a:t>
            </a:r>
            <a:r>
              <a:rPr lang="en-US" sz="1600" smtClean="0"/>
              <a:t>.5.2013]. Dostupný na WWW: http://commons.wikimedia.org/wiki/File:Brosen_robinia_pseudoacacia1.jpg </a:t>
            </a:r>
            <a:endParaRPr lang="cs-CZ" sz="16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 startAt="9"/>
            </a:pPr>
            <a:endParaRPr lang="cs-CZ" sz="16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575</Words>
  <Application>Microsoft Office PowerPoint</Application>
  <PresentationFormat>Předvádění na obrazovce (4:3)</PresentationFormat>
  <Paragraphs>119</Paragraphs>
  <Slides>15</Slides>
  <Notes>0</Notes>
  <HiddenSlides>4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Calibri</vt:lpstr>
      <vt:lpstr>Constantia</vt:lpstr>
      <vt:lpstr>Wingdings 2</vt:lpstr>
      <vt:lpstr>Tok</vt:lpstr>
      <vt:lpstr>1_Tok</vt:lpstr>
      <vt:lpstr>Snímek 1</vt:lpstr>
      <vt:lpstr>Snímek 2</vt:lpstr>
      <vt:lpstr>Anotace</vt:lpstr>
      <vt:lpstr>Bobovité</vt:lpstr>
      <vt:lpstr>Snímek 5</vt:lpstr>
      <vt:lpstr>Snímek 6</vt:lpstr>
      <vt:lpstr>Zástupci</vt:lpstr>
      <vt:lpstr>Snímek 8</vt:lpstr>
      <vt:lpstr>Snímek 9</vt:lpstr>
      <vt:lpstr>Snímek 10</vt:lpstr>
      <vt:lpstr>Snímek 11</vt:lpstr>
      <vt:lpstr>Snímek 12</vt:lpstr>
      <vt:lpstr>Snímek 13</vt:lpstr>
      <vt:lpstr>Citace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Růžovité</dc:title>
  <dc:creator>dasa</dc:creator>
  <cp:lastModifiedBy>rockovad</cp:lastModifiedBy>
  <cp:revision>45</cp:revision>
  <dcterms:created xsi:type="dcterms:W3CDTF">2013-04-29T21:29:07Z</dcterms:created>
  <dcterms:modified xsi:type="dcterms:W3CDTF">2013-06-10T08:54:44Z</dcterms:modified>
</cp:coreProperties>
</file>