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40" autoAdjust="0"/>
  </p:normalViewPr>
  <p:slideViewPr>
    <p:cSldViewPr>
      <p:cViewPr varScale="1">
        <p:scale>
          <a:sx n="49" d="100"/>
          <a:sy n="49" d="100"/>
        </p:scale>
        <p:origin x="-111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F856307-D71E-4AE5-A7E4-0AC9D42E6B77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6438418-1421-408A-AEB2-EB972D00CA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23370-723B-482A-BA4E-2F249E9F0DE3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59D1BF-01AE-4DEC-9E63-E712B14F79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F32A543-09A6-4D65-8502-803E584B5E96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382AFC-4EDF-4754-8AF2-B4BF150486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2FE8E-7E28-49B3-A437-836AE3E31B22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3DA128-9701-4117-AF3C-88EE90AC1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3F839-0A62-4084-9021-167477A50A10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791D-58F4-44A4-A617-47D8FA3CD5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06171-7AC5-4F7E-94D9-7A9F57756958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271C6-CD5D-47BE-A0E8-88F1C243B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115ECD-3A03-4804-AC1F-8849483A922D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E474B-E2B8-497A-858E-5DB492A3C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6D02C-BFC2-494B-903F-88E68197C5BC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61CDB-0F52-49E4-A0E8-D20B11001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B001AE-E30D-419B-84EB-47252B75C253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9D9928-3B69-48D3-AEAF-B81E44F382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9DE13-FC5D-4040-B678-99E32537DF3E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A3BDE-9BE6-4843-98B9-F787428DBA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8CEE0C-3D6D-4492-B1E0-1E751350BA8B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C145199-E5CD-457C-B5D8-540D13F634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E90042A-3B22-4159-B6F2-A0507C60F0C7}" type="datetimeFigureOut">
              <a:rPr lang="cs-CZ"/>
              <a:pPr>
                <a:defRPr/>
              </a:pPr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D40BAE6-EC22-459C-A502-D83D30EBDD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05" r:id="rId5"/>
    <p:sldLayoutId id="2147483704" r:id="rId6"/>
    <p:sldLayoutId id="2147483703" r:id="rId7"/>
    <p:sldLayoutId id="2147483702" r:id="rId8"/>
    <p:sldLayoutId id="2147483710" r:id="rId9"/>
    <p:sldLayoutId id="2147483701" r:id="rId10"/>
    <p:sldLayoutId id="214748371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f/f9/Nymphaea_alba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8/81/Rununculus_arcis_prysky%C5%99n%C3%ADk_prudk%C3%BD_1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Brassica_rapa_plant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Illustration_Rosa_canina0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928670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5"/>
                </a:solidFill>
              </a:rPr>
              <a:t>Krytosemenné rostliny</a:t>
            </a:r>
            <a:endParaRPr lang="cs-CZ" dirty="0">
              <a:solidFill>
                <a:schemeClr val="accent5"/>
              </a:solidFill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Krytosemenné rostliny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571500" y="1500188"/>
            <a:ext cx="7239000" cy="4846637"/>
          </a:xfrm>
        </p:spPr>
        <p:txBody>
          <a:bodyPr/>
          <a:lstStyle/>
          <a:p>
            <a:r>
              <a:rPr lang="cs-CZ" smtClean="0"/>
              <a:t>Mají semena ukrytá v plodech</a:t>
            </a:r>
          </a:p>
          <a:p>
            <a:r>
              <a:rPr lang="cs-CZ" smtClean="0"/>
              <a:t>Jsou nejmladší a nejpočetnější skupinou rostlin</a:t>
            </a:r>
          </a:p>
          <a:p>
            <a:r>
              <a:rPr lang="cs-CZ" smtClean="0"/>
              <a:t>Rostou na nejrůznějších místech od polárních oblastí až po vlhké tropické lesy</a:t>
            </a:r>
          </a:p>
        </p:txBody>
      </p:sp>
      <p:pic>
        <p:nvPicPr>
          <p:cNvPr id="13314" name="Picture 2" descr="Soubor:Nymphaea alb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63" y="3857625"/>
            <a:ext cx="3714750" cy="278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Pryskyřníkovité</a:t>
            </a:r>
            <a:endParaRPr lang="cs-CZ" dirty="0">
              <a:solidFill>
                <a:schemeClr val="bg2">
                  <a:lumMod val="25000"/>
                </a:schemeClr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Jsou převážně vytrvalé byliny</a:t>
            </a:r>
          </a:p>
          <a:p>
            <a:r>
              <a:rPr lang="cs-CZ" smtClean="0"/>
              <a:t>Mají oddenek nebo hlízy</a:t>
            </a:r>
          </a:p>
          <a:p>
            <a:r>
              <a:rPr lang="cs-CZ" smtClean="0"/>
              <a:t>Často obsahují prudce jedovaté látky</a:t>
            </a:r>
          </a:p>
          <a:p>
            <a:r>
              <a:rPr lang="cs-CZ" smtClean="0"/>
              <a:t>Mají oboupohlavné květy s větším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počtem pestíků a tyčinek</a:t>
            </a:r>
          </a:p>
          <a:p>
            <a:r>
              <a:rPr lang="cs-CZ" smtClean="0"/>
              <a:t>Plody jsou měchýřky nebo nažky</a:t>
            </a:r>
          </a:p>
          <a:p>
            <a:r>
              <a:rPr lang="cs-CZ" smtClean="0"/>
              <a:t>např.:pryskyřník prudký,blatouch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bahenní, sasanka hajní,…..</a:t>
            </a:r>
          </a:p>
        </p:txBody>
      </p:sp>
      <p:pic>
        <p:nvPicPr>
          <p:cNvPr id="15363" name="Picture 2" descr="Soubor:Rununculus arcis pryskyřník prudký 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4437063"/>
            <a:ext cx="298767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-285776"/>
            <a:ext cx="72390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         Brukvovité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313"/>
            <a:ext cx="7239000" cy="484663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Jsou to byliny s čtyřčetnými květy </a:t>
            </a:r>
            <a:r>
              <a:rPr lang="cs-CZ" smtClean="0">
                <a:latin typeface="Arial" charset="0"/>
              </a:rPr>
              <a:t>                           </a:t>
            </a:r>
            <a:r>
              <a:rPr lang="cs-CZ" smtClean="0"/>
              <a:t>v hroznovitých květenství</a:t>
            </a:r>
          </a:p>
          <a:p>
            <a:pPr>
              <a:lnSpc>
                <a:spcPct val="90000"/>
              </a:lnSpc>
            </a:pPr>
            <a:r>
              <a:rPr lang="cs-CZ" smtClean="0"/>
              <a:t>V květech mají 1 pestík a 6 tyčinek</a:t>
            </a:r>
          </a:p>
          <a:p>
            <a:pPr>
              <a:lnSpc>
                <a:spcPct val="90000"/>
              </a:lnSpc>
            </a:pPr>
            <a:r>
              <a:rPr lang="cs-CZ" smtClean="0"/>
              <a:t>Plody:šešule, šešulka, struk nebo nažka</a:t>
            </a:r>
          </a:p>
          <a:p>
            <a:pPr>
              <a:lnSpc>
                <a:spcPct val="90000"/>
              </a:lnSpc>
            </a:pPr>
            <a:r>
              <a:rPr lang="cs-CZ" smtClean="0"/>
              <a:t>Mají hospodářský význam</a:t>
            </a:r>
          </a:p>
          <a:p>
            <a:pPr>
              <a:lnSpc>
                <a:spcPct val="90000"/>
              </a:lnSpc>
            </a:pPr>
            <a:r>
              <a:rPr lang="cs-CZ" smtClean="0"/>
              <a:t>Využívají se jako zelenina, olejniny, pochutiny nebo okrasné rostliny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                                     brukev řepka olejka</a:t>
            </a:r>
          </a:p>
        </p:txBody>
      </p:sp>
      <p:pic>
        <p:nvPicPr>
          <p:cNvPr id="16387" name="Picture 2" descr="Brassica rapa">
            <a:hlinkClick r:id="rId2" tooltip="Brassica rapa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2205038"/>
            <a:ext cx="238125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0298" y="0"/>
            <a:ext cx="455296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růžovité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Jsou to byliny,keře nebo stromy</a:t>
            </a:r>
          </a:p>
          <a:p>
            <a:pPr>
              <a:lnSpc>
                <a:spcPct val="90000"/>
              </a:lnSpc>
            </a:pPr>
            <a:r>
              <a:rPr lang="cs-CZ" smtClean="0"/>
              <a:t>Mají střídavé listy(často opatřené palisty)</a:t>
            </a:r>
          </a:p>
          <a:p>
            <a:pPr>
              <a:lnSpc>
                <a:spcPct val="90000"/>
              </a:lnSpc>
            </a:pPr>
            <a:r>
              <a:rPr lang="cs-CZ" smtClean="0"/>
              <a:t>Mají oboupohlavné pětičetné květy</a:t>
            </a:r>
          </a:p>
          <a:p>
            <a:pPr>
              <a:lnSpc>
                <a:spcPct val="90000"/>
              </a:lnSpc>
            </a:pPr>
            <a:r>
              <a:rPr lang="cs-CZ" smtClean="0"/>
              <a:t>Květy jsou rozděleny na kalich a korunu</a:t>
            </a:r>
          </a:p>
          <a:p>
            <a:pPr>
              <a:lnSpc>
                <a:spcPct val="90000"/>
              </a:lnSpc>
            </a:pPr>
            <a:r>
              <a:rPr lang="cs-CZ" smtClean="0"/>
              <a:t>Plody jsou: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nažky(nebo souplodí nažek),malvice a peckovice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(nebo souplodí peckoviček)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     				     Růže šípková</a:t>
            </a:r>
          </a:p>
        </p:txBody>
      </p:sp>
      <p:pic>
        <p:nvPicPr>
          <p:cNvPr id="17411" name="Picture 2" descr="Růže šípková">
            <a:hlinkClick r:id="rId2" tooltip="Růže šípková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3429000"/>
            <a:ext cx="1797050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28794" y="357166"/>
            <a:ext cx="6053158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bobovité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Jsou to byliny,keře nebo stromy</a:t>
            </a:r>
          </a:p>
          <a:p>
            <a:r>
              <a:rPr lang="cs-CZ" smtClean="0"/>
              <a:t>Mají souměrné květy</a:t>
            </a:r>
          </a:p>
          <a:p>
            <a:r>
              <a:rPr lang="cs-CZ" smtClean="0"/>
              <a:t>Květy  jsou rozlišené na kalich a korunu</a:t>
            </a:r>
          </a:p>
          <a:p>
            <a:r>
              <a:rPr lang="cs-CZ" smtClean="0"/>
              <a:t>Korunní lístky vytvářejí pavézu,křídla a člunek</a:t>
            </a:r>
          </a:p>
          <a:p>
            <a:r>
              <a:rPr lang="cs-CZ" smtClean="0"/>
              <a:t>Listy jsou složené,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s palisty,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někdy zakončené úponky</a:t>
            </a:r>
          </a:p>
          <a:p>
            <a:r>
              <a:rPr lang="cs-CZ" smtClean="0"/>
              <a:t>Plod: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lusk</a:t>
            </a:r>
          </a:p>
          <a:p>
            <a:r>
              <a:rPr lang="cs-CZ" smtClean="0"/>
              <a:t>Na kořenech žijí v symbióze hlízkovité bakterie</a:t>
            </a:r>
          </a:p>
        </p:txBody>
      </p:sp>
      <p:pic>
        <p:nvPicPr>
          <p:cNvPr id="22530" name="Picture 2" descr="http://t2.gstatic.com/images?q=tbn:ANd9GcQhPv83YwquqUHlDlTO4Ki2zAVnsAL3e531FhH92S73Xh6oJpjug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75" y="285750"/>
            <a:ext cx="1676400" cy="222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42988" y="1196975"/>
          <a:ext cx="6097587" cy="4846638"/>
        </p:xfrm>
        <a:graphic>
          <a:graphicData uri="http://schemas.openxmlformats.org/drawingml/2006/table">
            <a:tbl>
              <a:tblPr/>
              <a:tblGrid>
                <a:gridCol w="2208539"/>
                <a:gridCol w="3889040"/>
              </a:tblGrid>
              <a:tr h="261882"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Název školy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Základní škola Skalná, okres Cheb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Číslo projektu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CZ.1.07/1.4.00/21.2085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Název projektu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„Zlepšení podmínek pro vzdělávání na ZŠ Skalná“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5286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Číslo a název šablony klíčové aktivity 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III/2 Inovace a zkvalitnění výuky prostřednictvím ICT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Číslo sady vzdělávacích materiálů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  <a:latin typeface="Times New Roman"/>
                        </a:rPr>
                        <a:t>VY_32_INOVACE_08_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Pořadové číslo materiálu v sadě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_</a:t>
                      </a:r>
                      <a:r>
                        <a:rPr lang="cs-CZ" sz="1100" dirty="0" smtClean="0">
                          <a:effectLst/>
                          <a:latin typeface="Times New Roman"/>
                        </a:rPr>
                        <a:t>03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Autor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Věra Heřmánková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Datum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  <a:latin typeface="Times New Roman"/>
                        </a:rPr>
                        <a:t>21.05.2012 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Ročník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6.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70">
                <a:tc>
                  <a:txBody>
                    <a:bodyPr/>
                    <a:lstStyle/>
                    <a:p>
                      <a:r>
                        <a:rPr lang="en-US" sz="1100">
                          <a:effectLst/>
                          <a:latin typeface="Times New Roman"/>
                        </a:rPr>
                        <a:t>Vzděl. oblast / Vzděl. obor / Tem. okruh</a:t>
                      </a:r>
                      <a:endParaRPr lang="en-US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Botanika a živé organismy</a:t>
                      </a:r>
                      <a:endParaRPr lang="pl-PL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61882"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Název materiálu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  <a:latin typeface="Times New Roman"/>
                        </a:rPr>
                        <a:t>Krytosemenné</a:t>
                      </a:r>
                      <a:r>
                        <a:rPr lang="cs-CZ" sz="1100" baseline="0" dirty="0" smtClean="0">
                          <a:effectLst/>
                          <a:latin typeface="Times New Roman"/>
                        </a:rPr>
                        <a:t> rostliny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70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Typ materiálu (DUM též typ souboru)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  <a:latin typeface="Times New Roman"/>
                        </a:rPr>
                        <a:t>Prezentace 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36470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Anotace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effectLst/>
                          <a:latin typeface="Times New Roman"/>
                        </a:rPr>
                        <a:t>Výklad</a:t>
                      </a:r>
                      <a:r>
                        <a:rPr lang="cs-CZ" sz="1100" baseline="0" dirty="0" smtClean="0">
                          <a:effectLst/>
                          <a:latin typeface="Times New Roman"/>
                        </a:rPr>
                        <a:t> látky , žáci si pomocí prezentace zapíší poznámky do sešitu. Následují kontrolní otázky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27426">
                <a:tc>
                  <a:txBody>
                    <a:bodyPr/>
                    <a:lstStyle/>
                    <a:p>
                      <a:r>
                        <a:rPr lang="cs-CZ" sz="1100">
                          <a:effectLst/>
                          <a:latin typeface="Times New Roman"/>
                        </a:rPr>
                        <a:t>Citace</a:t>
                      </a:r>
                      <a:endParaRPr lang="cs-CZ" sz="110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100" dirty="0" smtClean="0">
                        <a:effectLst/>
                        <a:latin typeface="Times New Roman"/>
                      </a:endParaRPr>
                    </a:p>
                    <a:p>
                      <a:r>
                        <a:rPr lang="cs-CZ" sz="1100" dirty="0" smtClean="0"/>
                        <a:t>Uvedené</a:t>
                      </a:r>
                      <a:r>
                        <a:rPr lang="cs-CZ" sz="1100" baseline="0" dirty="0" smtClean="0"/>
                        <a:t> na níže </a:t>
                      </a:r>
                      <a:r>
                        <a:rPr lang="cs-CZ" sz="1100" baseline="0" smtClean="0"/>
                        <a:t>uvedené stránce</a:t>
                      </a:r>
                      <a:endParaRPr lang="cs-CZ" sz="1100" dirty="0"/>
                    </a:p>
                  </a:txBody>
                  <a:tcPr marL="87294" marR="87294" marT="43647" marB="4364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9486" name="Picture 2" descr="\\ZSS-S2-AD\ucitele\profily\hermve\Plocha\logolink_ba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-26988"/>
            <a:ext cx="4752975" cy="1162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3"/>
          <p:cNvSpPr>
            <a:spLocks noChangeArrowheads="1"/>
          </p:cNvSpPr>
          <p:nvPr/>
        </p:nvSpPr>
        <p:spPr bwMode="auto">
          <a:xfrm>
            <a:off x="34925" y="260350"/>
            <a:ext cx="91455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Dvouděložné rostliny. [online]. [cit. 2013-05-15]. Dostupné z: http://cs.wikipedia.org/wiki/Dvoud%C4%9Blo%C5%BEn%C3%A9 </a:t>
            </a:r>
          </a:p>
        </p:txBody>
      </p:sp>
      <p:sp>
        <p:nvSpPr>
          <p:cNvPr id="20482" name="Obdélník 4"/>
          <p:cNvSpPr>
            <a:spLocks noChangeArrowheads="1"/>
          </p:cNvSpPr>
          <p:nvPr/>
        </p:nvSpPr>
        <p:spPr bwMode="auto">
          <a:xfrm>
            <a:off x="34925" y="1052513"/>
            <a:ext cx="88582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Pryskyřník. [online]. [cit. 2013-05-15]. Dostupné z: http://cs.wikipedia.org/wiki/Prysky%C5%99n%C3%ADk_prudk%C3%BD </a:t>
            </a:r>
          </a:p>
        </p:txBody>
      </p:sp>
      <p:sp>
        <p:nvSpPr>
          <p:cNvPr id="20483" name="Obdélník 5"/>
          <p:cNvSpPr>
            <a:spLocks noChangeArrowheads="1"/>
          </p:cNvSpPr>
          <p:nvPr/>
        </p:nvSpPr>
        <p:spPr bwMode="auto">
          <a:xfrm>
            <a:off x="34925" y="1698625"/>
            <a:ext cx="87137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fr-FR">
                <a:latin typeface="Trebuchet MS" pitchFamily="34" charset="0"/>
              </a:rPr>
              <a:t>Brukvovité. [online]. [cit. 2013-05-15]. Dostupné z: http://cs.wikipedia.org/wiki/Brukev </a:t>
            </a:r>
            <a:endParaRPr lang="cs-CZ">
              <a:latin typeface="Trebuchet MS" pitchFamily="34" charset="0"/>
            </a:endParaRPr>
          </a:p>
        </p:txBody>
      </p:sp>
      <p:sp>
        <p:nvSpPr>
          <p:cNvPr id="20484" name="Obdélník 6"/>
          <p:cNvSpPr>
            <a:spLocks noChangeArrowheads="1"/>
          </p:cNvSpPr>
          <p:nvPr/>
        </p:nvSpPr>
        <p:spPr bwMode="auto">
          <a:xfrm>
            <a:off x="34925" y="2276475"/>
            <a:ext cx="84978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fr-FR">
                <a:latin typeface="Trebuchet MS" pitchFamily="34" charset="0"/>
              </a:rPr>
              <a:t>Růžovité. [online]. [cit. 2013-05-15]. Dostupné z: http://cs.wikipedia.org/wiki/R%C5%AF%C5%BEe_%C5%A1%C3%ADpkov%C3%A1 </a:t>
            </a:r>
            <a:endParaRPr lang="cs-CZ">
              <a:latin typeface="Trebuchet MS" pitchFamily="34" charset="0"/>
            </a:endParaRPr>
          </a:p>
        </p:txBody>
      </p:sp>
      <p:sp>
        <p:nvSpPr>
          <p:cNvPr id="20485" name="Obdélník 7"/>
          <p:cNvSpPr>
            <a:spLocks noChangeArrowheads="1"/>
          </p:cNvSpPr>
          <p:nvPr/>
        </p:nvSpPr>
        <p:spPr bwMode="auto">
          <a:xfrm>
            <a:off x="61913" y="2852738"/>
            <a:ext cx="36464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Lusk. [online]. [cit. 2013-05-15]. </a:t>
            </a:r>
          </a:p>
        </p:txBody>
      </p:sp>
      <p:sp>
        <p:nvSpPr>
          <p:cNvPr id="20486" name="Obdélník 1"/>
          <p:cNvSpPr>
            <a:spLocks noChangeArrowheads="1"/>
          </p:cNvSpPr>
          <p:nvPr/>
        </p:nvSpPr>
        <p:spPr bwMode="auto">
          <a:xfrm>
            <a:off x="87313" y="3222625"/>
            <a:ext cx="86407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ČABRADOVÁ, Věra. </a:t>
            </a:r>
            <a:r>
              <a:rPr lang="cs-CZ" i="1">
                <a:latin typeface="Trebuchet MS" pitchFamily="34" charset="0"/>
              </a:rPr>
              <a:t>Přírodopis 7</a:t>
            </a:r>
            <a:r>
              <a:rPr lang="cs-CZ">
                <a:latin typeface="Trebuchet MS" pitchFamily="34" charset="0"/>
              </a:rPr>
              <a:t>: </a:t>
            </a:r>
            <a:r>
              <a:rPr lang="cs-CZ" i="1">
                <a:latin typeface="Trebuchet MS" pitchFamily="34" charset="0"/>
              </a:rPr>
              <a:t>učebnice pro základní školy a víceletá gymnázia</a:t>
            </a:r>
            <a:r>
              <a:rPr lang="cs-CZ">
                <a:latin typeface="Trebuchet MS" pitchFamily="34" charset="0"/>
              </a:rPr>
              <a:t>. Plzeň: Fraus, 2005, 128 s. ISBN 80-723-8424-4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306</TotalTime>
  <Words>312</Words>
  <Application>Microsoft Office PowerPoint</Application>
  <PresentationFormat>On-screen Show (4:3)</PresentationFormat>
  <Paragraphs>71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9" baseType="lpstr">
      <vt:lpstr>Trebuchet MS</vt:lpstr>
      <vt:lpstr>Arial</vt:lpstr>
      <vt:lpstr>Wingdings 2</vt:lpstr>
      <vt:lpstr>Wingdings</vt:lpstr>
      <vt:lpstr>Calibri</vt:lpstr>
      <vt:lpstr>Times New Roman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Krytosemenné rostliny</dc:title>
  <dc:creator>vaclav - fric</dc:creator>
  <cp:lastModifiedBy>DUM</cp:lastModifiedBy>
  <cp:revision>47</cp:revision>
  <dcterms:created xsi:type="dcterms:W3CDTF">2012-04-16T12:31:36Z</dcterms:created>
  <dcterms:modified xsi:type="dcterms:W3CDTF">2013-06-10T13:12:30Z</dcterms:modified>
</cp:coreProperties>
</file>