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59" r:id="rId4"/>
    <p:sldId id="260" r:id="rId5"/>
    <p:sldId id="257" r:id="rId6"/>
    <p:sldId id="261" r:id="rId7"/>
  </p:sldIdLst>
  <p:sldSz cx="9144000" cy="6858000" type="screen4x3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Formatvorlage des Untertitelmasters durch Klicken bearbeiten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 smtClean="0"/>
              <a:t>Bild durch Klicken auf Symbol hinzufügen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BA50D42-C9CD-4801-B293-61D1F53EC57E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C6AE60A-B69C-4790-82F7-3882EDF23186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772400" cy="1470025"/>
          </a:xfrm>
        </p:spPr>
        <p:txBody>
          <a:bodyPr>
            <a:noAutofit/>
          </a:bodyPr>
          <a:lstStyle/>
          <a:p>
            <a:r>
              <a:rPr lang="de-DE" sz="4400" b="1" dirty="0" err="1" smtClean="0">
                <a:solidFill>
                  <a:schemeClr val="accent6">
                    <a:lumMod val="50000"/>
                  </a:schemeClr>
                </a:solidFill>
              </a:rPr>
              <a:t>Bobr</a:t>
            </a:r>
            <a:r>
              <a:rPr lang="de-DE" sz="4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4400" b="1" dirty="0" err="1" smtClean="0">
                <a:solidFill>
                  <a:schemeClr val="accent6">
                    <a:lumMod val="50000"/>
                  </a:schemeClr>
                </a:solidFill>
              </a:rPr>
              <a:t>evropsk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ý</a:t>
            </a:r>
            <a:r>
              <a:rPr lang="cs-CZ" sz="7200" b="1" dirty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7200" b="1" dirty="0">
                <a:solidFill>
                  <a:schemeClr val="accent6">
                    <a:lumMod val="50000"/>
                  </a:schemeClr>
                </a:solidFill>
              </a:rPr>
            </a:br>
            <a:endParaRPr lang="de-DE" sz="7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323528" y="1340768"/>
            <a:ext cx="4176464" cy="5215408"/>
          </a:xfrm>
        </p:spPr>
        <p:txBody>
          <a:bodyPr>
            <a:normAutofit fontScale="92500" lnSpcReduction="10000"/>
          </a:bodyPr>
          <a:lstStyle/>
          <a:p>
            <a:r>
              <a:rPr lang="de-DE" sz="2800" dirty="0" smtClean="0">
                <a:solidFill>
                  <a:schemeClr val="accent6">
                    <a:lumMod val="50000"/>
                  </a:schemeClr>
                </a:solidFill>
              </a:rPr>
              <a:t>Je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až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metr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velký</a:t>
            </a:r>
            <a:r>
              <a:rPr lang="de-DE" sz="2800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zavalitý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hlodavec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s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hustou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srstí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       </a:t>
            </a:r>
            <a:r>
              <a:rPr lang="de-DE" sz="2800" dirty="0" smtClean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dlouhým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plochým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 smtClean="0">
                <a:solidFill>
                  <a:schemeClr val="accent6">
                    <a:lumMod val="50000"/>
                  </a:schemeClr>
                </a:solidFill>
              </a:rPr>
              <a:t>ocasem</a:t>
            </a:r>
            <a:endParaRPr lang="de-DE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de-DE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de-DE" sz="2800" dirty="0" smtClean="0">
                <a:solidFill>
                  <a:schemeClr val="accent6">
                    <a:lumMod val="50000"/>
                  </a:schemeClr>
                </a:solidFill>
              </a:rPr>
              <a:t>Je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velmi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přizpůsoben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vodnímu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životu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rád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si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staví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soustavy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 smtClean="0">
                <a:solidFill>
                  <a:schemeClr val="accent6">
                    <a:lumMod val="50000"/>
                  </a:schemeClr>
                </a:solidFill>
              </a:rPr>
              <a:t>kanálů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          </a:t>
            </a:r>
            <a:r>
              <a:rPr lang="de-DE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de-DE" sz="2800" dirty="0" err="1" smtClean="0">
                <a:solidFill>
                  <a:schemeClr val="accent6">
                    <a:lumMod val="50000"/>
                  </a:schemeClr>
                </a:solidFill>
              </a:rPr>
              <a:t>hrází</a:t>
            </a:r>
            <a:endParaRPr lang="de-DE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de-DE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Jeho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potravu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tvoří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kromě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 err="1">
                <a:solidFill>
                  <a:schemeClr val="accent6">
                    <a:lumMod val="50000"/>
                  </a:schemeClr>
                </a:solidFill>
              </a:rPr>
              <a:t>bylin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 i </a:t>
            </a:r>
            <a:r>
              <a:rPr lang="de-DE" sz="2800" dirty="0" err="1" smtClean="0">
                <a:solidFill>
                  <a:schemeClr val="accent6">
                    <a:lumMod val="50000"/>
                  </a:schemeClr>
                </a:solidFill>
              </a:rPr>
              <a:t>větvičky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               </a:t>
            </a:r>
            <a:r>
              <a:rPr lang="de-DE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800" dirty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de-DE" sz="2800" dirty="0" err="1" smtClean="0">
                <a:solidFill>
                  <a:schemeClr val="accent6">
                    <a:lumMod val="50000"/>
                  </a:schemeClr>
                </a:solidFill>
              </a:rPr>
              <a:t>lýko</a:t>
            </a:r>
            <a:endParaRPr lang="de-DE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de-D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822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024744" cy="1656184"/>
          </a:xfrm>
        </p:spPr>
        <p:txBody>
          <a:bodyPr>
            <a:normAutofit/>
          </a:bodyPr>
          <a:lstStyle/>
          <a:p>
            <a:r>
              <a:rPr lang="de-DE" sz="6600" b="1" dirty="0" err="1" smtClean="0">
                <a:solidFill>
                  <a:schemeClr val="accent6">
                    <a:lumMod val="50000"/>
                  </a:schemeClr>
                </a:solidFill>
              </a:rPr>
              <a:t>Výskyt</a:t>
            </a:r>
            <a:endParaRPr lang="de-DE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491880" y="1052736"/>
            <a:ext cx="5112568" cy="5544616"/>
          </a:xfrm>
        </p:spPr>
        <p:txBody>
          <a:bodyPr>
            <a:normAutofit/>
          </a:bodyPr>
          <a:lstStyle/>
          <a:p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Do ČR se </a:t>
            </a:r>
            <a:r>
              <a:rPr lang="de-DE" dirty="0" err="1">
                <a:solidFill>
                  <a:schemeClr val="accent6">
                    <a:lumMod val="50000"/>
                  </a:schemeClr>
                </a:solidFill>
              </a:rPr>
              <a:t>po</a:t>
            </a:r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accent6">
                    <a:lumMod val="50000"/>
                  </a:schemeClr>
                </a:solidFill>
              </a:rPr>
              <a:t>svém</a:t>
            </a:r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accent6">
                    <a:lumMod val="50000"/>
                  </a:schemeClr>
                </a:solidFill>
              </a:rPr>
              <a:t>přechodném</a:t>
            </a:r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accent6">
                    <a:lumMod val="50000"/>
                  </a:schemeClr>
                </a:solidFill>
              </a:rPr>
              <a:t>vyhubení</a:t>
            </a:r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 na </a:t>
            </a:r>
            <a:r>
              <a:rPr lang="de-DE" dirty="0" err="1">
                <a:solidFill>
                  <a:schemeClr val="accent6">
                    <a:lumMod val="50000"/>
                  </a:schemeClr>
                </a:solidFill>
              </a:rPr>
              <a:t>přelomu</a:t>
            </a:r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 18. a 19. </a:t>
            </a:r>
            <a:r>
              <a:rPr lang="de-DE" dirty="0" err="1">
                <a:solidFill>
                  <a:schemeClr val="accent6">
                    <a:lumMod val="50000"/>
                  </a:schemeClr>
                </a:solidFill>
              </a:rPr>
              <a:t>století</a:t>
            </a:r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accent6">
                    <a:lumMod val="50000"/>
                  </a:schemeClr>
                </a:solidFill>
              </a:rPr>
              <a:t>začal</a:t>
            </a:r>
            <a:r>
              <a:rPr lang="de-DE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dirty="0" err="1" smtClean="0">
                <a:solidFill>
                  <a:schemeClr val="accent6">
                    <a:lumMod val="50000"/>
                  </a:schemeClr>
                </a:solidFill>
              </a:rPr>
              <a:t>vracet</a:t>
            </a:r>
            <a:endParaRPr lang="de-DE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de-DE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de-DE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de-DE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Rechteck 3"/>
          <p:cNvSpPr/>
          <p:nvPr/>
        </p:nvSpPr>
        <p:spPr>
          <a:xfrm>
            <a:off x="755576" y="2996952"/>
            <a:ext cx="78488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2400" dirty="0"/>
              <a:t>V </a:t>
            </a:r>
            <a:r>
              <a:rPr lang="de-DE" sz="2400" dirty="0" err="1"/>
              <a:t>Česku</a:t>
            </a:r>
            <a:r>
              <a:rPr lang="de-DE" sz="2400" dirty="0"/>
              <a:t> se </a:t>
            </a:r>
            <a:r>
              <a:rPr lang="de-DE" sz="2400" dirty="0" err="1"/>
              <a:t>vyskytuje</a:t>
            </a:r>
            <a:r>
              <a:rPr lang="de-DE" sz="2400" dirty="0"/>
              <a:t> v </a:t>
            </a:r>
            <a:r>
              <a:rPr lang="de-DE" sz="2400" dirty="0" err="1"/>
              <a:t>povodí</a:t>
            </a:r>
            <a:r>
              <a:rPr lang="de-DE" sz="2400" dirty="0"/>
              <a:t> Labe, </a:t>
            </a:r>
            <a:r>
              <a:rPr lang="de-DE" sz="2400" dirty="0" err="1"/>
              <a:t>Moravy</a:t>
            </a:r>
            <a:r>
              <a:rPr lang="de-DE" sz="2400" dirty="0"/>
              <a:t>, </a:t>
            </a:r>
            <a:r>
              <a:rPr lang="de-DE" sz="2400" dirty="0" err="1"/>
              <a:t>Odry</a:t>
            </a:r>
            <a:r>
              <a:rPr lang="de-DE" sz="2400" dirty="0"/>
              <a:t>, </a:t>
            </a:r>
            <a:r>
              <a:rPr lang="de-DE" sz="2400" dirty="0" err="1"/>
              <a:t>Dyje</a:t>
            </a:r>
            <a:r>
              <a:rPr lang="de-DE" sz="2400" dirty="0"/>
              <a:t> a </a:t>
            </a:r>
            <a:r>
              <a:rPr lang="de-DE" sz="2400" dirty="0" err="1"/>
              <a:t>Dunaje</a:t>
            </a:r>
            <a:endParaRPr lang="de-DE" sz="2400" dirty="0"/>
          </a:p>
          <a:p>
            <a:endParaRPr lang="de-DE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de-DE" sz="2400" dirty="0" smtClean="0"/>
              <a:t>V </a:t>
            </a:r>
            <a:r>
              <a:rPr lang="de-DE" sz="2400" dirty="0" err="1"/>
              <a:t>posledních</a:t>
            </a:r>
            <a:r>
              <a:rPr lang="de-DE" sz="2400" dirty="0"/>
              <a:t> </a:t>
            </a:r>
            <a:r>
              <a:rPr lang="de-DE" sz="2400" dirty="0" err="1"/>
              <a:t>letech</a:t>
            </a:r>
            <a:r>
              <a:rPr lang="de-DE" sz="2400" dirty="0"/>
              <a:t> se </a:t>
            </a:r>
            <a:r>
              <a:rPr lang="de-DE" sz="2400" dirty="0" err="1"/>
              <a:t>objevil</a:t>
            </a:r>
            <a:r>
              <a:rPr lang="de-DE" sz="2400" dirty="0"/>
              <a:t> i na </a:t>
            </a:r>
            <a:r>
              <a:rPr lang="de-DE" sz="2400" dirty="0" err="1"/>
              <a:t>Úhlavě</a:t>
            </a:r>
            <a:r>
              <a:rPr lang="de-DE" sz="2400" dirty="0"/>
              <a:t> a </a:t>
            </a:r>
            <a:r>
              <a:rPr lang="de-DE" sz="2400" dirty="0" err="1"/>
              <a:t>Desné</a:t>
            </a:r>
            <a:r>
              <a:rPr lang="de-DE" sz="2400" dirty="0"/>
              <a:t> a </a:t>
            </a:r>
            <a:r>
              <a:rPr lang="de-DE" sz="2400" dirty="0" err="1"/>
              <a:t>také</a:t>
            </a:r>
            <a:r>
              <a:rPr lang="de-DE" sz="2400" dirty="0"/>
              <a:t> v </a:t>
            </a:r>
            <a:r>
              <a:rPr lang="de-DE" sz="2400" dirty="0" err="1"/>
              <a:t>okolí</a:t>
            </a:r>
            <a:r>
              <a:rPr lang="de-DE" sz="2400" dirty="0"/>
              <a:t> </a:t>
            </a:r>
            <a:r>
              <a:rPr lang="de-DE" sz="2400" dirty="0" err="1"/>
              <a:t>Chebu</a:t>
            </a:r>
            <a:r>
              <a:rPr lang="de-DE" sz="2400" dirty="0"/>
              <a:t> na </a:t>
            </a:r>
            <a:r>
              <a:rPr lang="de-DE" sz="2400" dirty="0" err="1"/>
              <a:t>přítocích</a:t>
            </a:r>
            <a:r>
              <a:rPr lang="de-DE" sz="2400" dirty="0"/>
              <a:t> </a:t>
            </a:r>
            <a:r>
              <a:rPr lang="de-DE" sz="2400" dirty="0" err="1"/>
              <a:t>řeky</a:t>
            </a:r>
            <a:r>
              <a:rPr lang="de-DE" sz="2400" dirty="0"/>
              <a:t> </a:t>
            </a:r>
            <a:r>
              <a:rPr lang="de-DE" sz="2400" dirty="0" err="1"/>
              <a:t>Ohře</a:t>
            </a:r>
            <a:endParaRPr lang="de-DE" sz="2400" dirty="0"/>
          </a:p>
          <a:p>
            <a:endParaRPr lang="de-DE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de-DE" sz="2400" dirty="0" err="1">
                <a:solidFill>
                  <a:schemeClr val="accent6">
                    <a:lumMod val="50000"/>
                  </a:schemeClr>
                </a:solidFill>
              </a:rPr>
              <a:t>Bobr</a:t>
            </a:r>
            <a:r>
              <a:rPr lang="de-DE" sz="2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accent6">
                    <a:lumMod val="50000"/>
                  </a:schemeClr>
                </a:solidFill>
              </a:rPr>
              <a:t>evropsk</a:t>
            </a:r>
            <a:r>
              <a:rPr lang="de-DE" sz="2400" dirty="0" err="1"/>
              <a:t>ý</a:t>
            </a:r>
            <a:r>
              <a:rPr lang="de-DE" sz="2400" dirty="0"/>
              <a:t> je </a:t>
            </a:r>
            <a:r>
              <a:rPr lang="de-DE" sz="2400" dirty="0" err="1"/>
              <a:t>rozšířený</a:t>
            </a:r>
            <a:r>
              <a:rPr lang="de-DE" sz="2400" dirty="0"/>
              <a:t> na </a:t>
            </a:r>
            <a:r>
              <a:rPr lang="de-DE" sz="2400" dirty="0" err="1"/>
              <a:t>severní</a:t>
            </a:r>
            <a:r>
              <a:rPr lang="de-DE" sz="2400" dirty="0"/>
              <a:t> </a:t>
            </a:r>
            <a:r>
              <a:rPr lang="de-DE" sz="2400" dirty="0" err="1"/>
              <a:t>polokouli</a:t>
            </a:r>
            <a:endParaRPr lang="de-DE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924" y="1112101"/>
            <a:ext cx="8988073" cy="4595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4874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27584" y="1196752"/>
            <a:ext cx="7024744" cy="1143000"/>
          </a:xfrm>
        </p:spPr>
        <p:txBody>
          <a:bodyPr>
            <a:noAutofit/>
          </a:bodyPr>
          <a:lstStyle/>
          <a:p>
            <a:r>
              <a:rPr lang="de-DE" sz="5400" b="1" dirty="0" err="1"/>
              <a:t>Chování</a:t>
            </a:r>
            <a:r>
              <a:rPr lang="de-DE" sz="5400" b="1" dirty="0"/>
              <a:t/>
            </a:r>
            <a:br>
              <a:rPr lang="de-DE" sz="5400" b="1" dirty="0"/>
            </a:br>
            <a:endParaRPr lang="de-DE" sz="5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551206" y="1910447"/>
            <a:ext cx="8064896" cy="2664296"/>
          </a:xfrm>
        </p:spPr>
        <p:txBody>
          <a:bodyPr>
            <a:normAutofit/>
          </a:bodyPr>
          <a:lstStyle/>
          <a:p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Bobři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jsou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aktivní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po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celý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rok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nemají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zimní</a:t>
            </a:r>
            <a:r>
              <a:rPr lang="de-DE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spánek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,</a:t>
            </a:r>
            <a:r>
              <a:rPr lang="de-DE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n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ejvyšší</a:t>
            </a:r>
            <a:r>
              <a:rPr lang="de-DE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věk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je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přibližně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35 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let</a:t>
            </a:r>
            <a:endParaRPr lang="de-DE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de-DE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hteck 5"/>
          <p:cNvSpPr/>
          <p:nvPr/>
        </p:nvSpPr>
        <p:spPr>
          <a:xfrm>
            <a:off x="5076056" y="2924944"/>
            <a:ext cx="354004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Nejčastěji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kácejí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kmeny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s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průměrem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5-8 cm,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ale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poradí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si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                  </a:t>
            </a:r>
            <a:r>
              <a:rPr lang="de-DE" sz="2400" dirty="0" smtClean="0">
                <a:solidFill>
                  <a:schemeClr val="bg2">
                    <a:lumMod val="50000"/>
                  </a:schemeClr>
                </a:solidFill>
              </a:rPr>
              <a:t>i 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s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kmenem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70 </a:t>
            </a:r>
            <a:r>
              <a:rPr lang="de-DE" sz="2400" dirty="0" smtClean="0">
                <a:solidFill>
                  <a:schemeClr val="bg2">
                    <a:lumMod val="50000"/>
                  </a:schemeClr>
                </a:solidFill>
              </a:rPr>
              <a:t>cm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                 </a:t>
            </a:r>
            <a:r>
              <a:rPr lang="de-DE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v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průměru</a:t>
            </a:r>
            <a:endParaRPr lang="de-DE" sz="2400" dirty="0">
              <a:solidFill>
                <a:schemeClr val="bg2">
                  <a:lumMod val="50000"/>
                </a:schemeClr>
              </a:solidFill>
            </a:endParaRPr>
          </a:p>
          <a:p>
            <a:endParaRPr lang="de-DE" sz="2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Podle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místních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podmínek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si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bobři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>
                <a:solidFill>
                  <a:schemeClr val="bg2">
                    <a:lumMod val="50000"/>
                  </a:schemeClr>
                </a:solidFill>
              </a:rPr>
              <a:t>nemusí</a:t>
            </a:r>
            <a:r>
              <a:rPr lang="de-DE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 smtClean="0">
                <a:solidFill>
                  <a:schemeClr val="bg2">
                    <a:lumMod val="50000"/>
                  </a:schemeClr>
                </a:solidFill>
              </a:rPr>
              <a:t>stavit</a:t>
            </a:r>
            <a:r>
              <a:rPr lang="de-DE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2400" dirty="0" err="1" smtClean="0">
                <a:solidFill>
                  <a:schemeClr val="bg2">
                    <a:lumMod val="50000"/>
                  </a:schemeClr>
                </a:solidFill>
              </a:rPr>
              <a:t>hrad</a:t>
            </a:r>
            <a:endParaRPr lang="de-DE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670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4752528" cy="1080120"/>
          </a:xfrm>
        </p:spPr>
        <p:txBody>
          <a:bodyPr>
            <a:normAutofit fontScale="90000"/>
          </a:bodyPr>
          <a:lstStyle/>
          <a:p>
            <a:r>
              <a:rPr lang="de-DE" sz="6000" b="1" dirty="0" err="1"/>
              <a:t>Stavba</a:t>
            </a:r>
            <a:r>
              <a:rPr lang="de-DE" sz="6000" b="1" dirty="0"/>
              <a:t> </a:t>
            </a:r>
            <a:r>
              <a:rPr lang="de-DE" sz="6000" b="1" dirty="0" err="1" smtClean="0"/>
              <a:t>obydlí</a:t>
            </a:r>
            <a:endParaRPr lang="de-DE" sz="60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83568" y="2060848"/>
            <a:ext cx="3960440" cy="5256584"/>
          </a:xfrm>
        </p:spPr>
        <p:txBody>
          <a:bodyPr>
            <a:normAutofit/>
          </a:bodyPr>
          <a:lstStyle/>
          <a:p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Bobr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evropský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neužívá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stromů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jen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k 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potravě</a:t>
            </a:r>
            <a:endParaRPr lang="de-DE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K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dyž</a:t>
            </a:r>
            <a:r>
              <a:rPr lang="de-DE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si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nemůže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udělat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obydlí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v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podzemí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může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strom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pokácet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    </a:t>
            </a:r>
            <a:r>
              <a:rPr lang="de-DE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použít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jej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jako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základ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svého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 smtClean="0">
                <a:solidFill>
                  <a:schemeClr val="bg2">
                    <a:lumMod val="50000"/>
                  </a:schemeClr>
                </a:solidFill>
              </a:rPr>
              <a:t>hradu</a:t>
            </a:r>
            <a:endParaRPr lang="de-DE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tvoří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hráz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na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potoce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nebo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řece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kde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se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rozhodl</a:t>
            </a:r>
            <a:r>
              <a:rPr lang="de-DE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dirty="0" err="1">
                <a:solidFill>
                  <a:schemeClr val="bg2">
                    <a:lumMod val="50000"/>
                  </a:schemeClr>
                </a:solidFill>
              </a:rPr>
              <a:t>usídlit</a:t>
            </a:r>
            <a:endParaRPr lang="de-DE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17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http://cs.wikipedia.org/wiki/Soubor:Castor_map.PNG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xmlns="" val="212166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708367"/>
            <a:ext cx="8136904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1400" dirty="0"/>
              <a:t>VZDĚLÁVACÍ  MATERIÁL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Název školy	Základní škola Skalná, okres Cheb	</a:t>
            </a:r>
          </a:p>
          <a:p>
            <a:r>
              <a:rPr lang="cs-CZ" sz="1400" dirty="0"/>
              <a:t>Číslo projektu	CZ.1.07/1.4.00/21.2085	</a:t>
            </a:r>
          </a:p>
          <a:p>
            <a:r>
              <a:rPr lang="cs-CZ" sz="1400" dirty="0"/>
              <a:t>Název projektu	„Zlepšení podmínek pro vzdělávání na ZŠ Skalná“	</a:t>
            </a:r>
          </a:p>
          <a:p>
            <a:r>
              <a:rPr lang="cs-CZ" sz="1400" dirty="0"/>
              <a:t>Číslo a název šablony klíčové aktivity 	III/2 Inovace a zkvalitnění výuky prostřednictvím ICT	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Číslo sady vzdělávacích materiálů	</a:t>
            </a:r>
            <a:r>
              <a:rPr lang="cs-CZ" sz="1400" dirty="0" smtClean="0"/>
              <a:t>VY_32_INOVACE_09_16</a:t>
            </a:r>
            <a:endParaRPr lang="cs-CZ" sz="1400" dirty="0"/>
          </a:p>
          <a:p>
            <a:r>
              <a:rPr lang="cs-CZ" sz="1400" dirty="0"/>
              <a:t>Pořadové číslo materiálu v sadě	_</a:t>
            </a:r>
            <a:r>
              <a:rPr lang="cs-CZ" sz="1400" dirty="0" smtClean="0"/>
              <a:t>16</a:t>
            </a:r>
            <a:r>
              <a:rPr lang="cs-CZ" sz="1400" dirty="0"/>
              <a:t>	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Autor	Věra Heřmánková	</a:t>
            </a:r>
          </a:p>
          <a:p>
            <a:r>
              <a:rPr lang="cs-CZ" sz="1400" dirty="0"/>
              <a:t>Datum	</a:t>
            </a:r>
            <a:r>
              <a:rPr lang="cs-CZ" sz="1400" dirty="0" smtClean="0"/>
              <a:t>18.10.2012</a:t>
            </a:r>
            <a:r>
              <a:rPr lang="cs-CZ" sz="1400" dirty="0"/>
              <a:t>	</a:t>
            </a:r>
          </a:p>
          <a:p>
            <a:r>
              <a:rPr lang="cs-CZ" sz="1400" dirty="0"/>
              <a:t>Ročník	8.	</a:t>
            </a:r>
          </a:p>
          <a:p>
            <a:r>
              <a:rPr lang="cs-CZ" sz="1400" dirty="0"/>
              <a:t>Vzdělávací oblast / Vzdělávací obor / Tematický okruh	Savci	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Název materiálu	 </a:t>
            </a:r>
            <a:r>
              <a:rPr lang="cs-CZ" sz="1400" dirty="0" smtClean="0"/>
              <a:t>Hlodavci</a:t>
            </a:r>
            <a:r>
              <a:rPr lang="cs-CZ" sz="1400" dirty="0"/>
              <a:t>	</a:t>
            </a:r>
          </a:p>
          <a:p>
            <a:r>
              <a:rPr lang="cs-CZ" sz="1400" dirty="0"/>
              <a:t>Typ materiálu </a:t>
            </a:r>
            <a:br>
              <a:rPr lang="cs-CZ" sz="1400" dirty="0"/>
            </a:br>
            <a:r>
              <a:rPr lang="cs-CZ" sz="1400" dirty="0"/>
              <a:t>(DUM též typ souboru)	Prezentace	</a:t>
            </a:r>
          </a:p>
          <a:p>
            <a:r>
              <a:rPr lang="cs-CZ" sz="1400" dirty="0"/>
              <a:t>Anotace	Žák je seznámen s </a:t>
            </a:r>
            <a:r>
              <a:rPr lang="cs-CZ" sz="1400" dirty="0" smtClean="0"/>
              <a:t>látkou. Pomocí </a:t>
            </a:r>
            <a:r>
              <a:rPr lang="cs-CZ" sz="1400" dirty="0"/>
              <a:t>prezentace si látku zapíše do sešitu a procvičí.	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Citace	 Bobr. [online]. [cit. 2013-05-20]. Dostupné z: http://cs.wikipedia.org/wiki/Bobr_evropsk%C3%BD </a:t>
            </a:r>
          </a:p>
        </p:txBody>
      </p:sp>
      <p:pic>
        <p:nvPicPr>
          <p:cNvPr id="1026" name="Picture 2" descr="\\ZSS-S2-AD\ucitele\profily\hermve\Plocha\logolink_ba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48680"/>
            <a:ext cx="4752975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92185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</TotalTime>
  <Words>184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Bobr evropský </vt:lpstr>
      <vt:lpstr>Výskyt</vt:lpstr>
      <vt:lpstr>Chování </vt:lpstr>
      <vt:lpstr>Stavba obydlí</vt:lpstr>
      <vt:lpstr>zdroj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Bobr evropský</dc:title>
  <dc:creator>Kay Günzel</dc:creator>
  <cp:lastModifiedBy>Dum</cp:lastModifiedBy>
  <cp:revision>11</cp:revision>
  <dcterms:created xsi:type="dcterms:W3CDTF">2013-05-18T11:05:25Z</dcterms:created>
  <dcterms:modified xsi:type="dcterms:W3CDTF">2013-06-10T14:25:46Z</dcterms:modified>
</cp:coreProperties>
</file>