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0080625" cy="7559675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416" y="-102"/>
      </p:cViewPr>
      <p:guideLst>
        <p:guide orient="horz" pos="238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DBC7DCB1-EC29-4058-AE1A-689ED409B5D5}" type="slidenum">
              <a:t>‹#›</a:t>
            </a:fld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0F2CBE56-A058-46A0-9819-0E5F1D992D40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cs-CZ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7EB088C-5C82-47C6-A1D4-E5033823C04C}" type="slidenum"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6649FC0-38F6-4C6A-97EF-7BE297D18C2E}" type="slidenum"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C3E6F6C-EED5-4350-B64B-C28FDB5B1669}" type="slidenum"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BE17D97-D5B2-4EED-BB1C-D332B8869B0C}" type="slidenum"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7E009EA-8F45-45E1-A431-AD518EBD8C8F}" type="slidenum"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DC347E7-EFB4-4E97-A239-66668BD00BF4}" type="slidenum"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CD496AF-A1F9-4978-912C-2821D563812B}" type="slidenum">
              <a:t>‹#›</a:t>
            </a:fld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668F6E9-9898-4825-81C3-BADEA9851FC1}" type="slidenum"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B53C12A-E336-491E-8857-970AE5F90263}" type="slidenum"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D681D56-DE86-4458-BAF9-3F1B7116794E}" type="slidenum"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7DE1A00-4562-4D1E-BC6A-D5D8CCF5789E}" type="slidenum"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989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AE8F0FF6-31F9-428E-BA0F-C7EBB034D5EB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hangingPunct="0">
        <a:tabLst/>
        <a:defRPr lang="cs-CZ" sz="4400" b="0" i="0" u="none" strike="noStrike" kern="1200">
          <a:ln>
            <a:noFill/>
          </a:ln>
          <a:latin typeface="Arial" pitchFamily="18"/>
          <a:ea typeface="Microsoft YaHei" pitchFamily="2"/>
          <a:cs typeface="Mangal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4"/>
        </a:spcAft>
        <a:tabLst/>
        <a:defRPr lang="cs-CZ" sz="3200" b="0" i="0" u="none" strike="noStrike" kern="1200">
          <a:ln>
            <a:noFill/>
          </a:ln>
          <a:latin typeface="Arial" pitchFamily="18"/>
          <a:ea typeface="Microsoft YaHei" pitchFamily="2"/>
          <a:cs typeface="Mangal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0"/>
            <a:ext cx="10080000" cy="7560000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sz="6000" b="1" i="1">
                <a:solidFill>
                  <a:srgbClr val="800080"/>
                </a:solidFill>
              </a:rPr>
              <a:t>DĚLENÍ SAVCŮ PODLE ROZMNOŽOVÁNÍ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cs-CZ">
                <a:solidFill>
                  <a:srgbClr val="800080"/>
                </a:solidFill>
              </a:rPr>
              <a:t>Vejcorodí</a:t>
            </a:r>
          </a:p>
          <a:p>
            <a:pPr lvl="0"/>
            <a:r>
              <a:rPr lang="cs-CZ">
                <a:solidFill>
                  <a:srgbClr val="800080"/>
                </a:solidFill>
              </a:rPr>
              <a:t>Žovorodí </a:t>
            </a:r>
            <a:r>
              <a:rPr lang="cs-CZ"/>
              <a:t>           vačnatci (koala, klokan, vačice)</a:t>
            </a:r>
          </a:p>
          <a:p>
            <a:pPr lvl="0"/>
            <a:r>
              <a:rPr lang="cs-CZ"/>
              <a:t>                         placentální savci (myš, kočka)</a:t>
            </a:r>
          </a:p>
          <a:p>
            <a:pPr lvl="0"/>
            <a:endParaRPr lang="cs-CZ"/>
          </a:p>
        </p:txBody>
      </p:sp>
      <p:sp>
        <p:nvSpPr>
          <p:cNvPr id="3" name="Přímá spojovací čára 2"/>
          <p:cNvSpPr/>
          <p:nvPr/>
        </p:nvSpPr>
        <p:spPr>
          <a:xfrm>
            <a:off x="2736000" y="2664000"/>
            <a:ext cx="792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Přímá spojovací čára 3"/>
          <p:cNvSpPr/>
          <p:nvPr/>
        </p:nvSpPr>
        <p:spPr>
          <a:xfrm>
            <a:off x="2736000" y="2664000"/>
            <a:ext cx="648000" cy="432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9" y="-327960"/>
            <a:ext cx="8496000" cy="187524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                                                           </a:t>
            </a:r>
            <a:r>
              <a:rPr lang="cs-CZ">
                <a:solidFill>
                  <a:srgbClr val="800080"/>
                </a:solidFill>
              </a:rPr>
              <a:t>Vejcorodí</a:t>
            </a:r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432000" y="1058760"/>
            <a:ext cx="9071640" cy="4989240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cs-CZ" dirty="0"/>
              <a:t>Jsou </a:t>
            </a:r>
            <a:r>
              <a:rPr lang="cs-CZ" dirty="0" smtClean="0"/>
              <a:t>nejprimitivnější </a:t>
            </a:r>
            <a:r>
              <a:rPr lang="cs-CZ" dirty="0"/>
              <a:t>savci</a:t>
            </a:r>
          </a:p>
          <a:p>
            <a:pPr lvl="0"/>
            <a:r>
              <a:rPr lang="cs-CZ" dirty="0"/>
              <a:t>Kladou vejce</a:t>
            </a:r>
          </a:p>
          <a:p>
            <a:pPr lvl="0"/>
            <a:r>
              <a:rPr lang="cs-CZ" dirty="0"/>
              <a:t>Živí se mateřským mlékem</a:t>
            </a:r>
          </a:p>
          <a:p>
            <a:pPr lvl="0"/>
            <a:r>
              <a:rPr lang="cs-CZ" dirty="0"/>
              <a:t>Zástupci : PTAKOPYSK , JEŽURA</a:t>
            </a: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1007999" y="4680000"/>
            <a:ext cx="3888000" cy="25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5472000" y="4608000"/>
            <a:ext cx="2880000" cy="280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 txBox="1">
            <a:spLocks noGrp="1"/>
          </p:cNvSpPr>
          <p:nvPr>
            <p:ph type="body" idx="4294967295"/>
          </p:nvPr>
        </p:nvSpPr>
        <p:spPr>
          <a:xfrm>
            <a:off x="0" y="0"/>
            <a:ext cx="10080000" cy="7560000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>
              <a:buNone/>
            </a:pPr>
            <a:r>
              <a:rPr lang="cs-CZ" sz="3600" u="sng">
                <a:solidFill>
                  <a:srgbClr val="800080"/>
                </a:solidFill>
              </a:rPr>
              <a:t>Ptakopysk</a:t>
            </a:r>
          </a:p>
          <a:p>
            <a:pPr lvl="0"/>
            <a:r>
              <a:rPr lang="cs-CZ"/>
              <a:t>Žije v norách na březích menších toků</a:t>
            </a:r>
          </a:p>
          <a:p>
            <a:pPr lvl="0"/>
            <a:r>
              <a:rPr lang="cs-CZ"/>
              <a:t>Čelisti má změněné v zobák</a:t>
            </a:r>
          </a:p>
          <a:p>
            <a:pPr lvl="0"/>
            <a:r>
              <a:rPr lang="cs-CZ"/>
              <a:t>Živí se bezobratlými , loví ve vodě</a:t>
            </a:r>
          </a:p>
          <a:p>
            <a:pPr lvl="0"/>
            <a:r>
              <a:rPr lang="cs-CZ"/>
              <a:t>Vejce zahřívá v noře                                                     </a:t>
            </a:r>
            <a:r>
              <a:rPr lang="cs-CZ" sz="3600" u="sng">
                <a:solidFill>
                  <a:srgbClr val="800080"/>
                </a:solidFill>
              </a:rPr>
              <a:t>Ježura  </a:t>
            </a:r>
          </a:p>
          <a:p>
            <a:pPr lvl="0"/>
            <a:r>
              <a:rPr lang="cs-CZ"/>
              <a:t>Noční savec</a:t>
            </a:r>
          </a:p>
          <a:p>
            <a:pPr lvl="0"/>
            <a:r>
              <a:rPr lang="cs-CZ"/>
              <a:t>Čelist má trubicovitě protažené</a:t>
            </a:r>
          </a:p>
          <a:p>
            <a:pPr lvl="0"/>
            <a:r>
              <a:rPr lang="cs-CZ"/>
              <a:t>Živí se mravenci , termity</a:t>
            </a:r>
          </a:p>
          <a:p>
            <a:pPr lvl="0"/>
            <a:r>
              <a:rPr lang="cs-CZ"/>
              <a:t>Samice zahřívají vejce ve vaku na břiše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9" y="33840"/>
            <a:ext cx="9071640" cy="12621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>
                <a:solidFill>
                  <a:srgbClr val="800080"/>
                </a:solidFill>
              </a:rPr>
              <a:t>Živorodí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455399" y="1136880"/>
            <a:ext cx="9071640" cy="4989240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>
              <a:buNone/>
            </a:pPr>
            <a:r>
              <a:rPr lang="cs-CZ"/>
              <a:t> </a:t>
            </a:r>
            <a:r>
              <a:rPr lang="cs-CZ">
                <a:solidFill>
                  <a:srgbClr val="800080"/>
                </a:solidFill>
              </a:rPr>
              <a:t>VAČNATCI :</a:t>
            </a:r>
          </a:p>
          <a:p>
            <a:pPr lvl="0"/>
            <a:r>
              <a:rPr lang="cs-CZ"/>
              <a:t>Jsou živorodí savci</a:t>
            </a:r>
          </a:p>
          <a:p>
            <a:pPr lvl="0"/>
            <a:r>
              <a:rPr lang="cs-CZ"/>
              <a:t>Rodí nedokonale vyvinutá mláďata, která se vyvíjejí ve vaku</a:t>
            </a:r>
          </a:p>
          <a:p>
            <a:pPr lvl="0"/>
            <a:r>
              <a:rPr lang="cs-CZ"/>
              <a:t>Na břiše samice se živí mlékem z mlěčných bradavek</a:t>
            </a:r>
          </a:p>
          <a:p>
            <a:pPr lvl="0"/>
            <a:r>
              <a:rPr lang="cs-CZ"/>
              <a:t>Nejznámnějšými vačnatci jsou : KLOKAN, KOALA , VAČICE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 txBox="1">
            <a:spLocks noGrp="1"/>
          </p:cNvSpPr>
          <p:nvPr>
            <p:ph type="body" idx="4294967295"/>
          </p:nvPr>
        </p:nvSpPr>
        <p:spPr>
          <a:xfrm>
            <a:off x="0" y="0"/>
            <a:ext cx="10080000" cy="7560000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>
              <a:buNone/>
            </a:pPr>
            <a:r>
              <a:rPr lang="cs-CZ">
                <a:solidFill>
                  <a:srgbClr val="800080"/>
                </a:solidFill>
              </a:rPr>
              <a:t> </a:t>
            </a:r>
            <a:r>
              <a:rPr lang="cs-CZ" u="sng">
                <a:solidFill>
                  <a:srgbClr val="800080"/>
                </a:solidFill>
              </a:rPr>
              <a:t>Klokan</a:t>
            </a:r>
          </a:p>
          <a:p>
            <a:pPr lvl="0"/>
            <a:r>
              <a:rPr lang="cs-CZ">
                <a:solidFill>
                  <a:srgbClr val="000000"/>
                </a:solidFill>
              </a:rPr>
              <a:t>Bíložraví</a:t>
            </a:r>
          </a:p>
          <a:p>
            <a:pPr lvl="0"/>
            <a:r>
              <a:rPr lang="cs-CZ">
                <a:solidFill>
                  <a:srgbClr val="000000"/>
                </a:solidFill>
              </a:rPr>
              <a:t>Silné zadní nohy a ocas</a:t>
            </a:r>
          </a:p>
          <a:p>
            <a:pPr lvl="0"/>
            <a:r>
              <a:rPr lang="cs-CZ" u="sng">
                <a:solidFill>
                  <a:srgbClr val="800080"/>
                </a:solidFill>
              </a:rPr>
              <a:t>Koala</a:t>
            </a:r>
          </a:p>
          <a:p>
            <a:pPr lvl="0"/>
            <a:r>
              <a:rPr lang="cs-CZ">
                <a:solidFill>
                  <a:srgbClr val="000000"/>
                </a:solidFill>
              </a:rPr>
              <a:t>Žije na stromech</a:t>
            </a:r>
          </a:p>
          <a:p>
            <a:pPr lvl="0"/>
            <a:r>
              <a:rPr lang="cs-CZ">
                <a:solidFill>
                  <a:srgbClr val="000000"/>
                </a:solidFill>
              </a:rPr>
              <a:t>Potravní specialista (listy blahovičníku)</a:t>
            </a:r>
          </a:p>
          <a:p>
            <a:pPr lvl="0"/>
            <a:r>
              <a:rPr lang="cs-CZ" u="sng">
                <a:solidFill>
                  <a:srgbClr val="800080"/>
                </a:solidFill>
              </a:rPr>
              <a:t>Vačice opossum</a:t>
            </a:r>
          </a:p>
          <a:p>
            <a:pPr lvl="0"/>
            <a:r>
              <a:rPr lang="cs-CZ">
                <a:solidFill>
                  <a:srgbClr val="000000"/>
                </a:solidFill>
              </a:rPr>
              <a:t>Všežraví Americký vačnatec</a:t>
            </a:r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6190920" y="3888000"/>
            <a:ext cx="2377080" cy="356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1944000" y="5040000"/>
            <a:ext cx="2520000" cy="25099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 txBox="1">
            <a:spLocks noGrp="1"/>
          </p:cNvSpPr>
          <p:nvPr>
            <p:ph type="body" idx="4294967295"/>
          </p:nvPr>
        </p:nvSpPr>
        <p:spPr>
          <a:xfrm>
            <a:off x="0" y="0"/>
            <a:ext cx="10080000" cy="8098559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>
              <a:buNone/>
            </a:pPr>
            <a:r>
              <a:rPr lang="cs-CZ" sz="3600">
                <a:solidFill>
                  <a:srgbClr val="800080"/>
                </a:solidFill>
              </a:rPr>
              <a:t>Placentální savci :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Hmyzožravci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Letouni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Chudozubí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Hlodavci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Zajíci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Šelmy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Ploutvonožci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Kytovci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Chobotnatci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Lichokopytníci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Sudokopytníci</a:t>
            </a:r>
          </a:p>
          <a:p>
            <a:pPr lvl="0">
              <a:buNone/>
            </a:pPr>
            <a:r>
              <a:rPr lang="cs-CZ" sz="2800">
                <a:solidFill>
                  <a:srgbClr val="000000"/>
                </a:solidFill>
              </a:rPr>
              <a:t>Primáti</a:t>
            </a:r>
          </a:p>
          <a:p>
            <a:pPr lvl="0">
              <a:buNone/>
            </a:pPr>
            <a:endParaRPr lang="cs-CZ" sz="3600">
              <a:solidFill>
                <a:srgbClr val="000000"/>
              </a:solidFill>
            </a:endParaRPr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4877279" y="2448000"/>
            <a:ext cx="3762720" cy="2898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sz="3600">
                <a:solidFill>
                  <a:srgbClr val="800080"/>
                </a:solidFill>
              </a:rPr>
              <a:t>Otázky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418760"/>
            <a:ext cx="10080000" cy="6141240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>
              <a:buNone/>
            </a:pPr>
            <a:r>
              <a:rPr lang="cs-CZ" b="1" dirty="0"/>
              <a:t>1.</a:t>
            </a:r>
            <a:r>
              <a:rPr lang="cs-CZ" dirty="0"/>
              <a:t>Který živočich při nebezpečí </a:t>
            </a:r>
            <a:r>
              <a:rPr lang="cs-CZ" dirty="0" smtClean="0"/>
              <a:t>předstírá, </a:t>
            </a:r>
            <a:r>
              <a:rPr lang="cs-CZ" dirty="0"/>
              <a:t>že je mrtvý ?</a:t>
            </a:r>
          </a:p>
          <a:p>
            <a:pPr lvl="0">
              <a:buNone/>
            </a:pPr>
            <a:endParaRPr lang="cs-CZ" dirty="0"/>
          </a:p>
          <a:p>
            <a:pPr lvl="0">
              <a:buNone/>
            </a:pPr>
            <a:r>
              <a:rPr lang="cs-CZ" b="1" dirty="0"/>
              <a:t>2.</a:t>
            </a:r>
            <a:r>
              <a:rPr lang="cs-CZ" dirty="0"/>
              <a:t>Jak se </a:t>
            </a:r>
            <a:r>
              <a:rPr lang="cs-CZ" dirty="0" smtClean="0"/>
              <a:t>živí </a:t>
            </a:r>
            <a:r>
              <a:rPr lang="cs-CZ" dirty="0"/>
              <a:t>nedokonale vyvinutá mláďata vačnatců?</a:t>
            </a:r>
          </a:p>
          <a:p>
            <a:pPr lvl="0">
              <a:buNone/>
            </a:pPr>
            <a:endParaRPr lang="cs-CZ" dirty="0"/>
          </a:p>
          <a:p>
            <a:pPr lvl="0">
              <a:buNone/>
            </a:pPr>
            <a:r>
              <a:rPr lang="cs-CZ" b="1" dirty="0"/>
              <a:t>3.</a:t>
            </a:r>
            <a:r>
              <a:rPr lang="cs-CZ" dirty="0"/>
              <a:t>Znaky savců?</a:t>
            </a:r>
          </a:p>
          <a:p>
            <a:pPr lvl="0">
              <a:buNone/>
            </a:pPr>
            <a:endParaRPr lang="cs-CZ" dirty="0"/>
          </a:p>
          <a:p>
            <a:pPr lvl="0">
              <a:buNone/>
            </a:pPr>
            <a:endParaRPr lang="cs-CZ" dirty="0"/>
          </a:p>
          <a:p>
            <a:pPr lvl="0">
              <a:buNone/>
            </a:pPr>
            <a:r>
              <a:rPr lang="cs-CZ" b="1" dirty="0"/>
              <a:t>4.</a:t>
            </a:r>
            <a:r>
              <a:rPr lang="cs-CZ" dirty="0"/>
              <a:t>Kde zahřívá vejce ptakopysk?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432000" y="-216000"/>
            <a:ext cx="9071640" cy="12621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>
                <a:solidFill>
                  <a:srgbClr val="800080"/>
                </a:solidFill>
              </a:rPr>
              <a:t>Odpovědi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914760"/>
            <a:ext cx="10080000" cy="7095240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>
              <a:buNone/>
            </a:pPr>
            <a:r>
              <a:rPr lang="cs-CZ" b="1" dirty="0"/>
              <a:t>1. </a:t>
            </a:r>
            <a:r>
              <a:rPr lang="cs-CZ" dirty="0"/>
              <a:t>Vačice </a:t>
            </a:r>
            <a:r>
              <a:rPr lang="cs-CZ" dirty="0" smtClean="0"/>
              <a:t>předstírají </a:t>
            </a:r>
            <a:r>
              <a:rPr lang="cs-CZ" dirty="0"/>
              <a:t>v </a:t>
            </a:r>
            <a:r>
              <a:rPr lang="cs-CZ" dirty="0" smtClean="0"/>
              <a:t>nebezpečí, </a:t>
            </a:r>
            <a:r>
              <a:rPr lang="cs-CZ" dirty="0"/>
              <a:t>že jsou mrtvý.</a:t>
            </a:r>
          </a:p>
          <a:p>
            <a:pPr lvl="0">
              <a:buNone/>
            </a:pPr>
            <a:r>
              <a:rPr lang="cs-CZ" b="1" dirty="0"/>
              <a:t>2. </a:t>
            </a:r>
            <a:r>
              <a:rPr lang="cs-CZ" dirty="0"/>
              <a:t>Jsou v břišním vaku </a:t>
            </a:r>
            <a:r>
              <a:rPr lang="cs-CZ" dirty="0" smtClean="0"/>
              <a:t>samice, </a:t>
            </a:r>
            <a:r>
              <a:rPr lang="cs-CZ" dirty="0"/>
              <a:t>kde se živí mateřským mlékem.</a:t>
            </a:r>
          </a:p>
          <a:p>
            <a:pPr lvl="0">
              <a:buNone/>
            </a:pPr>
            <a:r>
              <a:rPr lang="cs-CZ" b="1" dirty="0"/>
              <a:t>3. </a:t>
            </a:r>
            <a:r>
              <a:rPr lang="cs-CZ" dirty="0"/>
              <a:t>Znaky savců jsou :</a:t>
            </a:r>
          </a:p>
          <a:p>
            <a:pPr lvl="0">
              <a:buNone/>
            </a:pPr>
            <a:r>
              <a:rPr lang="cs-CZ" dirty="0"/>
              <a:t>  stálá tělesná teplota</a:t>
            </a:r>
          </a:p>
          <a:p>
            <a:pPr lvl="0">
              <a:buNone/>
            </a:pPr>
            <a:r>
              <a:rPr lang="cs-CZ" dirty="0"/>
              <a:t>  srst z chlupů</a:t>
            </a:r>
          </a:p>
          <a:p>
            <a:pPr lvl="0">
              <a:buNone/>
            </a:pPr>
            <a:r>
              <a:rPr lang="cs-CZ" dirty="0"/>
              <a:t>  mléčné žlázy</a:t>
            </a:r>
          </a:p>
          <a:p>
            <a:pPr lvl="0">
              <a:buNone/>
            </a:pPr>
            <a:r>
              <a:rPr lang="cs-CZ" dirty="0"/>
              <a:t>  zuby</a:t>
            </a:r>
          </a:p>
          <a:p>
            <a:pPr lvl="0">
              <a:buNone/>
            </a:pPr>
            <a:r>
              <a:rPr lang="cs-CZ" dirty="0"/>
              <a:t>  dýchají pícemi</a:t>
            </a:r>
          </a:p>
          <a:p>
            <a:pPr lvl="0">
              <a:buNone/>
            </a:pPr>
            <a:r>
              <a:rPr lang="cs-CZ" b="1" dirty="0"/>
              <a:t>4.</a:t>
            </a:r>
            <a:r>
              <a:rPr lang="cs-CZ" dirty="0"/>
              <a:t>Ptakopysk zahřívá vejce v noře .</a:t>
            </a:r>
          </a:p>
          <a:p>
            <a:pPr lvl="0">
              <a:buNone/>
            </a:pPr>
            <a:endParaRPr lang="cs-CZ" dirty="0"/>
          </a:p>
          <a:p>
            <a:pPr lvl="0">
              <a:buNone/>
            </a:pPr>
            <a:endParaRPr lang="cs-CZ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432000" y="-216000"/>
            <a:ext cx="9071640" cy="12621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>
                <a:solidFill>
                  <a:srgbClr val="800080"/>
                </a:solidFill>
              </a:rPr>
              <a:t>Odpovědi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914760"/>
            <a:ext cx="10080000" cy="7095240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>
              <a:buNone/>
            </a:pPr>
            <a:r>
              <a:rPr lang="cs-CZ" b="1"/>
              <a:t>1. </a:t>
            </a:r>
            <a:r>
              <a:rPr lang="cs-CZ"/>
              <a:t>Vačice předstírají v nebezpečí že jsou mrtvý.</a:t>
            </a:r>
          </a:p>
          <a:p>
            <a:pPr lvl="0">
              <a:buNone/>
            </a:pPr>
            <a:r>
              <a:rPr lang="cs-CZ" b="1"/>
              <a:t>2. </a:t>
            </a:r>
            <a:r>
              <a:rPr lang="cs-CZ"/>
              <a:t>Jsou v břišním vaku samice, kde se živí mateřským mlékem.</a:t>
            </a:r>
          </a:p>
          <a:p>
            <a:pPr lvl="0">
              <a:buNone/>
            </a:pPr>
            <a:r>
              <a:rPr lang="cs-CZ" b="1"/>
              <a:t>3. </a:t>
            </a:r>
            <a:r>
              <a:rPr lang="cs-CZ"/>
              <a:t>Znaky savců jsou :</a:t>
            </a:r>
          </a:p>
          <a:p>
            <a:pPr lvl="0">
              <a:buNone/>
            </a:pPr>
            <a:r>
              <a:rPr lang="cs-CZ"/>
              <a:t>  stálá tělesná teplota</a:t>
            </a:r>
          </a:p>
          <a:p>
            <a:pPr lvl="0">
              <a:buNone/>
            </a:pPr>
            <a:r>
              <a:rPr lang="cs-CZ"/>
              <a:t>  srst z chlupů</a:t>
            </a:r>
          </a:p>
          <a:p>
            <a:pPr lvl="0">
              <a:buNone/>
            </a:pPr>
            <a:r>
              <a:rPr lang="cs-CZ"/>
              <a:t>  mléčné žlázy</a:t>
            </a:r>
          </a:p>
          <a:p>
            <a:pPr lvl="0">
              <a:buNone/>
            </a:pPr>
            <a:r>
              <a:rPr lang="cs-CZ"/>
              <a:t>  zuby</a:t>
            </a:r>
          </a:p>
          <a:p>
            <a:pPr lvl="0">
              <a:buNone/>
            </a:pPr>
            <a:r>
              <a:rPr lang="cs-CZ"/>
              <a:t>  dýchají pícemi</a:t>
            </a:r>
          </a:p>
          <a:p>
            <a:pPr lvl="0">
              <a:buNone/>
            </a:pPr>
            <a:r>
              <a:rPr lang="cs-CZ" b="1"/>
              <a:t>4.</a:t>
            </a:r>
            <a:r>
              <a:rPr lang="cs-CZ"/>
              <a:t>Ptakopysk zahřívá vejce v noře .</a:t>
            </a:r>
          </a:p>
          <a:p>
            <a:pPr lvl="0">
              <a:buNone/>
            </a:pPr>
            <a:endParaRPr lang="cs-CZ"/>
          </a:p>
          <a:p>
            <a:pPr lvl="0">
              <a:buNone/>
            </a:pPr>
            <a:endParaRPr lang="cs-CZ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72000" y="980640"/>
            <a:ext cx="7912079" cy="60336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rPr>
              <a:t>Ježura.  [online]. [cit. 2013-05-17]. Dostupné z: http://cs.wikipedia.org/wiki/Je%C5%BEura_australsk%C3%A1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-15120" y="1452960"/>
            <a:ext cx="9087119" cy="3470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rPr>
              <a:t>Ptakopysk.  [online]. [cit. 2013-05-17]. Dostupné z: http://cs.wikipedia.org/wiki/Ptakopysk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-51480" y="1700639"/>
            <a:ext cx="8835480" cy="60336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rPr>
              <a:t>Koala.  [online]. [cit. 2013-05-17]. Dostupné z: http://cs.wikipedia.org/wiki/Koala_medv%C3%ADdkovit%C3%BD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0" y="720000"/>
            <a:ext cx="9748440" cy="3470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rPr>
              <a:t>Klokan.  [online]. [cit. 2013-05-17]. Dostupné z: http://cs.wikipedia.org/wiki/Klokanovit%C3%AD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-51480" y="2244960"/>
            <a:ext cx="7704719" cy="3470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rPr>
              <a:t>Lev.  [online]. [cit. 2013-05-17]. Dostupné z: http://cs.wikipedia.org/wiki/Lev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cs-CZ"/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560" y="-33840"/>
            <a:ext cx="10079640" cy="778536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5040000" y="62280"/>
            <a:ext cx="4752720" cy="1161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368</Words>
  <Application>Microsoft Office PowerPoint</Application>
  <PresentationFormat>Předvádění na obrazovce (4:3)</PresentationFormat>
  <Paragraphs>79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Výchozí</vt:lpstr>
      <vt:lpstr>DĚLENÍ SAVCŮ PODLE ROZMNOŽOVÁNÍ</vt:lpstr>
      <vt:lpstr>Snímek 2</vt:lpstr>
      <vt:lpstr>                                                           Vejcorodí </vt:lpstr>
      <vt:lpstr>Snímek 4</vt:lpstr>
      <vt:lpstr>Živorodí</vt:lpstr>
      <vt:lpstr>Snímek 6</vt:lpstr>
      <vt:lpstr>Snímek 7</vt:lpstr>
      <vt:lpstr>Otázky</vt:lpstr>
      <vt:lpstr>Odpovědi</vt:lpstr>
      <vt:lpstr>Odpovědi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DĚLENÍ SAVCŮ PODLE ROZMNOŽOVÁNÍ</dc:title>
  <dc:creator>šárka</dc:creator>
  <cp:lastModifiedBy>šárka</cp:lastModifiedBy>
  <cp:revision>13</cp:revision>
  <dcterms:created xsi:type="dcterms:W3CDTF">2012-10-22T15:37:04Z</dcterms:created>
  <dcterms:modified xsi:type="dcterms:W3CDTF">2013-06-10T14:31:06Z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formace 1">
    <vt:lpwstr/>
  </property>
  <property fmtid="{D5CDD505-2E9C-101B-9397-08002B2CF9AE}" pid="3" name="Informace 2">
    <vt:lpwstr/>
  </property>
  <property fmtid="{D5CDD505-2E9C-101B-9397-08002B2CF9AE}" pid="4" name="Informace 3">
    <vt:lpwstr/>
  </property>
  <property fmtid="{D5CDD505-2E9C-101B-9397-08002B2CF9AE}" pid="5" name="Informace 4">
    <vt:lpwstr/>
  </property>
</Properties>
</file>