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4" r:id="rId2"/>
    <p:sldId id="275" r:id="rId3"/>
    <p:sldId id="256" r:id="rId4"/>
    <p:sldId id="279" r:id="rId5"/>
    <p:sldId id="276" r:id="rId6"/>
    <p:sldId id="277" r:id="rId7"/>
    <p:sldId id="280" r:id="rId8"/>
    <p:sldId id="278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307" r:id="rId36"/>
    <p:sldId id="308" r:id="rId37"/>
    <p:sldId id="309" r:id="rId38"/>
    <p:sldId id="310" r:id="rId39"/>
    <p:sldId id="311" r:id="rId40"/>
    <p:sldId id="313" r:id="rId41"/>
    <p:sldId id="314" r:id="rId42"/>
    <p:sldId id="312" r:id="rId43"/>
    <p:sldId id="262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Relationship Id="rId4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Kliknutím lze upravit styl.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Kliknutím lze upravit styl předlohy.</a:t>
            </a:r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4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416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7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48100" cy="4144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81200"/>
            <a:ext cx="3848100" cy="4144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084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368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2671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030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35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087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04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2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2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B5DC574-CFCB-41EA-B057-A7E674B38565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2305FA-289A-4A22-A564-F57C4632083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12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848600" cy="4144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9.6.2013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lick.wav"/>
          </p:stSnd>
        </p:sndAc>
      </p:transition>
    </mc:Choice>
    <mc:Fallback xmlns="">
      <p:transition spd="slow">
        <p:sndAc>
          <p:stSnd>
            <p:snd r:embed="rId15" name="click.wav"/>
          </p:stSnd>
        </p:sndAc>
      </p:transition>
    </mc:Fallback>
  </mc:AlternateConten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8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4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jkovy-queenelsa.cz/2009/gal_vyslap_Rip/img0000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755576" y="2204864"/>
            <a:ext cx="7920880" cy="3786188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cs-CZ" b="1" dirty="0"/>
              <a:t>Název </a:t>
            </a:r>
            <a:r>
              <a:rPr lang="cs-CZ" b="1" dirty="0" smtClean="0"/>
              <a:t>školy: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marL="0" indent="0" algn="l">
              <a:buNone/>
            </a:pPr>
            <a:r>
              <a:rPr lang="cs-CZ" b="1" dirty="0" smtClean="0"/>
              <a:t>Autor: </a:t>
            </a:r>
            <a:r>
              <a:rPr lang="cs-CZ" dirty="0"/>
              <a:t>Mgr. </a:t>
            </a:r>
            <a:r>
              <a:rPr lang="cs-CZ" dirty="0" smtClean="0"/>
              <a:t>Milada Pleskačová                                 </a:t>
            </a:r>
            <a:r>
              <a:rPr lang="cs-CZ" b="1" dirty="0" smtClean="0"/>
              <a:t>                          Datum: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</a:p>
          <a:p>
            <a:pPr marL="0" indent="0" algn="l">
              <a:buNone/>
            </a:pPr>
            <a:r>
              <a:rPr lang="cs-CZ" b="1" dirty="0" smtClean="0"/>
              <a:t>Název: </a:t>
            </a:r>
            <a:r>
              <a:rPr lang="cs-CZ" dirty="0" smtClean="0"/>
              <a:t>VY_12_INOVACE_1.2.2PRV2,3_10 </a:t>
            </a:r>
          </a:p>
          <a:p>
            <a:pPr marL="0" indent="0" algn="l">
              <a:buNone/>
            </a:pPr>
            <a:r>
              <a:rPr lang="cs-CZ" b="1" dirty="0" smtClean="0"/>
              <a:t>Téma: </a:t>
            </a:r>
            <a:r>
              <a:rPr lang="cs-CZ" dirty="0" smtClean="0"/>
              <a:t> </a:t>
            </a:r>
            <a:r>
              <a:rPr lang="cs-CZ" b="1" dirty="0" smtClean="0"/>
              <a:t>Členové rodiny - procvičování</a:t>
            </a:r>
            <a:r>
              <a:rPr lang="cs-CZ" dirty="0" smtClean="0"/>
              <a:t>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/>
              <a:t>Ročník:</a:t>
            </a:r>
            <a:r>
              <a:rPr lang="cs-CZ" dirty="0" smtClean="0"/>
              <a:t> 2.a 3. </a:t>
            </a:r>
          </a:p>
          <a:p>
            <a:pPr marL="0" indent="0" algn="l">
              <a:buNone/>
            </a:pPr>
            <a:r>
              <a:rPr lang="cs-CZ" b="1" dirty="0" smtClean="0"/>
              <a:t>Číslo projektu: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548680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65401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36904" cy="576064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7992888" cy="6165304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1400" dirty="0" smtClean="0">
                <a:solidFill>
                  <a:schemeClr val="tx1"/>
                </a:solidFill>
              </a:rPr>
              <a:t>Materiál </a:t>
            </a:r>
            <a:r>
              <a:rPr lang="cs-CZ" sz="1400" dirty="0">
                <a:solidFill>
                  <a:schemeClr val="tx1"/>
                </a:solidFill>
              </a:rPr>
              <a:t>je vhodný ke společné </a:t>
            </a:r>
            <a:r>
              <a:rPr lang="cs-CZ" sz="1400" dirty="0" smtClean="0">
                <a:solidFill>
                  <a:schemeClr val="tx1"/>
                </a:solidFill>
              </a:rPr>
              <a:t>práci žáků 2.nebo 3.třídy jako procvičování nebo </a:t>
            </a:r>
            <a:r>
              <a:rPr lang="cs-CZ" sz="1400" b="1" dirty="0" smtClean="0">
                <a:solidFill>
                  <a:schemeClr val="tx1"/>
                </a:solidFill>
              </a:rPr>
              <a:t>opakování učiva o rodině a o členech rodiny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1400" dirty="0" smtClean="0">
                <a:solidFill>
                  <a:schemeClr val="tx1"/>
                </a:solidFill>
              </a:rPr>
              <a:t>	Opakování může být motivováno některou hrou, doporučuji hru „kopaná před tabulí“.</a:t>
            </a: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</a:rPr>
              <a:t>	</a:t>
            </a:r>
            <a:r>
              <a:rPr lang="cs-CZ" sz="1400" b="1" dirty="0" smtClean="0">
                <a:solidFill>
                  <a:schemeClr val="tx1"/>
                </a:solidFill>
              </a:rPr>
              <a:t>Pravidla hry „kopaná před tabulí“: </a:t>
            </a:r>
            <a:r>
              <a:rPr lang="cs-CZ" sz="1400" dirty="0" smtClean="0">
                <a:solidFill>
                  <a:schemeClr val="tx1"/>
                </a:solidFill>
              </a:rPr>
              <a:t>Žáky rozdělíme na dvě družstva, na dvě poloviny </a:t>
            </a:r>
            <a:r>
              <a:rPr lang="cs-CZ" sz="1400" dirty="0">
                <a:solidFill>
                  <a:schemeClr val="tx1"/>
                </a:solidFill>
              </a:rPr>
              <a:t>t</a:t>
            </a:r>
            <a:r>
              <a:rPr lang="cs-CZ" sz="1400" dirty="0" smtClean="0">
                <a:solidFill>
                  <a:schemeClr val="tx1"/>
                </a:solidFill>
              </a:rPr>
              <a:t>řídy směrem zepředu dozadu. Družstva se v odpovědích pravidelně střídají. Žáci mohou zůstat sedět ve dvou skupinách v lavicích a na odpovědích se mohou dohodnout s ostatními členy svého družstva. Nahlas odpovídá vždy jeden žák, říkáme, že střílí na bránu. </a:t>
            </a:r>
            <a:r>
              <a:rPr lang="cs-CZ" sz="1400" dirty="0">
                <a:solidFill>
                  <a:schemeClr val="tx1"/>
                </a:solidFill>
              </a:rPr>
              <a:t>Žáci v družstvu se </a:t>
            </a:r>
            <a:r>
              <a:rPr lang="cs-CZ" sz="1400" dirty="0" smtClean="0">
                <a:solidFill>
                  <a:schemeClr val="tx1"/>
                </a:solidFill>
              </a:rPr>
              <a:t>pravidelně střídají, </a:t>
            </a:r>
            <a:r>
              <a:rPr lang="cs-CZ" sz="1400" dirty="0">
                <a:solidFill>
                  <a:schemeClr val="tx1"/>
                </a:solidFill>
              </a:rPr>
              <a:t>kdo bude </a:t>
            </a:r>
            <a:r>
              <a:rPr lang="cs-CZ" sz="1400" dirty="0" smtClean="0">
                <a:solidFill>
                  <a:schemeClr val="tx1"/>
                </a:solidFill>
              </a:rPr>
              <a:t>střílet, </a:t>
            </a:r>
            <a:r>
              <a:rPr lang="cs-CZ" sz="1400" dirty="0">
                <a:solidFill>
                  <a:schemeClr val="tx1"/>
                </a:solidFill>
              </a:rPr>
              <a:t>třeba </a:t>
            </a:r>
            <a:r>
              <a:rPr lang="cs-CZ" sz="1400" dirty="0" smtClean="0">
                <a:solidFill>
                  <a:schemeClr val="tx1"/>
                </a:solidFill>
              </a:rPr>
              <a:t>popořadě podle </a:t>
            </a:r>
            <a:r>
              <a:rPr lang="cs-CZ" sz="1400" dirty="0">
                <a:solidFill>
                  <a:schemeClr val="tx1"/>
                </a:solidFill>
              </a:rPr>
              <a:t>lavic</a:t>
            </a:r>
            <a:r>
              <a:rPr lang="cs-CZ" sz="1400" dirty="0" smtClean="0">
                <a:solidFill>
                  <a:schemeClr val="tx1"/>
                </a:solidFill>
              </a:rPr>
              <a:t>. Jestliže žák odpoví správně, dává gól do soupeřovy brány, jestliže odpoví špatně, dává vlastní gól. Na tabuli učitel dvě brány skutečně znázorní a žák do nich svůj gól kreslí nebo znázorní třeba magnetem.</a:t>
            </a:r>
            <a:r>
              <a:rPr lang="cs-CZ" sz="1400" dirty="0">
                <a:solidFill>
                  <a:schemeClr val="tx1"/>
                </a:solidFill>
              </a:rPr>
              <a:t> Vítězí to družstvo, které má ve své bráně méně gólů. 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</a:rPr>
              <a:t>	</a:t>
            </a:r>
            <a:r>
              <a:rPr lang="cs-CZ" sz="1400" b="1" dirty="0" smtClean="0">
                <a:solidFill>
                  <a:schemeClr val="tx1"/>
                </a:solidFill>
              </a:rPr>
              <a:t>Pomůcky: </a:t>
            </a:r>
            <a:r>
              <a:rPr lang="cs-CZ" sz="1400" dirty="0" smtClean="0">
                <a:solidFill>
                  <a:schemeClr val="tx1"/>
                </a:solidFill>
              </a:rPr>
              <a:t>2 papíry s nakreslenou bránou, fix nebo magnety.</a:t>
            </a: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</a:rPr>
              <a:t>	</a:t>
            </a:r>
            <a:r>
              <a:rPr lang="cs-CZ" sz="1400" dirty="0" smtClean="0">
                <a:solidFill>
                  <a:schemeClr val="tx1"/>
                </a:solidFill>
              </a:rPr>
              <a:t>Materiál slouží také </a:t>
            </a:r>
            <a:r>
              <a:rPr lang="cs-CZ" sz="1400" dirty="0">
                <a:solidFill>
                  <a:schemeClr val="tx1"/>
                </a:solidFill>
              </a:rPr>
              <a:t>k procvičení čtení s porozuměním a k rozšíření vědomostí, podporuje rozvoj  čtenářské a informační gramotnosti. </a:t>
            </a:r>
          </a:p>
          <a:p>
            <a:pPr marL="0" indent="0" algn="just">
              <a:buNone/>
            </a:pPr>
            <a:r>
              <a:rPr lang="cs-CZ" sz="1400" dirty="0">
                <a:solidFill>
                  <a:schemeClr val="tx1"/>
                </a:solidFill>
              </a:rPr>
              <a:t>	Materiál je inovativní tím, že umožňuje použití na interaktivní tabuli. Žáci se mohou do práce aktivně zapojit. </a:t>
            </a:r>
            <a:r>
              <a:rPr lang="cs-CZ" sz="1400" dirty="0" smtClean="0">
                <a:solidFill>
                  <a:schemeClr val="tx1"/>
                </a:solidFill>
              </a:rPr>
              <a:t>Vždy se objeví otázka, po kliknutí následuje odpověď, po dalším kliknutí následuje další otázka… Pro </a:t>
            </a:r>
            <a:r>
              <a:rPr lang="cs-CZ" sz="1400" dirty="0">
                <a:solidFill>
                  <a:schemeClr val="tx1"/>
                </a:solidFill>
              </a:rPr>
              <a:t>zpestření výuky je materiál obohacen o animované prvky</a:t>
            </a:r>
            <a:r>
              <a:rPr lang="cs-CZ" sz="1400" dirty="0" smtClean="0">
                <a:solidFill>
                  <a:schemeClr val="tx1"/>
                </a:solidFill>
              </a:rPr>
              <a:t>. 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89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400" dirty="0">
                <a:solidFill>
                  <a:srgbClr val="7030A0"/>
                </a:solidFill>
              </a:rPr>
              <a:t>Členové rodiny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>
                <a:solidFill>
                  <a:schemeClr val="bg2"/>
                </a:solidFill>
              </a:rPr>
              <a:t>Rodina</a:t>
            </a:r>
            <a:endParaRPr lang="cs-CZ" sz="6000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850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2348880"/>
            <a:ext cx="7344816" cy="1224135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</a:rPr>
              <a:t>Znáš rodinu?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H="1">
            <a:off x="395536" y="2780928"/>
            <a:ext cx="432048" cy="1224136"/>
          </a:xfrm>
        </p:spPr>
        <p:txBody>
          <a:bodyPr>
            <a:normAutofit/>
          </a:bodyPr>
          <a:lstStyle/>
          <a:p>
            <a:pPr algn="ctr"/>
            <a:endParaRPr lang="cs-CZ" sz="4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431540" y="1052736"/>
            <a:ext cx="1800200" cy="1656184"/>
          </a:xfrm>
          <a:prstGeom prst="smileyFace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573016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800" b="1" dirty="0" smtClean="0">
                <a:solidFill>
                  <a:srgbClr val="0070C0"/>
                </a:solidFill>
              </a:rPr>
              <a:t>Přesvědčíme se.</a:t>
            </a:r>
            <a:endParaRPr lang="cs-CZ" sz="4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4459759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800" b="1" dirty="0" smtClean="0">
                <a:solidFill>
                  <a:srgbClr val="7030A0"/>
                </a:solidFill>
              </a:rPr>
              <a:t>Zahrajeme si hru:</a:t>
            </a:r>
            <a:endParaRPr lang="cs-CZ" sz="4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168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4"/>
            <a:ext cx="7125113" cy="1368151"/>
          </a:xfrm>
        </p:spPr>
        <p:txBody>
          <a:bodyPr/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Kopaná </a:t>
            </a:r>
            <a:r>
              <a:rPr lang="cs-CZ" b="1" dirty="0" smtClean="0">
                <a:solidFill>
                  <a:srgbClr val="7030A0"/>
                </a:solidFill>
              </a:rPr>
              <a:t>před</a:t>
            </a:r>
            <a:r>
              <a:rPr lang="cs-CZ" sz="4000" b="1" dirty="0" smtClean="0">
                <a:solidFill>
                  <a:srgbClr val="7030A0"/>
                </a:solidFill>
              </a:rPr>
              <a:t> tabulí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88840"/>
            <a:ext cx="7848872" cy="3869958"/>
          </a:xfrm>
        </p:spPr>
        <p:txBody>
          <a:bodyPr>
            <a:noAutofit/>
          </a:bodyPr>
          <a:lstStyle/>
          <a:p>
            <a:r>
              <a:rPr lang="cs-CZ" sz="3200" dirty="0" smtClean="0"/>
              <a:t>Rozdělte se na dvě družstva.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Střihněte si, které družstvo začne.</a:t>
            </a:r>
          </a:p>
          <a:p>
            <a:r>
              <a:rPr lang="cs-CZ" sz="3200" dirty="0" smtClean="0"/>
              <a:t>Při odpovědích se postupně střídejte.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Na odpovědi se můžeš domlouvat se spoluhráči.</a:t>
            </a:r>
          </a:p>
          <a:p>
            <a:r>
              <a:rPr lang="cs-CZ" sz="3200" dirty="0" smtClean="0"/>
              <a:t>Podle odpovědi střel gól soupeři, nebo vlastní.</a:t>
            </a:r>
          </a:p>
        </p:txBody>
      </p:sp>
    </p:spTree>
    <p:extLst>
      <p:ext uri="{BB962C8B-B14F-4D97-AF65-F5344CB8AC3E}">
        <p14:creationId xmlns:p14="http://schemas.microsoft.com/office/powerpoint/2010/main" val="1545448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Dcera tvého táty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58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Dcera tvého táty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e s t r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82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Bratr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84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Bratr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t r ý c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888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74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T á t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473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Dcera tvé tety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444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4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Dcera tvé tety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e s t ř e n i c e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0132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5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Táta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63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5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Táta tvé mámy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D ě d e č e k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139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Máma tvé mámy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9337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6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Máma tvé mámy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B a b i č k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9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Manželka tvého táty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094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7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Manželka tvého táty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M á m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98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8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Maminka a tatínek jsou tvoji?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10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8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Maminka a tatínek jsou tvoji?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R o d i č e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4275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9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Manželka dědečka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8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9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) </a:t>
            </a:r>
            <a:r>
              <a:rPr lang="cs-CZ" sz="3600" dirty="0" smtClean="0"/>
              <a:t>Manželka dědečka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B a b i č k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623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10) </a:t>
            </a:r>
            <a:r>
              <a:rPr lang="cs-CZ" sz="3600" dirty="0" smtClean="0"/>
              <a:t>Maminka babičky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63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10) </a:t>
            </a:r>
            <a:r>
              <a:rPr lang="cs-CZ" sz="3600" dirty="0" smtClean="0"/>
              <a:t>Maminka babičky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P r a b a b i č k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60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11) </a:t>
            </a:r>
            <a:r>
              <a:rPr lang="cs-CZ" sz="3600" dirty="0" smtClean="0"/>
              <a:t>Sestra maminky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7516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11) </a:t>
            </a:r>
            <a:r>
              <a:rPr lang="cs-CZ" sz="3600" dirty="0" smtClean="0"/>
              <a:t>Sestra maminky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T e t a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2051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12) </a:t>
            </a:r>
            <a:r>
              <a:rPr lang="cs-CZ" sz="3600" dirty="0" smtClean="0"/>
              <a:t>Manžel tety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85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12) </a:t>
            </a:r>
            <a:r>
              <a:rPr lang="cs-CZ" sz="3600" dirty="0" smtClean="0"/>
              <a:t>Manžel tety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t r ý c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098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13) </a:t>
            </a:r>
            <a:r>
              <a:rPr lang="cs-CZ" sz="3600" dirty="0" smtClean="0"/>
              <a:t>Babička a dědeček jsou tvoji?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530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13) </a:t>
            </a:r>
            <a:r>
              <a:rPr lang="cs-CZ" sz="3600" dirty="0" smtClean="0"/>
              <a:t>Babička a dědeček jsou tvoji?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P r a r o d i č e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35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14) </a:t>
            </a:r>
            <a:r>
              <a:rPr lang="cs-CZ" sz="3600" dirty="0" smtClean="0"/>
              <a:t>Syn tvé tety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8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14) </a:t>
            </a:r>
            <a:r>
              <a:rPr lang="cs-CZ" sz="3600" dirty="0" smtClean="0"/>
              <a:t>Syn tvé tety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B r a t r a n e c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7458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15) </a:t>
            </a:r>
            <a:r>
              <a:rPr lang="cs-CZ" sz="3600" dirty="0" smtClean="0"/>
              <a:t>Dcera tvého strýce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595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15) </a:t>
            </a:r>
            <a:r>
              <a:rPr lang="cs-CZ" sz="3600" dirty="0" smtClean="0"/>
              <a:t>Dcera tvého strýce je tvoje?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e s t ř e n i c e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61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16) </a:t>
            </a:r>
            <a:r>
              <a:rPr lang="cs-CZ" sz="3600" dirty="0" smtClean="0"/>
              <a:t>Táta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05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16) </a:t>
            </a:r>
            <a:r>
              <a:rPr lang="cs-CZ" sz="3600" dirty="0" smtClean="0"/>
              <a:t>Táta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D ě d e č e k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5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17) </a:t>
            </a:r>
            <a:r>
              <a:rPr lang="cs-CZ" sz="3600" dirty="0" smtClean="0"/>
              <a:t>Bratr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7711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18) </a:t>
            </a:r>
            <a:r>
              <a:rPr lang="cs-CZ" sz="3600" dirty="0" smtClean="0"/>
              <a:t>Bratr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S t r ý c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31770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19) </a:t>
            </a:r>
            <a:r>
              <a:rPr lang="cs-CZ" sz="3600" dirty="0" smtClean="0"/>
              <a:t>Syn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rgbClr val="7030A0"/>
                </a:solidFill>
              </a:rPr>
              <a:t>_ _ _ _ _ 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94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776864" cy="11691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19) </a:t>
            </a:r>
            <a:r>
              <a:rPr lang="cs-CZ" sz="3600" dirty="0" smtClean="0"/>
              <a:t>Syn tvého táty je tvůj?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9212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>
                <a:solidFill>
                  <a:srgbClr val="7030A0"/>
                </a:solidFill>
              </a:rPr>
              <a:t>B r a t r </a:t>
            </a:r>
            <a:r>
              <a:rPr lang="cs-CZ" sz="3600" dirty="0" smtClean="0">
                <a:solidFill>
                  <a:srgbClr val="7030A0"/>
                </a:solidFill>
              </a:rPr>
              <a:t>.</a:t>
            </a:r>
            <a:endParaRPr lang="cs-CZ" sz="3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494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057749"/>
          </a:xfrm>
        </p:spPr>
        <p:txBody>
          <a:bodyPr/>
          <a:lstStyle/>
          <a:p>
            <a:r>
              <a:rPr lang="cs-CZ" sz="4800" dirty="0" smtClean="0"/>
              <a:t>Chvála vítězům,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437112"/>
            <a:ext cx="6400800" cy="108012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Čest poraženým!</a:t>
            </a:r>
            <a:endParaRPr lang="cs-CZ" sz="4800" dirty="0">
              <a:solidFill>
                <a:srgbClr val="C0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23528" y="692696"/>
            <a:ext cx="1800200" cy="1656184"/>
          </a:xfrm>
          <a:prstGeom prst="smileyFace">
            <a:avLst/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ový popisek 4"/>
          <p:cNvSpPr/>
          <p:nvPr/>
        </p:nvSpPr>
        <p:spPr>
          <a:xfrm>
            <a:off x="2699792" y="1844824"/>
            <a:ext cx="5275355" cy="1260140"/>
          </a:xfrm>
          <a:prstGeom prst="wedgeRoundRectCallout">
            <a:avLst>
              <a:gd name="adj1" fmla="val -71199"/>
              <a:gd name="adj2" fmla="val -32073"/>
              <a:gd name="adj3" fmla="val 16667"/>
            </a:avLst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Kolik jste dali celkem gólů?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584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zdroje: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800" dirty="0">
                <a:latin typeface="Arial"/>
                <a:ea typeface="Calibri"/>
                <a:cs typeface="Times New Roman"/>
              </a:rPr>
              <a:t>ŠTIKOVÁ, Věra. </a:t>
            </a:r>
            <a:r>
              <a:rPr lang="cs-CZ" sz="1800" i="1" dirty="0">
                <a:latin typeface="Arial"/>
                <a:ea typeface="Calibri"/>
                <a:cs typeface="Times New Roman"/>
              </a:rPr>
              <a:t>Metodický průvodce učební prvouka</a:t>
            </a:r>
            <a:r>
              <a:rPr lang="cs-CZ" sz="1800" dirty="0">
                <a:latin typeface="Arial"/>
                <a:ea typeface="Calibri"/>
                <a:cs typeface="Times New Roman"/>
              </a:rPr>
              <a:t>. Ilustrace Alena </a:t>
            </a:r>
            <a:r>
              <a:rPr lang="cs-CZ" sz="1800" dirty="0" err="1">
                <a:latin typeface="Arial"/>
                <a:ea typeface="Calibri"/>
                <a:cs typeface="Times New Roman"/>
              </a:rPr>
              <a:t>Baisová</a:t>
            </a:r>
            <a:r>
              <a:rPr lang="cs-CZ" sz="1800" dirty="0">
                <a:latin typeface="Arial"/>
                <a:ea typeface="Calibri"/>
                <a:cs typeface="Times New Roman"/>
              </a:rPr>
              <a:t>. Brno: Nová škola, 2004, 43 s. ISBN 80-728-9065-4.</a:t>
            </a:r>
            <a:endParaRPr lang="cs-CZ" sz="2400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sz="1800" dirty="0"/>
              <a:t>ŠTIKOVÁ, Věra. </a:t>
            </a:r>
            <a:r>
              <a:rPr lang="cs-CZ" sz="1800" i="1" dirty="0"/>
              <a:t>Metodický průvodce učebnicí prvouka 3</a:t>
            </a:r>
            <a:r>
              <a:rPr lang="cs-CZ" sz="1800" dirty="0"/>
              <a:t>. Brno, nám. SNP 9: Nová škola, 2007, ISBN 80-7289-065-4.</a:t>
            </a:r>
          </a:p>
          <a:p>
            <a:pPr marL="0" indent="0">
              <a:buNone/>
            </a:pPr>
            <a:endParaRPr lang="cs-CZ" sz="1800" dirty="0" smtClean="0">
              <a:hlinkClick r:id="rId2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ŠTIKOVÁ, Věra.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Já a můj svět: prvouka pro 2. ročník : učebnice.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1. vyd. Brno: Nová škola, 2008, 2 sv. Duhová řada. ISBN 80-728-9090-5.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cs-CZ" sz="1800" dirty="0">
              <a:latin typeface="Calibri"/>
              <a:ea typeface="Calibri"/>
              <a:cs typeface="Times New Roman"/>
            </a:endParaRPr>
          </a:p>
          <a:p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683568" y="2690336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21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Barevné pásky">
  <a:themeElements>
    <a:clrScheme name="Motiv systému Office 4">
      <a:dk1>
        <a:srgbClr val="000000"/>
      </a:dk1>
      <a:lt1>
        <a:srgbClr val="FFFFFF"/>
      </a:lt1>
      <a:dk2>
        <a:srgbClr val="5A867B"/>
      </a:dk2>
      <a:lt2>
        <a:srgbClr val="B7D760"/>
      </a:lt2>
      <a:accent1>
        <a:srgbClr val="F1F3CF"/>
      </a:accent1>
      <a:accent2>
        <a:srgbClr val="E9CC7A"/>
      </a:accent2>
      <a:accent3>
        <a:srgbClr val="FFFFFF"/>
      </a:accent3>
      <a:accent4>
        <a:srgbClr val="000000"/>
      </a:accent4>
      <a:accent5>
        <a:srgbClr val="F7F8E4"/>
      </a:accent5>
      <a:accent6>
        <a:srgbClr val="D3B96E"/>
      </a:accent6>
      <a:hlink>
        <a:srgbClr val="D1B4C8"/>
      </a:hlink>
      <a:folHlink>
        <a:srgbClr val="96C8D1"/>
      </a:folHlink>
    </a:clrScheme>
    <a:fontScheme name="Motiv systému Offic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5A867B"/>
        </a:dk2>
        <a:lt2>
          <a:srgbClr val="B7D760"/>
        </a:lt2>
        <a:accent1>
          <a:srgbClr val="F1F3CF"/>
        </a:accent1>
        <a:accent2>
          <a:srgbClr val="E9CC7A"/>
        </a:accent2>
        <a:accent3>
          <a:srgbClr val="FFFFFF"/>
        </a:accent3>
        <a:accent4>
          <a:srgbClr val="000000"/>
        </a:accent4>
        <a:accent5>
          <a:srgbClr val="F7F8E4"/>
        </a:accent5>
        <a:accent6>
          <a:srgbClr val="D3B96E"/>
        </a:accent6>
        <a:hlink>
          <a:srgbClr val="D1B4C8"/>
        </a:hlink>
        <a:folHlink>
          <a:srgbClr val="96C8D1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návrhu Barevné pásky</Template>
  <TotalTime>1279</TotalTime>
  <Words>759</Words>
  <Application>Microsoft Office PowerPoint</Application>
  <PresentationFormat>Předvádění na obrazovce (4:3)</PresentationFormat>
  <Paragraphs>106</Paragraphs>
  <Slides>43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Šablona návrhu Barevné pásky</vt:lpstr>
      <vt:lpstr>Prezentace aplikace PowerPoint</vt:lpstr>
      <vt:lpstr>Anotace</vt:lpstr>
      <vt:lpstr>Rodina</vt:lpstr>
      <vt:lpstr>Znáš rodinu?</vt:lpstr>
      <vt:lpstr>Kopaná před tabulí</vt:lpstr>
      <vt:lpstr>1) Dcera tvého táty je tvoje?</vt:lpstr>
      <vt:lpstr>1) Dcera tvého táty je tvoje?</vt:lpstr>
      <vt:lpstr>2) Bratr tvé mámy je tvůj?</vt:lpstr>
      <vt:lpstr>2) Bratr tvé mámy je tvůj?</vt:lpstr>
      <vt:lpstr>3) Manžel tvé mámy je tvůj?</vt:lpstr>
      <vt:lpstr>3) Manžel tvé mámy je tvůj?</vt:lpstr>
      <vt:lpstr>4) Dcera tvé tety je tvoje?</vt:lpstr>
      <vt:lpstr>4) Dcera tvé tety je tvoje?</vt:lpstr>
      <vt:lpstr>5) Táta tvé mámy je tvůj?</vt:lpstr>
      <vt:lpstr>5) Táta tvé mámy je tvůj?</vt:lpstr>
      <vt:lpstr>6) Máma tvé mámy je tvoje?</vt:lpstr>
      <vt:lpstr>6) Máma tvé mámy je tvoje?</vt:lpstr>
      <vt:lpstr>7) Manželka tvého táty je tvoje?</vt:lpstr>
      <vt:lpstr>7) Manželka tvého táty je tvoje?</vt:lpstr>
      <vt:lpstr>8) Maminka a tatínek jsou tvoji?</vt:lpstr>
      <vt:lpstr>8) Maminka a tatínek jsou tvoji?</vt:lpstr>
      <vt:lpstr>9) Manželka dědečka je tvoje?</vt:lpstr>
      <vt:lpstr>9) Manželka dědečka je tvoje?</vt:lpstr>
      <vt:lpstr>10) Maminka babičky je tvoje?</vt:lpstr>
      <vt:lpstr>10) Maminka babičky je tvoje?</vt:lpstr>
      <vt:lpstr>11) Sestra maminky je tvoje?</vt:lpstr>
      <vt:lpstr>11) Sestra maminky je tvoje?</vt:lpstr>
      <vt:lpstr>12) Manžel tety je tvůj?</vt:lpstr>
      <vt:lpstr>12) Manžel tety je tvůj?</vt:lpstr>
      <vt:lpstr>13) Babička a dědeček jsou tvoji?</vt:lpstr>
      <vt:lpstr>13) Babička a dědeček jsou tvoji?</vt:lpstr>
      <vt:lpstr>14) Syn tvé tety je tvůj?</vt:lpstr>
      <vt:lpstr>14) Syn tvé tety je tvůj?</vt:lpstr>
      <vt:lpstr>15) Dcera tvého strýce je tvoje?</vt:lpstr>
      <vt:lpstr>15) Dcera tvého strýce je tvoje?</vt:lpstr>
      <vt:lpstr>16) Táta tvého táty je tvůj?</vt:lpstr>
      <vt:lpstr>16) Táta tvého táty je tvůj?</vt:lpstr>
      <vt:lpstr>17) Bratr tvého táty je tvůj?</vt:lpstr>
      <vt:lpstr>18) Bratr tvého táty je tvůj?</vt:lpstr>
      <vt:lpstr>19) Syn tvého táty je tvůj?</vt:lpstr>
      <vt:lpstr>19) Syn tvého táty je tvůj?</vt:lpstr>
      <vt:lpstr>Chvála vítězům,</vt:lpstr>
      <vt:lpstr>Použité zdroje: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Pověst o praotci Čechovi</dc:title>
  <dc:creator>Milada</dc:creator>
  <cp:lastModifiedBy>Milada Pleskačová</cp:lastModifiedBy>
  <cp:revision>112</cp:revision>
  <dcterms:created xsi:type="dcterms:W3CDTF">2012-10-30T22:27:18Z</dcterms:created>
  <dcterms:modified xsi:type="dcterms:W3CDTF">2013-06-09T16:58:56Z</dcterms:modified>
</cp:coreProperties>
</file>