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Default Extension="wav" ContentType="audio/wav"/>
  <Default Extension="pptx" ContentType="application/vnd.openxmlformats-officedocument.presentationml.presentation"/>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828" r:id="rId2"/>
  </p:sldMasterIdLst>
  <p:sldIdLst>
    <p:sldId id="311" r:id="rId3"/>
    <p:sldId id="257" r:id="rId4"/>
    <p:sldId id="259" r:id="rId5"/>
    <p:sldId id="308" r:id="rId6"/>
    <p:sldId id="312" r:id="rId7"/>
    <p:sldId id="313" r:id="rId8"/>
    <p:sldId id="370" r:id="rId9"/>
    <p:sldId id="383" r:id="rId10"/>
    <p:sldId id="420" r:id="rId11"/>
    <p:sldId id="385" r:id="rId12"/>
    <p:sldId id="369" r:id="rId13"/>
    <p:sldId id="387" r:id="rId14"/>
    <p:sldId id="372" r:id="rId15"/>
    <p:sldId id="424" r:id="rId16"/>
    <p:sldId id="382" r:id="rId17"/>
    <p:sldId id="374" r:id="rId18"/>
    <p:sldId id="371" r:id="rId19"/>
    <p:sldId id="421" r:id="rId20"/>
    <p:sldId id="373" r:id="rId21"/>
    <p:sldId id="386" r:id="rId22"/>
    <p:sldId id="375" r:id="rId23"/>
    <p:sldId id="422" r:id="rId24"/>
    <p:sldId id="388" r:id="rId25"/>
    <p:sldId id="384" r:id="rId26"/>
    <p:sldId id="378" r:id="rId27"/>
    <p:sldId id="376" r:id="rId28"/>
    <p:sldId id="423" r:id="rId29"/>
    <p:sldId id="379" r:id="rId30"/>
    <p:sldId id="414" r:id="rId31"/>
    <p:sldId id="381" r:id="rId32"/>
    <p:sldId id="425" r:id="rId33"/>
    <p:sldId id="368" r:id="rId34"/>
    <p:sldId id="377" r:id="rId35"/>
    <p:sldId id="391" r:id="rId36"/>
    <p:sldId id="412" r:id="rId37"/>
    <p:sldId id="380" r:id="rId38"/>
    <p:sldId id="389" r:id="rId39"/>
    <p:sldId id="394" r:id="rId40"/>
    <p:sldId id="392" r:id="rId41"/>
    <p:sldId id="396" r:id="rId42"/>
    <p:sldId id="390" r:id="rId43"/>
    <p:sldId id="398" r:id="rId44"/>
    <p:sldId id="393" r:id="rId45"/>
    <p:sldId id="395" r:id="rId46"/>
    <p:sldId id="397" r:id="rId47"/>
    <p:sldId id="419" r:id="rId48"/>
    <p:sldId id="401" r:id="rId49"/>
    <p:sldId id="399" r:id="rId50"/>
    <p:sldId id="415" r:id="rId51"/>
    <p:sldId id="403" r:id="rId52"/>
    <p:sldId id="400" r:id="rId53"/>
    <p:sldId id="418" r:id="rId54"/>
    <p:sldId id="402" r:id="rId55"/>
    <p:sldId id="404" r:id="rId56"/>
    <p:sldId id="416" r:id="rId57"/>
    <p:sldId id="407" r:id="rId58"/>
    <p:sldId id="405" r:id="rId59"/>
    <p:sldId id="408" r:id="rId60"/>
    <p:sldId id="411" r:id="rId61"/>
    <p:sldId id="406" r:id="rId62"/>
    <p:sldId id="367" r:id="rId63"/>
    <p:sldId id="409" r:id="rId64"/>
    <p:sldId id="413" r:id="rId65"/>
    <p:sldId id="410" r:id="rId66"/>
    <p:sldId id="417" r:id="rId67"/>
    <p:sldId id="306" r:id="rId68"/>
    <p:sldId id="340" r:id="rId6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0" d="100"/>
          <a:sy n="80" d="100"/>
        </p:scale>
        <p:origin x="-1086" y="22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 Type="http://schemas.openxmlformats.org/officeDocument/2006/relationships/slide" Target="slides/slide5.xml"/><Relationship Id="rId71"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7.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8.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9.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20.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21.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22.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9.6.2013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9.6.2013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9.6.2013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9.6.2013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9.6.2013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9.6.2013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bg bwMode="gray">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2466" name="Rectangle 2"/>
          <p:cNvSpPr>
            <a:spLocks noGrp="1" noChangeArrowheads="1"/>
          </p:cNvSpPr>
          <p:nvPr>
            <p:ph type="ctrTitle"/>
          </p:nvPr>
        </p:nvSpPr>
        <p:spPr>
          <a:xfrm>
            <a:off x="152400" y="2895600"/>
            <a:ext cx="8839200" cy="1303338"/>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lgn="ctr">
              <a:defRPr/>
            </a:lvl1pPr>
          </a:lstStyle>
          <a:p>
            <a:pPr lvl="0"/>
            <a:r>
              <a:rPr lang="cs-CZ" noProof="0" smtClean="0"/>
              <a:t>Kliknutím lze upravit styl.</a:t>
            </a:r>
          </a:p>
        </p:txBody>
      </p:sp>
      <p:sp>
        <p:nvSpPr>
          <p:cNvPr id="62467" name="Rectangle 3"/>
          <p:cNvSpPr>
            <a:spLocks noGrp="1" noChangeArrowheads="1"/>
          </p:cNvSpPr>
          <p:nvPr>
            <p:ph type="subTitle" idx="1"/>
          </p:nvPr>
        </p:nvSpPr>
        <p:spPr>
          <a:xfrm>
            <a:off x="152400" y="4191000"/>
            <a:ext cx="8839200" cy="914400"/>
          </a:xfrm>
        </p:spPr>
        <p:txBody>
          <a:bodyPr/>
          <a:lstStyle>
            <a:lvl1pPr marL="0" indent="0" algn="ctr">
              <a:buFont typeface="Wingdings" pitchFamily="2" charset="2"/>
              <a:buNone/>
              <a:defRPr b="1"/>
            </a:lvl1pPr>
          </a:lstStyle>
          <a:p>
            <a:pPr lvl="0"/>
            <a:r>
              <a:rPr lang="cs-CZ" noProof="0" smtClean="0"/>
              <a:t>Kliknutím lze upravit styl předlohy.</a:t>
            </a:r>
          </a:p>
        </p:txBody>
      </p:sp>
      <p:sp>
        <p:nvSpPr>
          <p:cNvPr id="62478" name="Rectangle 14"/>
          <p:cNvSpPr>
            <a:spLocks noGrp="1" noChangeArrowheads="1"/>
          </p:cNvSpPr>
          <p:nvPr>
            <p:ph type="dt" sz="quarter" idx="2"/>
          </p:nvPr>
        </p:nvSpPr>
        <p:spPr/>
        <p:txBody>
          <a:bodyPr/>
          <a:lstStyle>
            <a:lvl1pPr>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62479" name="Rectangle 15"/>
          <p:cNvSpPr>
            <a:spLocks noGrp="1" noChangeArrowheads="1"/>
          </p:cNvSpPr>
          <p:nvPr>
            <p:ph type="ftr" sz="quarter" idx="3"/>
          </p:nvPr>
        </p:nvSpPr>
        <p:spPr/>
        <p:txBody>
          <a:bodyPr/>
          <a:lstStyle>
            <a:lvl1pPr>
              <a:defRPr/>
            </a:lvl1pPr>
          </a:lstStyle>
          <a:p>
            <a:endParaRPr lang="cs-CZ">
              <a:solidFill>
                <a:prstClr val="black">
                  <a:lumMod val="65000"/>
                  <a:lumOff val="35000"/>
                </a:prstClr>
              </a:solidFill>
            </a:endParaRPr>
          </a:p>
        </p:txBody>
      </p:sp>
      <p:sp>
        <p:nvSpPr>
          <p:cNvPr id="62480" name="Rectangle 16"/>
          <p:cNvSpPr>
            <a:spLocks noGrp="1" noChangeArrowheads="1"/>
          </p:cNvSpPr>
          <p:nvPr>
            <p:ph type="sldNum" sz="quarter" idx="4"/>
          </p:nvPr>
        </p:nvSpPr>
        <p:spPr/>
        <p:txBody>
          <a:bodyPr/>
          <a:lstStyle>
            <a:lvl1pPr>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5" name="Zástupný symbol pro zápatí 4"/>
          <p:cNvSpPr>
            <a:spLocks noGrp="1"/>
          </p:cNvSpPr>
          <p:nvPr>
            <p:ph type="ftr" sz="quarter" idx="11"/>
          </p:nvPr>
        </p:nvSpPr>
        <p:spPr/>
        <p:txBody>
          <a:bodyPr/>
          <a:lstStyle>
            <a:lvl1pPr>
              <a:defRPr/>
            </a:lvl1pPr>
          </a:lstStyle>
          <a:p>
            <a:endParaRPr lang="cs-CZ">
              <a:solidFill>
                <a:prstClr val="black">
                  <a:lumMod val="65000"/>
                  <a:lumOff val="3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93135475"/>
      </p:ext>
    </p:extLst>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5" name="Zástupný symbol pro zápatí 4"/>
          <p:cNvSpPr>
            <a:spLocks noGrp="1"/>
          </p:cNvSpPr>
          <p:nvPr>
            <p:ph type="ftr" sz="quarter" idx="11"/>
          </p:nvPr>
        </p:nvSpPr>
        <p:spPr/>
        <p:txBody>
          <a:bodyPr/>
          <a:lstStyle>
            <a:lvl1pPr>
              <a:defRPr/>
            </a:lvl1pPr>
          </a:lstStyle>
          <a:p>
            <a:endParaRPr lang="cs-CZ">
              <a:solidFill>
                <a:prstClr val="black">
                  <a:lumMod val="65000"/>
                  <a:lumOff val="3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4188659316"/>
      </p:ext>
    </p:extLst>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228600" y="1676400"/>
            <a:ext cx="4267200" cy="5029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76400"/>
            <a:ext cx="4267200" cy="5029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lvl1pPr>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6" name="Zástupný symbol pro zápatí 5"/>
          <p:cNvSpPr>
            <a:spLocks noGrp="1"/>
          </p:cNvSpPr>
          <p:nvPr>
            <p:ph type="ftr" sz="quarter" idx="11"/>
          </p:nvPr>
        </p:nvSpPr>
        <p:spPr/>
        <p:txBody>
          <a:bodyPr/>
          <a:lstStyle>
            <a:lvl1pPr>
              <a:defRPr/>
            </a:lvl1pPr>
          </a:lstStyle>
          <a:p>
            <a:endParaRPr lang="cs-CZ">
              <a:solidFill>
                <a:prstClr val="black">
                  <a:lumMod val="65000"/>
                  <a:lumOff val="35000"/>
                </a:prstClr>
              </a:solidFill>
            </a:endParaRPr>
          </a:p>
        </p:txBody>
      </p:sp>
      <p:sp>
        <p:nvSpPr>
          <p:cNvPr id="7" name="Zástupný symbol pro číslo snímku 6"/>
          <p:cNvSpPr>
            <a:spLocks noGrp="1"/>
          </p:cNvSpPr>
          <p:nvPr>
            <p:ph type="sldNum" sz="quarter" idx="12"/>
          </p:nvPr>
        </p:nvSpPr>
        <p:spPr/>
        <p:txBody>
          <a:bodyPr/>
          <a:lstStyle>
            <a:lvl1pPr>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243873128"/>
      </p:ext>
    </p:extLst>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lvl1pPr>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8" name="Zástupný symbol pro zápatí 7"/>
          <p:cNvSpPr>
            <a:spLocks noGrp="1"/>
          </p:cNvSpPr>
          <p:nvPr>
            <p:ph type="ftr" sz="quarter" idx="11"/>
          </p:nvPr>
        </p:nvSpPr>
        <p:spPr/>
        <p:txBody>
          <a:bodyPr/>
          <a:lstStyle>
            <a:lvl1pPr>
              <a:defRPr/>
            </a:lvl1pPr>
          </a:lstStyle>
          <a:p>
            <a:endParaRPr lang="cs-CZ">
              <a:solidFill>
                <a:prstClr val="black">
                  <a:lumMod val="65000"/>
                  <a:lumOff val="35000"/>
                </a:prstClr>
              </a:solidFill>
            </a:endParaRPr>
          </a:p>
        </p:txBody>
      </p:sp>
      <p:sp>
        <p:nvSpPr>
          <p:cNvPr id="9" name="Zástupný symbol pro číslo snímku 8"/>
          <p:cNvSpPr>
            <a:spLocks noGrp="1"/>
          </p:cNvSpPr>
          <p:nvPr>
            <p:ph type="sldNum" sz="quarter" idx="12"/>
          </p:nvPr>
        </p:nvSpPr>
        <p:spPr/>
        <p:txBody>
          <a:bodyPr/>
          <a:lstStyle>
            <a:lvl1pPr>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693208913"/>
      </p:ext>
    </p:extLst>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lvl1pPr>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4" name="Zástupný symbol pro zápatí 3"/>
          <p:cNvSpPr>
            <a:spLocks noGrp="1"/>
          </p:cNvSpPr>
          <p:nvPr>
            <p:ph type="ftr" sz="quarter" idx="11"/>
          </p:nvPr>
        </p:nvSpPr>
        <p:spPr/>
        <p:txBody>
          <a:bodyPr/>
          <a:lstStyle>
            <a:lvl1pPr>
              <a:defRPr/>
            </a:lvl1pPr>
          </a:lstStyle>
          <a:p>
            <a:endParaRPr lang="cs-CZ">
              <a:solidFill>
                <a:prstClr val="black">
                  <a:lumMod val="65000"/>
                  <a:lumOff val="35000"/>
                </a:prstClr>
              </a:solidFill>
            </a:endParaRPr>
          </a:p>
        </p:txBody>
      </p:sp>
      <p:sp>
        <p:nvSpPr>
          <p:cNvPr id="5" name="Zástupný symbol pro číslo snímku 4"/>
          <p:cNvSpPr>
            <a:spLocks noGrp="1"/>
          </p:cNvSpPr>
          <p:nvPr>
            <p:ph type="sldNum" sz="quarter" idx="12"/>
          </p:nvPr>
        </p:nvSpPr>
        <p:spPr/>
        <p:txBody>
          <a:bodyPr/>
          <a:lstStyle>
            <a:lvl1pPr>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637162230"/>
      </p:ext>
    </p:extLst>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3" name="Zástupný symbol pro zápatí 2"/>
          <p:cNvSpPr>
            <a:spLocks noGrp="1"/>
          </p:cNvSpPr>
          <p:nvPr>
            <p:ph type="ftr" sz="quarter" idx="11"/>
          </p:nvPr>
        </p:nvSpPr>
        <p:spPr/>
        <p:txBody>
          <a:bodyPr/>
          <a:lstStyle>
            <a:lvl1pPr>
              <a:defRPr/>
            </a:lvl1pPr>
          </a:lstStyle>
          <a:p>
            <a:endParaRPr lang="cs-CZ">
              <a:solidFill>
                <a:prstClr val="black">
                  <a:lumMod val="65000"/>
                  <a:lumOff val="35000"/>
                </a:prstClr>
              </a:solidFill>
            </a:endParaRPr>
          </a:p>
        </p:txBody>
      </p:sp>
      <p:sp>
        <p:nvSpPr>
          <p:cNvPr id="4" name="Zástupný symbol pro číslo snímku 3"/>
          <p:cNvSpPr>
            <a:spLocks noGrp="1"/>
          </p:cNvSpPr>
          <p:nvPr>
            <p:ph type="sldNum" sz="quarter" idx="12"/>
          </p:nvPr>
        </p:nvSpPr>
        <p:spPr/>
        <p:txBody>
          <a:bodyPr/>
          <a:lstStyle>
            <a:lvl1pPr>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3353950680"/>
      </p:ext>
    </p:extLst>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lvl1pPr>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6" name="Zástupný symbol pro zápatí 5"/>
          <p:cNvSpPr>
            <a:spLocks noGrp="1"/>
          </p:cNvSpPr>
          <p:nvPr>
            <p:ph type="ftr" sz="quarter" idx="11"/>
          </p:nvPr>
        </p:nvSpPr>
        <p:spPr/>
        <p:txBody>
          <a:bodyPr/>
          <a:lstStyle>
            <a:lvl1pPr>
              <a:defRPr/>
            </a:lvl1pPr>
          </a:lstStyle>
          <a:p>
            <a:endParaRPr lang="cs-CZ">
              <a:solidFill>
                <a:prstClr val="black">
                  <a:lumMod val="65000"/>
                  <a:lumOff val="35000"/>
                </a:prstClr>
              </a:solidFill>
            </a:endParaRPr>
          </a:p>
        </p:txBody>
      </p:sp>
      <p:sp>
        <p:nvSpPr>
          <p:cNvPr id="7" name="Zástupný symbol pro číslo snímku 6"/>
          <p:cNvSpPr>
            <a:spLocks noGrp="1"/>
          </p:cNvSpPr>
          <p:nvPr>
            <p:ph type="sldNum" sz="quarter" idx="12"/>
          </p:nvPr>
        </p:nvSpPr>
        <p:spPr/>
        <p:txBody>
          <a:bodyPr/>
          <a:lstStyle>
            <a:lvl1pPr>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3847404244"/>
      </p:ext>
    </p:extLst>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lvl1pPr>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6" name="Zástupný symbol pro zápatí 5"/>
          <p:cNvSpPr>
            <a:spLocks noGrp="1"/>
          </p:cNvSpPr>
          <p:nvPr>
            <p:ph type="ftr" sz="quarter" idx="11"/>
          </p:nvPr>
        </p:nvSpPr>
        <p:spPr/>
        <p:txBody>
          <a:bodyPr/>
          <a:lstStyle>
            <a:lvl1pPr>
              <a:defRPr/>
            </a:lvl1pPr>
          </a:lstStyle>
          <a:p>
            <a:endParaRPr lang="cs-CZ">
              <a:solidFill>
                <a:prstClr val="black">
                  <a:lumMod val="65000"/>
                  <a:lumOff val="35000"/>
                </a:prstClr>
              </a:solidFill>
            </a:endParaRPr>
          </a:p>
        </p:txBody>
      </p:sp>
      <p:sp>
        <p:nvSpPr>
          <p:cNvPr id="7" name="Zástupný symbol pro číslo snímku 6"/>
          <p:cNvSpPr>
            <a:spLocks noGrp="1"/>
          </p:cNvSpPr>
          <p:nvPr>
            <p:ph type="sldNum" sz="quarter" idx="12"/>
          </p:nvPr>
        </p:nvSpPr>
        <p:spPr/>
        <p:txBody>
          <a:bodyPr/>
          <a:lstStyle>
            <a:lvl1pPr>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8985341"/>
      </p:ext>
    </p:extLst>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5" name="Zástupný symbol pro zápatí 4"/>
          <p:cNvSpPr>
            <a:spLocks noGrp="1"/>
          </p:cNvSpPr>
          <p:nvPr>
            <p:ph type="ftr" sz="quarter" idx="11"/>
          </p:nvPr>
        </p:nvSpPr>
        <p:spPr/>
        <p:txBody>
          <a:bodyPr/>
          <a:lstStyle>
            <a:lvl1pPr>
              <a:defRPr/>
            </a:lvl1pPr>
          </a:lstStyle>
          <a:p>
            <a:endParaRPr lang="cs-CZ">
              <a:solidFill>
                <a:prstClr val="black">
                  <a:lumMod val="65000"/>
                  <a:lumOff val="3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2285585970"/>
      </p:ext>
    </p:extLst>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43700" y="152400"/>
            <a:ext cx="2171700" cy="6553200"/>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228600" y="152400"/>
            <a:ext cx="6362700" cy="655320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5" name="Zástupný symbol pro zápatí 4"/>
          <p:cNvSpPr>
            <a:spLocks noGrp="1"/>
          </p:cNvSpPr>
          <p:nvPr>
            <p:ph type="ftr" sz="quarter" idx="11"/>
          </p:nvPr>
        </p:nvSpPr>
        <p:spPr/>
        <p:txBody>
          <a:bodyPr/>
          <a:lstStyle>
            <a:lvl1pPr>
              <a:defRPr/>
            </a:lvl1pPr>
          </a:lstStyle>
          <a:p>
            <a:endParaRPr lang="cs-CZ">
              <a:solidFill>
                <a:prstClr val="black">
                  <a:lumMod val="65000"/>
                  <a:lumOff val="35000"/>
                </a:prstClr>
              </a:solidFill>
            </a:endParaRPr>
          </a:p>
        </p:txBody>
      </p:sp>
      <p:sp>
        <p:nvSpPr>
          <p:cNvPr id="6" name="Zástupný symbol pro číslo snímku 5"/>
          <p:cNvSpPr>
            <a:spLocks noGrp="1"/>
          </p:cNvSpPr>
          <p:nvPr>
            <p:ph type="sldNum" sz="quarter" idx="12"/>
          </p:nvPr>
        </p:nvSpPr>
        <p:spPr/>
        <p:txBody>
          <a:bodyPr/>
          <a:lstStyle>
            <a:lvl1pPr>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extLst>
      <p:ext uri="{BB962C8B-B14F-4D97-AF65-F5344CB8AC3E}">
        <p14:creationId xmlns:p14="http://schemas.microsoft.com/office/powerpoint/2010/main" val="812120850"/>
      </p:ext>
    </p:extLst>
  </p:cSld>
  <p:clrMapOvr>
    <a:masterClrMapping/>
  </p:clrMapOvr>
  <p:transition spd="slow">
    <p:randomBar dir="vert"/>
    <p:sndAc>
      <p:stSnd>
        <p:snd r:embed="rId1" name="click.wav"/>
      </p:stSnd>
    </p:sndAc>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audio" Target="../media/audio1.wav"/><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9.6.2013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randomBar dir="vert"/>
    <p:sndAc>
      <p:stSnd>
        <p:snd r:embed="rId13" name="click.wav"/>
      </p:stSnd>
    </p:sndAc>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228600" y="152400"/>
            <a:ext cx="8686800" cy="1219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Klepnutím lze upravit styl nadpisu.</a:t>
            </a:r>
          </a:p>
        </p:txBody>
      </p:sp>
      <p:sp>
        <p:nvSpPr>
          <p:cNvPr id="61443" name="Rectangle 3"/>
          <p:cNvSpPr>
            <a:spLocks noGrp="1" noChangeArrowheads="1"/>
          </p:cNvSpPr>
          <p:nvPr>
            <p:ph type="body" idx="1"/>
          </p:nvPr>
        </p:nvSpPr>
        <p:spPr bwMode="auto">
          <a:xfrm>
            <a:off x="228600" y="1676400"/>
            <a:ext cx="8686800" cy="5029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61453" name="Rectangle 13"/>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400"/>
            </a:lvl1pPr>
          </a:lstStyle>
          <a:p>
            <a:fld id="{95EC1D4A-A796-47C3-A63E-CE236FB377E2}" type="datetimeFigureOut">
              <a:rPr lang="cs-CZ" smtClean="0"/>
              <a:t>9.6.2013</a:t>
            </a:fld>
            <a:endParaRPr lang="cs-CZ"/>
          </a:p>
        </p:txBody>
      </p:sp>
      <p:sp>
        <p:nvSpPr>
          <p:cNvPr id="61454" name="Rectangle 14"/>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cs-CZ"/>
          </a:p>
        </p:txBody>
      </p:sp>
      <p:sp>
        <p:nvSpPr>
          <p:cNvPr id="61455" name="Rectangle 15"/>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ransition spd="slow">
    <p:randomBar dir="vert"/>
    <p:sndAc>
      <p:stSnd>
        <p:snd r:embed="rId13" name="click.wav"/>
      </p:stSnd>
    </p:sndAc>
  </p:transition>
  <p:timing>
    <p:tnLst>
      <p:par>
        <p:cTn id="1" dur="indefinite" restart="never" nodeType="tmRoot"/>
      </p:par>
    </p:tnLst>
  </p:timing>
  <p:txStyles>
    <p:titleStyle>
      <a:lvl1pPr algn="l" rtl="0" eaLnBrk="1" fontAlgn="base" hangingPunct="1">
        <a:spcBef>
          <a:spcPct val="0"/>
        </a:spcBef>
        <a:spcAft>
          <a:spcPct val="0"/>
        </a:spcAft>
        <a:defRPr kumimoji="1" sz="4400" b="1">
          <a:solidFill>
            <a:schemeClr val="tx1"/>
          </a:solidFill>
          <a:latin typeface="+mj-lt"/>
          <a:ea typeface="+mj-ea"/>
          <a:cs typeface="+mj-cs"/>
        </a:defRPr>
      </a:lvl1pPr>
      <a:lvl2pPr algn="l" rtl="0" eaLnBrk="1" fontAlgn="base" hangingPunct="1">
        <a:spcBef>
          <a:spcPct val="0"/>
        </a:spcBef>
        <a:spcAft>
          <a:spcPct val="0"/>
        </a:spcAft>
        <a:defRPr kumimoji="1" sz="4400" b="1">
          <a:solidFill>
            <a:schemeClr val="tx1"/>
          </a:solidFill>
          <a:latin typeface="Arial" charset="0"/>
        </a:defRPr>
      </a:lvl2pPr>
      <a:lvl3pPr algn="l" rtl="0" eaLnBrk="1" fontAlgn="base" hangingPunct="1">
        <a:spcBef>
          <a:spcPct val="0"/>
        </a:spcBef>
        <a:spcAft>
          <a:spcPct val="0"/>
        </a:spcAft>
        <a:defRPr kumimoji="1" sz="4400" b="1">
          <a:solidFill>
            <a:schemeClr val="tx1"/>
          </a:solidFill>
          <a:latin typeface="Arial" charset="0"/>
        </a:defRPr>
      </a:lvl3pPr>
      <a:lvl4pPr algn="l" rtl="0" eaLnBrk="1" fontAlgn="base" hangingPunct="1">
        <a:spcBef>
          <a:spcPct val="0"/>
        </a:spcBef>
        <a:spcAft>
          <a:spcPct val="0"/>
        </a:spcAft>
        <a:defRPr kumimoji="1" sz="4400" b="1">
          <a:solidFill>
            <a:schemeClr val="tx1"/>
          </a:solidFill>
          <a:latin typeface="Arial" charset="0"/>
        </a:defRPr>
      </a:lvl4pPr>
      <a:lvl5pPr algn="l" rtl="0" eaLnBrk="1" fontAlgn="base" hangingPunct="1">
        <a:spcBef>
          <a:spcPct val="0"/>
        </a:spcBef>
        <a:spcAft>
          <a:spcPct val="0"/>
        </a:spcAft>
        <a:defRPr kumimoji="1" sz="4400" b="1">
          <a:solidFill>
            <a:schemeClr val="tx1"/>
          </a:solidFill>
          <a:latin typeface="Arial" charset="0"/>
        </a:defRPr>
      </a:lvl5pPr>
      <a:lvl6pPr marL="457200" algn="l" rtl="0" eaLnBrk="1" fontAlgn="base" hangingPunct="1">
        <a:spcBef>
          <a:spcPct val="0"/>
        </a:spcBef>
        <a:spcAft>
          <a:spcPct val="0"/>
        </a:spcAft>
        <a:defRPr kumimoji="1" sz="4400" b="1">
          <a:solidFill>
            <a:schemeClr val="tx1"/>
          </a:solidFill>
          <a:latin typeface="Arial" charset="0"/>
        </a:defRPr>
      </a:lvl6pPr>
      <a:lvl7pPr marL="914400" algn="l" rtl="0" eaLnBrk="1" fontAlgn="base" hangingPunct="1">
        <a:spcBef>
          <a:spcPct val="0"/>
        </a:spcBef>
        <a:spcAft>
          <a:spcPct val="0"/>
        </a:spcAft>
        <a:defRPr kumimoji="1" sz="4400" b="1">
          <a:solidFill>
            <a:schemeClr val="tx1"/>
          </a:solidFill>
          <a:latin typeface="Arial" charset="0"/>
        </a:defRPr>
      </a:lvl7pPr>
      <a:lvl8pPr marL="1371600" algn="l" rtl="0" eaLnBrk="1" fontAlgn="base" hangingPunct="1">
        <a:spcBef>
          <a:spcPct val="0"/>
        </a:spcBef>
        <a:spcAft>
          <a:spcPct val="0"/>
        </a:spcAft>
        <a:defRPr kumimoji="1" sz="4400" b="1">
          <a:solidFill>
            <a:schemeClr val="tx1"/>
          </a:solidFill>
          <a:latin typeface="Arial" charset="0"/>
        </a:defRPr>
      </a:lvl8pPr>
      <a:lvl9pPr marL="1828800" algn="l" rtl="0" eaLnBrk="1" fontAlgn="base" hangingPunct="1">
        <a:spcBef>
          <a:spcPct val="0"/>
        </a:spcBef>
        <a:spcAft>
          <a:spcPct val="0"/>
        </a:spcAft>
        <a:defRPr kumimoji="1" sz="4400" b="1">
          <a:solidFill>
            <a:schemeClr val="tx1"/>
          </a:solidFill>
          <a:latin typeface="Arial" charset="0"/>
        </a:defRPr>
      </a:lvl9pPr>
    </p:titleStyle>
    <p:bodyStyle>
      <a:lvl1pPr marL="342900" indent="-342900" algn="l" rtl="0" eaLnBrk="1" fontAlgn="base" hangingPunct="1">
        <a:spcBef>
          <a:spcPct val="20000"/>
        </a:spcBef>
        <a:spcAft>
          <a:spcPct val="0"/>
        </a:spcAft>
        <a:buClr>
          <a:srgbClr val="3A5047"/>
        </a:buClr>
        <a:buSzPct val="75000"/>
        <a:buFont typeface="Wingdings" pitchFamily="2" charset="2"/>
        <a:buChar char="n"/>
        <a:defRPr kumimoji="1" sz="3200">
          <a:solidFill>
            <a:schemeClr val="tx1"/>
          </a:solidFill>
          <a:latin typeface="+mn-lt"/>
          <a:ea typeface="+mn-ea"/>
          <a:cs typeface="+mn-cs"/>
        </a:defRPr>
      </a:lvl1pPr>
      <a:lvl2pPr marL="742950" indent="-285750" algn="l" rtl="0" eaLnBrk="1" fontAlgn="base" hangingPunct="1">
        <a:spcBef>
          <a:spcPct val="20000"/>
        </a:spcBef>
        <a:spcAft>
          <a:spcPct val="0"/>
        </a:spcAft>
        <a:buClr>
          <a:srgbClr val="3A5047"/>
        </a:buClr>
        <a:buSzPct val="75000"/>
        <a:buFont typeface="Wingdings" pitchFamily="2" charset="2"/>
        <a:buChar char="n"/>
        <a:defRPr kumimoji="1" sz="2800">
          <a:solidFill>
            <a:schemeClr val="tx1"/>
          </a:solidFill>
          <a:latin typeface="+mn-lt"/>
        </a:defRPr>
      </a:lvl2pPr>
      <a:lvl3pPr marL="1143000" indent="-228600" algn="l" rtl="0" eaLnBrk="1" fontAlgn="base" hangingPunct="1">
        <a:spcBef>
          <a:spcPct val="20000"/>
        </a:spcBef>
        <a:spcAft>
          <a:spcPct val="0"/>
        </a:spcAft>
        <a:buClr>
          <a:srgbClr val="3A5047"/>
        </a:buClr>
        <a:buSzPct val="75000"/>
        <a:buFont typeface="Wingdings" pitchFamily="2" charset="2"/>
        <a:buChar char="n"/>
        <a:defRPr kumimoji="1" sz="2400">
          <a:solidFill>
            <a:schemeClr val="tx1"/>
          </a:solidFill>
          <a:latin typeface="+mn-lt"/>
        </a:defRPr>
      </a:lvl3pPr>
      <a:lvl4pPr marL="1600200" indent="-228600" algn="l" rtl="0" eaLnBrk="1" fontAlgn="base" hangingPunct="1">
        <a:spcBef>
          <a:spcPct val="20000"/>
        </a:spcBef>
        <a:spcAft>
          <a:spcPct val="0"/>
        </a:spcAft>
        <a:buClr>
          <a:srgbClr val="3A5047"/>
        </a:buClr>
        <a:buSzPct val="75000"/>
        <a:buFont typeface="Wingdings" pitchFamily="2" charset="2"/>
        <a:buChar char="n"/>
        <a:defRPr kumimoji="1" sz="2000">
          <a:solidFill>
            <a:schemeClr val="tx1"/>
          </a:solidFill>
          <a:latin typeface="+mn-lt"/>
        </a:defRPr>
      </a:lvl4pPr>
      <a:lvl5pPr marL="2057400" indent="-228600" algn="l" rtl="0" eaLnBrk="1" fontAlgn="base" hangingPunct="1">
        <a:spcBef>
          <a:spcPct val="20000"/>
        </a:spcBef>
        <a:spcAft>
          <a:spcPct val="0"/>
        </a:spcAft>
        <a:buClr>
          <a:srgbClr val="3A5047"/>
        </a:buClr>
        <a:buSzPct val="75000"/>
        <a:buFont typeface="Wingdings" pitchFamily="2" charset="2"/>
        <a:buChar char="n"/>
        <a:defRPr kumimoji="1" sz="2000">
          <a:solidFill>
            <a:schemeClr val="tx1"/>
          </a:solidFill>
          <a:latin typeface="+mn-lt"/>
        </a:defRPr>
      </a:lvl5pPr>
      <a:lvl6pPr marL="2514600" indent="-228600" algn="l" rtl="0" eaLnBrk="1" fontAlgn="base" hangingPunct="1">
        <a:spcBef>
          <a:spcPct val="20000"/>
        </a:spcBef>
        <a:spcAft>
          <a:spcPct val="0"/>
        </a:spcAft>
        <a:buClr>
          <a:srgbClr val="3A5047"/>
        </a:buClr>
        <a:buSzPct val="75000"/>
        <a:buFont typeface="Wingdings" pitchFamily="2" charset="2"/>
        <a:buChar char="n"/>
        <a:defRPr kumimoji="1" sz="2000">
          <a:solidFill>
            <a:schemeClr val="tx1"/>
          </a:solidFill>
          <a:latin typeface="+mn-lt"/>
        </a:defRPr>
      </a:lvl6pPr>
      <a:lvl7pPr marL="2971800" indent="-228600" algn="l" rtl="0" eaLnBrk="1" fontAlgn="base" hangingPunct="1">
        <a:spcBef>
          <a:spcPct val="20000"/>
        </a:spcBef>
        <a:spcAft>
          <a:spcPct val="0"/>
        </a:spcAft>
        <a:buClr>
          <a:srgbClr val="3A5047"/>
        </a:buClr>
        <a:buSzPct val="75000"/>
        <a:buFont typeface="Wingdings" pitchFamily="2" charset="2"/>
        <a:buChar char="n"/>
        <a:defRPr kumimoji="1" sz="2000">
          <a:solidFill>
            <a:schemeClr val="tx1"/>
          </a:solidFill>
          <a:latin typeface="+mn-lt"/>
        </a:defRPr>
      </a:lvl7pPr>
      <a:lvl8pPr marL="3429000" indent="-228600" algn="l" rtl="0" eaLnBrk="1" fontAlgn="base" hangingPunct="1">
        <a:spcBef>
          <a:spcPct val="20000"/>
        </a:spcBef>
        <a:spcAft>
          <a:spcPct val="0"/>
        </a:spcAft>
        <a:buClr>
          <a:srgbClr val="3A5047"/>
        </a:buClr>
        <a:buSzPct val="75000"/>
        <a:buFont typeface="Wingdings" pitchFamily="2" charset="2"/>
        <a:buChar char="n"/>
        <a:defRPr kumimoji="1" sz="2000">
          <a:solidFill>
            <a:schemeClr val="tx1"/>
          </a:solidFill>
          <a:latin typeface="+mn-lt"/>
        </a:defRPr>
      </a:lvl8pPr>
      <a:lvl9pPr marL="3886200" indent="-228600" algn="l" rtl="0" eaLnBrk="1" fontAlgn="base" hangingPunct="1">
        <a:spcBef>
          <a:spcPct val="20000"/>
        </a:spcBef>
        <a:spcAft>
          <a:spcPct val="0"/>
        </a:spcAft>
        <a:buClr>
          <a:srgbClr val="3A5047"/>
        </a:buClr>
        <a:buSzPct val="75000"/>
        <a:buFont typeface="Wingdings" pitchFamily="2" charset="2"/>
        <a:buChar char="n"/>
        <a:defRPr kumimoji="1"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Layout" Target="../slideLayouts/slideLayout18.xml"/><Relationship Id="rId1" Type="http://schemas.openxmlformats.org/officeDocument/2006/relationships/vmlDrawing" Target="../drawings/vmlDrawing1.vml"/><Relationship Id="rId5" Type="http://schemas.openxmlformats.org/officeDocument/2006/relationships/image" Target="../media/image3.emf"/><Relationship Id="rId4" Type="http://schemas.openxmlformats.org/officeDocument/2006/relationships/package" Target="../embeddings/Microsoft_PowerPoint_Presentation1.pptx"/></Relationships>
</file>

<file path=ppt/slides/_rels/slide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 name="Objekt 1"/>
          <p:cNvGraphicFramePr>
            <a:graphicFrameLocks noChangeAspect="1"/>
          </p:cNvGraphicFramePr>
          <p:nvPr>
            <p:extLst>
              <p:ext uri="{D42A27DB-BD31-4B8C-83A1-F6EECF244321}">
                <p14:modId xmlns:p14="http://schemas.microsoft.com/office/powerpoint/2010/main" val="50551766"/>
              </p:ext>
            </p:extLst>
          </p:nvPr>
        </p:nvGraphicFramePr>
        <p:xfrm>
          <a:off x="539552" y="476672"/>
          <a:ext cx="7866063" cy="5902325"/>
        </p:xfrm>
        <a:graphic>
          <a:graphicData uri="http://schemas.openxmlformats.org/presentationml/2006/ole">
            <mc:AlternateContent xmlns:mc="http://schemas.openxmlformats.org/markup-compatibility/2006">
              <mc:Choice xmlns:v="urn:schemas-microsoft-com:vml" Requires="v">
                <p:oleObj spid="_x0000_s1249" name="Prezentace" r:id="rId4" imgW="2560250" imgH="1920318" progId="PowerPoint.Show.12">
                  <p:embed/>
                </p:oleObj>
              </mc:Choice>
              <mc:Fallback>
                <p:oleObj name="Prezentace" r:id="rId4" imgW="2560250" imgH="1920318" progId="PowerPoint.Show.12">
                  <p:embed/>
                  <p:pic>
                    <p:nvPicPr>
                      <p:cNvPr id="0" name=""/>
                      <p:cNvPicPr/>
                      <p:nvPr/>
                    </p:nvPicPr>
                    <p:blipFill>
                      <a:blip r:embed="rId5"/>
                      <a:stretch>
                        <a:fillRect/>
                      </a:stretch>
                    </p:blipFill>
                    <p:spPr>
                      <a:xfrm>
                        <a:off x="539552" y="476672"/>
                        <a:ext cx="7866063" cy="5902325"/>
                      </a:xfrm>
                      <a:prstGeom prst="rect">
                        <a:avLst/>
                      </a:prstGeom>
                    </p:spPr>
                  </p:pic>
                </p:oleObj>
              </mc:Fallback>
            </mc:AlternateContent>
          </a:graphicData>
        </a:graphic>
      </p:graphicFrame>
    </p:spTree>
    <p:extLst>
      <p:ext uri="{BB962C8B-B14F-4D97-AF65-F5344CB8AC3E}">
        <p14:creationId xmlns:p14="http://schemas.microsoft.com/office/powerpoint/2010/main" val="1780635633"/>
      </p:ext>
    </p:extLst>
  </p:cSld>
  <p:clrMapOvr>
    <a:masterClrMapping/>
  </p:clrMapOvr>
  <p:transition spd="slow">
    <p:push dir="u"/>
    <p:sndAc>
      <p:stSnd>
        <p:snd r:embed="rId3" name="click.wav"/>
      </p:stSnd>
    </p:sndAc>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2195736" y="116632"/>
            <a:ext cx="4433664" cy="576064"/>
          </a:xfrm>
        </p:spPr>
        <p:txBody>
          <a:bodyPr>
            <a:normAutofit fontScale="90000"/>
          </a:bodyPr>
          <a:lstStyle/>
          <a:p>
            <a:r>
              <a:rPr lang="cs-CZ" b="1" dirty="0" smtClean="0"/>
              <a:t>Anotace</a:t>
            </a:r>
            <a:endParaRPr lang="cs-CZ" b="1" dirty="0"/>
          </a:p>
        </p:txBody>
      </p:sp>
      <p:sp>
        <p:nvSpPr>
          <p:cNvPr id="3" name="Zástupný symbol pro obsah 2"/>
          <p:cNvSpPr>
            <a:spLocks noGrp="1"/>
          </p:cNvSpPr>
          <p:nvPr>
            <p:ph idx="1"/>
          </p:nvPr>
        </p:nvSpPr>
        <p:spPr>
          <a:xfrm>
            <a:off x="107504" y="1628800"/>
            <a:ext cx="8928992" cy="5229200"/>
          </a:xfrm>
        </p:spPr>
        <p:txBody>
          <a:bodyPr>
            <a:noAutofit/>
          </a:bodyPr>
          <a:lstStyle/>
          <a:p>
            <a:pPr marL="0" indent="0" algn="just">
              <a:buNone/>
            </a:pPr>
            <a:r>
              <a:rPr lang="cs-CZ" sz="2400" dirty="0">
                <a:solidFill>
                  <a:schemeClr val="tx1"/>
                </a:solidFill>
              </a:rPr>
              <a:t>	</a:t>
            </a:r>
            <a:r>
              <a:rPr lang="cs-CZ" sz="1800" dirty="0" smtClean="0"/>
              <a:t> Materiál </a:t>
            </a:r>
            <a:r>
              <a:rPr lang="cs-CZ" sz="1800" dirty="0"/>
              <a:t>je vhodný ke společné </a:t>
            </a:r>
            <a:r>
              <a:rPr lang="cs-CZ" sz="1800" dirty="0" smtClean="0"/>
              <a:t>práci žáků 3.třídy jako </a:t>
            </a:r>
            <a:r>
              <a:rPr lang="cs-CZ" sz="1800" b="1" dirty="0" smtClean="0"/>
              <a:t>opakování učiva o kalendáři a o čase</a:t>
            </a:r>
            <a:r>
              <a:rPr lang="cs-CZ" sz="1800" dirty="0" smtClean="0"/>
              <a:t>.</a:t>
            </a:r>
            <a:r>
              <a:rPr lang="cs-CZ" sz="1800" dirty="0"/>
              <a:t> </a:t>
            </a:r>
            <a:r>
              <a:rPr lang="cs-CZ" sz="1800" dirty="0" smtClean="0"/>
              <a:t>Opakování může být motivováno některou hrou, doporučuji hru „košíková“.</a:t>
            </a:r>
          </a:p>
          <a:p>
            <a:pPr marL="0" indent="0" algn="just">
              <a:buNone/>
            </a:pPr>
            <a:r>
              <a:rPr lang="cs-CZ" sz="1800" dirty="0"/>
              <a:t>	</a:t>
            </a:r>
            <a:r>
              <a:rPr lang="cs-CZ" sz="1800" b="1" dirty="0" smtClean="0"/>
              <a:t>Pravidla hry „košíková“: </a:t>
            </a:r>
            <a:r>
              <a:rPr lang="cs-CZ" sz="1800" dirty="0" smtClean="0"/>
              <a:t>Žáky rozdělíme na dvě družstva. Družstva se postaví do dvou zástupů</a:t>
            </a:r>
            <a:r>
              <a:rPr lang="cs-CZ" sz="1800" dirty="0"/>
              <a:t> </a:t>
            </a:r>
            <a:r>
              <a:rPr lang="cs-CZ" sz="1800" dirty="0" smtClean="0"/>
              <a:t>a žáci se při odpovídání pravidelně střídají. Nahlas odpovídá vždy jeden žák, jestliže odpoví správně, může střelit na koš zmačkanou papírovou koulí. Před tabulí učitel připraví dva stejné koše nebo krabice vedle sebe. Každý žák dostal papír nebo novinový list, ze kterého si smotá svou kouli. </a:t>
            </a:r>
            <a:r>
              <a:rPr lang="cs-CZ" sz="1800" dirty="0"/>
              <a:t>Vítězí to družstvo, které má ve </a:t>
            </a:r>
            <a:r>
              <a:rPr lang="cs-CZ" sz="1800" dirty="0" smtClean="0"/>
              <a:t>svém koši více </a:t>
            </a:r>
            <a:r>
              <a:rPr lang="cs-CZ" sz="1800" dirty="0"/>
              <a:t>gólů. </a:t>
            </a:r>
            <a:endParaRPr lang="cs-CZ" sz="1800" dirty="0" smtClean="0"/>
          </a:p>
          <a:p>
            <a:pPr marL="0" indent="0" algn="just">
              <a:buNone/>
            </a:pPr>
            <a:r>
              <a:rPr lang="cs-CZ" sz="1800" dirty="0"/>
              <a:t>	</a:t>
            </a:r>
            <a:r>
              <a:rPr lang="cs-CZ" sz="1800" b="1" dirty="0" smtClean="0"/>
              <a:t>Pomůcky: </a:t>
            </a:r>
            <a:r>
              <a:rPr lang="cs-CZ" sz="1800" dirty="0" smtClean="0"/>
              <a:t>2 stejné koše nebo krabice, dostatek papírů nebo novinových listů na koule.</a:t>
            </a:r>
          </a:p>
          <a:p>
            <a:pPr marL="0" indent="0" algn="just">
              <a:buNone/>
            </a:pPr>
            <a:r>
              <a:rPr lang="cs-CZ" sz="1800" dirty="0"/>
              <a:t>	</a:t>
            </a:r>
            <a:r>
              <a:rPr lang="cs-CZ" sz="1800" dirty="0" smtClean="0"/>
              <a:t>Materiál slouží také </a:t>
            </a:r>
            <a:r>
              <a:rPr lang="cs-CZ" sz="1800" dirty="0"/>
              <a:t>k procvičení čtení s porozuměním a k rozšíření vědomostí, podporuje rozvoj  čtenářské a informační gramotnosti. </a:t>
            </a:r>
          </a:p>
          <a:p>
            <a:pPr marL="0" indent="0" algn="just">
              <a:buNone/>
            </a:pPr>
            <a:r>
              <a:rPr lang="cs-CZ" sz="1800" dirty="0"/>
              <a:t>	Materiál je inovativní tím, že umožňuje použití na interaktivní tabuli. Žáci se mohou do práce aktivně zapojit. </a:t>
            </a:r>
            <a:r>
              <a:rPr lang="cs-CZ" sz="1800" dirty="0" smtClean="0"/>
              <a:t>Vždy se objeví otázka, po kliknutí následuje odpověď, po dalším kliknutí následuje další otázka… Pro </a:t>
            </a:r>
            <a:r>
              <a:rPr lang="cs-CZ" sz="1800" dirty="0"/>
              <a:t>zpestření výuky je materiál obohacen o animované prvky</a:t>
            </a:r>
            <a:r>
              <a:rPr lang="cs-CZ" sz="1800" dirty="0" smtClean="0"/>
              <a:t>. </a:t>
            </a:r>
            <a:endParaRPr lang="cs-CZ" sz="1800" dirty="0"/>
          </a:p>
        </p:txBody>
      </p:sp>
    </p:spTree>
    <p:extLst>
      <p:ext uri="{BB962C8B-B14F-4D97-AF65-F5344CB8AC3E}">
        <p14:creationId xmlns:p14="http://schemas.microsoft.com/office/powerpoint/2010/main" val="267467355"/>
      </p:ext>
    </p:extLst>
  </p:cSld>
  <p:clrMapOvr>
    <a:masterClrMapping/>
  </p:clrMapOvr>
  <p:transition spd="slow">
    <p:push dir="u"/>
    <p:sndAc>
      <p:stSnd>
        <p:snd r:embed="rId2" name="click.wav"/>
      </p:stSnd>
    </p:sndAc>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115616" y="2924944"/>
            <a:ext cx="6840760" cy="1224136"/>
          </a:xfrm>
        </p:spPr>
        <p:txBody>
          <a:bodyPr>
            <a:noAutofit/>
          </a:bodyPr>
          <a:lstStyle/>
          <a:p>
            <a:pPr algn="ctr"/>
            <a:r>
              <a:rPr lang="cs-CZ" sz="7200" b="1" dirty="0" smtClean="0">
                <a:solidFill>
                  <a:schemeClr val="accent6">
                    <a:lumMod val="50000"/>
                  </a:schemeClr>
                </a:solidFill>
              </a:rPr>
              <a:t>Kalendář</a:t>
            </a:r>
            <a:endParaRPr lang="cs-CZ" sz="7200" b="1" dirty="0">
              <a:solidFill>
                <a:schemeClr val="accent6">
                  <a:lumMod val="50000"/>
                </a:schemeClr>
              </a:solidFill>
            </a:endParaRPr>
          </a:p>
        </p:txBody>
      </p:sp>
      <p:sp>
        <p:nvSpPr>
          <p:cNvPr id="3" name="Podnadpis 2"/>
          <p:cNvSpPr>
            <a:spLocks noGrp="1"/>
          </p:cNvSpPr>
          <p:nvPr>
            <p:ph type="subTitle" idx="1"/>
          </p:nvPr>
        </p:nvSpPr>
        <p:spPr>
          <a:xfrm>
            <a:off x="467544" y="4365104"/>
            <a:ext cx="8136904" cy="720080"/>
          </a:xfrm>
        </p:spPr>
        <p:txBody>
          <a:bodyPr>
            <a:normAutofit fontScale="92500" lnSpcReduction="10000"/>
          </a:bodyPr>
          <a:lstStyle/>
          <a:p>
            <a:pPr algn="ctr"/>
            <a:r>
              <a:rPr lang="cs-CZ" sz="4800" b="1" dirty="0" smtClean="0">
                <a:solidFill>
                  <a:srgbClr val="002060"/>
                </a:solidFill>
              </a:rPr>
              <a:t>Opakování</a:t>
            </a:r>
            <a:endParaRPr lang="cs-CZ" sz="4800" b="1" i="0" dirty="0">
              <a:solidFill>
                <a:srgbClr val="002060"/>
              </a:solidFill>
            </a:endParaRPr>
          </a:p>
        </p:txBody>
      </p:sp>
    </p:spTree>
    <p:extLst>
      <p:ext uri="{BB962C8B-B14F-4D97-AF65-F5344CB8AC3E}">
        <p14:creationId xmlns:p14="http://schemas.microsoft.com/office/powerpoint/2010/main" val="4008317595"/>
      </p:ext>
    </p:extLst>
  </p:cSld>
  <p:clrMapOvr>
    <a:masterClrMapping/>
  </p:clrMapOvr>
  <p:transition spd="slow">
    <p:push dir="u"/>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547664" y="2924944"/>
            <a:ext cx="7344816" cy="1080120"/>
          </a:xfrm>
        </p:spPr>
        <p:txBody>
          <a:bodyPr/>
          <a:lstStyle/>
          <a:p>
            <a:pPr algn="ctr"/>
            <a:r>
              <a:rPr lang="cs-CZ" b="1" dirty="0" smtClean="0">
                <a:solidFill>
                  <a:srgbClr val="002060"/>
                </a:solidFill>
              </a:rPr>
              <a:t>Znáš dobře kalendář</a:t>
            </a:r>
            <a:r>
              <a:rPr lang="cs-CZ" sz="4400" b="1" dirty="0" smtClean="0">
                <a:solidFill>
                  <a:srgbClr val="002060"/>
                </a:solidFill>
              </a:rPr>
              <a:t>?</a:t>
            </a:r>
            <a:endParaRPr lang="cs-CZ" sz="4400" b="1" dirty="0">
              <a:solidFill>
                <a:srgbClr val="002060"/>
              </a:solidFill>
            </a:endParaRPr>
          </a:p>
        </p:txBody>
      </p:sp>
      <p:sp>
        <p:nvSpPr>
          <p:cNvPr id="3" name="Podnadpis 2"/>
          <p:cNvSpPr>
            <a:spLocks noGrp="1"/>
          </p:cNvSpPr>
          <p:nvPr>
            <p:ph type="subTitle" idx="1"/>
          </p:nvPr>
        </p:nvSpPr>
        <p:spPr>
          <a:xfrm>
            <a:off x="827584" y="4077072"/>
            <a:ext cx="8208912" cy="1008112"/>
          </a:xfrm>
        </p:spPr>
        <p:txBody>
          <a:bodyPr>
            <a:normAutofit/>
          </a:bodyPr>
          <a:lstStyle/>
          <a:p>
            <a:pPr algn="ctr"/>
            <a:r>
              <a:rPr lang="cs-CZ" sz="4400" b="1" dirty="0" smtClean="0">
                <a:solidFill>
                  <a:schemeClr val="accent6">
                    <a:lumMod val="75000"/>
                  </a:schemeClr>
                </a:solidFill>
              </a:rPr>
              <a:t>Víš</a:t>
            </a:r>
            <a:r>
              <a:rPr lang="cs-CZ" sz="4400" b="1" dirty="0">
                <a:solidFill>
                  <a:schemeClr val="accent6">
                    <a:lumMod val="75000"/>
                  </a:schemeClr>
                </a:solidFill>
              </a:rPr>
              <a:t> </a:t>
            </a:r>
            <a:r>
              <a:rPr lang="cs-CZ" sz="4400" b="1" dirty="0" smtClean="0">
                <a:solidFill>
                  <a:schemeClr val="accent6">
                    <a:lumMod val="75000"/>
                  </a:schemeClr>
                </a:solidFill>
              </a:rPr>
              <a:t>vše o čase?</a:t>
            </a:r>
            <a:endParaRPr lang="cs-CZ" sz="4400" b="1" dirty="0">
              <a:solidFill>
                <a:schemeClr val="accent6">
                  <a:lumMod val="75000"/>
                </a:schemeClr>
              </a:solidFill>
            </a:endParaRPr>
          </a:p>
        </p:txBody>
      </p:sp>
      <p:sp>
        <p:nvSpPr>
          <p:cNvPr id="4" name="Veselý obličej 3"/>
          <p:cNvSpPr/>
          <p:nvPr/>
        </p:nvSpPr>
        <p:spPr>
          <a:xfrm>
            <a:off x="179512" y="404664"/>
            <a:ext cx="1800200" cy="1656184"/>
          </a:xfrm>
          <a:prstGeom prst="smileyFace">
            <a:avLst/>
          </a:prstGeom>
          <a:solidFill>
            <a:srgbClr val="FFFF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extovéPole 5"/>
          <p:cNvSpPr txBox="1"/>
          <p:nvPr/>
        </p:nvSpPr>
        <p:spPr>
          <a:xfrm>
            <a:off x="3347864" y="5229200"/>
            <a:ext cx="5328592" cy="769441"/>
          </a:xfrm>
          <a:prstGeom prst="rect">
            <a:avLst/>
          </a:prstGeom>
          <a:noFill/>
        </p:spPr>
        <p:txBody>
          <a:bodyPr wrap="square" rtlCol="0">
            <a:spAutoFit/>
          </a:bodyPr>
          <a:lstStyle/>
          <a:p>
            <a:r>
              <a:rPr lang="cs-CZ" sz="4400" b="1" dirty="0" smtClean="0">
                <a:solidFill>
                  <a:srgbClr val="C00000"/>
                </a:solidFill>
              </a:rPr>
              <a:t>Zahrajeme si hru:</a:t>
            </a:r>
            <a:endParaRPr lang="cs-CZ" sz="4400" b="1" dirty="0">
              <a:solidFill>
                <a:srgbClr val="C00000"/>
              </a:solidFill>
            </a:endParaRPr>
          </a:p>
        </p:txBody>
      </p:sp>
    </p:spTree>
    <p:extLst>
      <p:ext uri="{BB962C8B-B14F-4D97-AF65-F5344CB8AC3E}">
        <p14:creationId xmlns:p14="http://schemas.microsoft.com/office/powerpoint/2010/main" val="4203470593"/>
      </p:ext>
    </p:extLst>
  </p:cSld>
  <p:clrMapOvr>
    <a:masterClrMapping/>
  </p:clrMapOvr>
  <mc:AlternateContent xmlns:mc="http://schemas.openxmlformats.org/markup-compatibility/2006" xmlns:p14="http://schemas.microsoft.com/office/powerpoint/2010/main">
    <mc:Choice Requires="p14">
      <p:transition spd="slow" p14:dur="3400">
        <p14:reveal/>
        <p:sndAc>
          <p:stSnd>
            <p:snd r:embed="rId2" name="click.wav"/>
          </p:stSnd>
        </p:sndAc>
      </p:transition>
    </mc:Choice>
    <mc:Fallback xmlns="">
      <p:transition spd="slow">
        <p:fad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0-#ppt_w/2"/>
                                          </p:val>
                                        </p:tav>
                                        <p:tav tm="100000">
                                          <p:val>
                                            <p:strVal val="#ppt_x"/>
                                          </p:val>
                                        </p:tav>
                                      </p:tavLst>
                                    </p:anim>
                                    <p:anim calcmode="lin" valueType="num">
                                      <p:cBhvr additive="base">
                                        <p:cTn id="20" dur="500" fill="hold"/>
                                        <p:tgtEl>
                                          <p:spTgt spid="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2" y="404665"/>
            <a:ext cx="7125113" cy="1008112"/>
          </a:xfrm>
        </p:spPr>
        <p:txBody>
          <a:bodyPr/>
          <a:lstStyle/>
          <a:p>
            <a:r>
              <a:rPr lang="cs-CZ" sz="4800" b="1" dirty="0" smtClean="0">
                <a:solidFill>
                  <a:srgbClr val="FF0000"/>
                </a:solidFill>
              </a:rPr>
              <a:t>Košíková před tabulí</a:t>
            </a:r>
            <a:endParaRPr lang="cs-CZ" sz="4800" b="1" dirty="0">
              <a:solidFill>
                <a:srgbClr val="FF0000"/>
              </a:solidFill>
            </a:endParaRPr>
          </a:p>
        </p:txBody>
      </p:sp>
      <p:sp>
        <p:nvSpPr>
          <p:cNvPr id="3" name="Zástupný symbol pro obsah 2"/>
          <p:cNvSpPr>
            <a:spLocks noGrp="1"/>
          </p:cNvSpPr>
          <p:nvPr>
            <p:ph idx="1"/>
          </p:nvPr>
        </p:nvSpPr>
        <p:spPr>
          <a:xfrm>
            <a:off x="0" y="1844824"/>
            <a:ext cx="9144000" cy="4013974"/>
          </a:xfrm>
        </p:spPr>
        <p:txBody>
          <a:bodyPr>
            <a:normAutofit lnSpcReduction="10000"/>
          </a:bodyPr>
          <a:lstStyle/>
          <a:p>
            <a:r>
              <a:rPr lang="cs-CZ" dirty="0" smtClean="0"/>
              <a:t>Rozdělte se na dvě družstva a postavte se do zástupů.</a:t>
            </a:r>
          </a:p>
          <a:p>
            <a:r>
              <a:rPr lang="cs-CZ" dirty="0" smtClean="0">
                <a:solidFill>
                  <a:srgbClr val="FF0000"/>
                </a:solidFill>
              </a:rPr>
              <a:t>Soutěží vždy první v zástupu.</a:t>
            </a:r>
          </a:p>
          <a:p>
            <a:r>
              <a:rPr lang="cs-CZ" dirty="0" smtClean="0"/>
              <a:t>Přečti si otázku a rychle odpověz. Opravit se můžeš pouze jednou.</a:t>
            </a:r>
          </a:p>
          <a:p>
            <a:r>
              <a:rPr lang="cs-CZ" dirty="0" smtClean="0">
                <a:solidFill>
                  <a:srgbClr val="FF0000"/>
                </a:solidFill>
              </a:rPr>
              <a:t>Kdo z dvojice odpoví dříve správně, hodí papírovou koulí na koš svého družstva.</a:t>
            </a:r>
          </a:p>
          <a:p>
            <a:r>
              <a:rPr lang="cs-CZ" dirty="0" smtClean="0"/>
              <a:t>Vítězí to družstvo, které má v koši více gólů.</a:t>
            </a:r>
          </a:p>
        </p:txBody>
      </p:sp>
    </p:spTree>
    <p:extLst>
      <p:ext uri="{BB962C8B-B14F-4D97-AF65-F5344CB8AC3E}">
        <p14:creationId xmlns:p14="http://schemas.microsoft.com/office/powerpoint/2010/main" val="638797211"/>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smtClean="0"/>
              <a:t> Který </a:t>
            </a:r>
            <a:r>
              <a:rPr lang="cs-CZ" sz="3600" dirty="0"/>
              <a:t>den je před sobotou?</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Pátek.</a:t>
            </a:r>
            <a:endParaRPr lang="cs-CZ" sz="3600" b="1" dirty="0">
              <a:solidFill>
                <a:srgbClr val="FF0000"/>
              </a:solidFill>
            </a:endParaRPr>
          </a:p>
        </p:txBody>
      </p:sp>
    </p:spTree>
    <p:extLst>
      <p:ext uri="{BB962C8B-B14F-4D97-AF65-F5344CB8AC3E}">
        <p14:creationId xmlns:p14="http://schemas.microsoft.com/office/powerpoint/2010/main" val="2138960515"/>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Který měsíc je první v roce?</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Leden.</a:t>
            </a:r>
            <a:endParaRPr lang="cs-CZ" sz="3600" b="1" dirty="0">
              <a:solidFill>
                <a:srgbClr val="FF0000"/>
              </a:solidFill>
            </a:endParaRPr>
          </a:p>
        </p:txBody>
      </p:sp>
    </p:spTree>
    <p:extLst>
      <p:ext uri="{BB962C8B-B14F-4D97-AF65-F5344CB8AC3E}">
        <p14:creationId xmlns:p14="http://schemas.microsoft.com/office/powerpoint/2010/main" val="548812835"/>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smtClean="0"/>
              <a:t> Který </a:t>
            </a:r>
            <a:r>
              <a:rPr lang="cs-CZ" sz="3600" dirty="0"/>
              <a:t>den je před </a:t>
            </a:r>
            <a:r>
              <a:rPr lang="cs-CZ" sz="3600" dirty="0" smtClean="0"/>
              <a:t>pondělím?</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Neděle.</a:t>
            </a:r>
            <a:endParaRPr lang="cs-CZ" sz="3600" b="1" dirty="0">
              <a:solidFill>
                <a:srgbClr val="FF0000"/>
              </a:solidFill>
            </a:endParaRPr>
          </a:p>
        </p:txBody>
      </p:sp>
    </p:spTree>
    <p:extLst>
      <p:ext uri="{BB962C8B-B14F-4D97-AF65-F5344CB8AC3E}">
        <p14:creationId xmlns:p14="http://schemas.microsoft.com/office/powerpoint/2010/main" val="2231557734"/>
      </p:ext>
    </p:extLst>
  </p:cSld>
  <p:clrMapOvr>
    <a:masterClrMapping/>
  </p:clrMapOvr>
  <p:transition spd="slow">
    <p:push dir="u"/>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smtClean="0"/>
              <a:t>Kolik měsíců má rok?</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Dvanáct.</a:t>
            </a:r>
            <a:endParaRPr lang="cs-CZ" sz="3600" b="1" dirty="0">
              <a:solidFill>
                <a:srgbClr val="FF0000"/>
              </a:solidFill>
            </a:endParaRPr>
          </a:p>
        </p:txBody>
      </p:sp>
    </p:spTree>
    <p:extLst>
      <p:ext uri="{BB962C8B-B14F-4D97-AF65-F5344CB8AC3E}">
        <p14:creationId xmlns:p14="http://schemas.microsoft.com/office/powerpoint/2010/main" val="2928166461"/>
      </p:ext>
    </p:extLst>
  </p:cSld>
  <p:clrMapOvr>
    <a:masterClrMapping/>
  </p:clrMapOvr>
  <p:transition spd="slow">
    <p:push dir="u"/>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smtClean="0"/>
              <a:t> </a:t>
            </a:r>
            <a:r>
              <a:rPr lang="cs-CZ" sz="3600" dirty="0" smtClean="0">
                <a:solidFill>
                  <a:srgbClr val="7030A0"/>
                </a:solidFill>
              </a:rPr>
              <a:t>Který </a:t>
            </a:r>
            <a:r>
              <a:rPr lang="cs-CZ" sz="3600" dirty="0">
                <a:solidFill>
                  <a:srgbClr val="7030A0"/>
                </a:solidFill>
              </a:rPr>
              <a:t>den je před </a:t>
            </a:r>
            <a:r>
              <a:rPr lang="cs-CZ" sz="3600" dirty="0" smtClean="0">
                <a:solidFill>
                  <a:srgbClr val="7030A0"/>
                </a:solidFill>
              </a:rPr>
              <a:t>středou?</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Úterý.</a:t>
            </a:r>
            <a:endParaRPr lang="cs-CZ" sz="3600" b="1" dirty="0">
              <a:solidFill>
                <a:srgbClr val="FF0000"/>
              </a:solidFill>
            </a:endParaRPr>
          </a:p>
        </p:txBody>
      </p:sp>
    </p:spTree>
    <p:extLst>
      <p:ext uri="{BB962C8B-B14F-4D97-AF65-F5344CB8AC3E}">
        <p14:creationId xmlns:p14="http://schemas.microsoft.com/office/powerpoint/2010/main" val="4049122025"/>
      </p:ext>
    </p:extLst>
  </p:cSld>
  <p:clrMapOvr>
    <a:masterClrMapping/>
  </p:clrMapOvr>
  <p:transition spd="slow">
    <p:push dir="u"/>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smtClean="0">
                <a:solidFill>
                  <a:srgbClr val="7030A0"/>
                </a:solidFill>
              </a:rPr>
              <a:t>Ve kterém měsíci </a:t>
            </a:r>
            <a:r>
              <a:rPr lang="cs-CZ" sz="3600" dirty="0">
                <a:solidFill>
                  <a:srgbClr val="7030A0"/>
                </a:solidFill>
              </a:rPr>
              <a:t>začíná školní rok?</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V září.</a:t>
            </a:r>
            <a:endParaRPr lang="cs-CZ" sz="3600" b="1" dirty="0">
              <a:solidFill>
                <a:srgbClr val="FF0000"/>
              </a:solidFill>
            </a:endParaRPr>
          </a:p>
        </p:txBody>
      </p:sp>
    </p:spTree>
    <p:extLst>
      <p:ext uri="{BB962C8B-B14F-4D97-AF65-F5344CB8AC3E}">
        <p14:creationId xmlns:p14="http://schemas.microsoft.com/office/powerpoint/2010/main" val="702446890"/>
      </p:ext>
    </p:extLst>
  </p:cSld>
  <p:clrMapOvr>
    <a:masterClrMapping/>
  </p:clrMapOvr>
  <p:transition spd="slow">
    <p:pull/>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smtClean="0"/>
              <a:t> </a:t>
            </a:r>
            <a:r>
              <a:rPr lang="cs-CZ" sz="3600" dirty="0" smtClean="0">
                <a:solidFill>
                  <a:srgbClr val="7030A0"/>
                </a:solidFill>
              </a:rPr>
              <a:t>Který </a:t>
            </a:r>
            <a:r>
              <a:rPr lang="cs-CZ" sz="3600" dirty="0">
                <a:solidFill>
                  <a:srgbClr val="7030A0"/>
                </a:solidFill>
              </a:rPr>
              <a:t>den je před </a:t>
            </a:r>
            <a:r>
              <a:rPr lang="cs-CZ" sz="3600" dirty="0" smtClean="0">
                <a:solidFill>
                  <a:srgbClr val="7030A0"/>
                </a:solidFill>
              </a:rPr>
              <a:t>pátkem?</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Čtvrtek.</a:t>
            </a:r>
            <a:endParaRPr lang="cs-CZ" sz="3600" b="1" dirty="0">
              <a:solidFill>
                <a:srgbClr val="FF0000"/>
              </a:solidFill>
            </a:endParaRPr>
          </a:p>
        </p:txBody>
      </p:sp>
    </p:spTree>
    <p:extLst>
      <p:ext uri="{BB962C8B-B14F-4D97-AF65-F5344CB8AC3E}">
        <p14:creationId xmlns:p14="http://schemas.microsoft.com/office/powerpoint/2010/main" val="4113669816"/>
      </p:ext>
    </p:extLst>
  </p:cSld>
  <p:clrMapOvr>
    <a:masterClrMapping/>
  </p:clrMapOvr>
  <p:transition spd="slow">
    <p:pull/>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smtClean="0"/>
              <a:t/>
            </a:r>
            <a:br>
              <a:rPr lang="cs-CZ" sz="3600" dirty="0" smtClean="0"/>
            </a:br>
            <a:r>
              <a:rPr lang="cs-CZ" sz="3600" dirty="0" smtClean="0">
                <a:solidFill>
                  <a:srgbClr val="7030A0"/>
                </a:solidFill>
              </a:rPr>
              <a:t>Který </a:t>
            </a:r>
            <a:r>
              <a:rPr lang="cs-CZ" sz="3600" dirty="0">
                <a:solidFill>
                  <a:srgbClr val="7030A0"/>
                </a:solidFill>
              </a:rPr>
              <a:t>měsíc je </a:t>
            </a:r>
            <a:r>
              <a:rPr lang="cs-CZ" sz="3600" dirty="0" smtClean="0">
                <a:solidFill>
                  <a:srgbClr val="7030A0"/>
                </a:solidFill>
              </a:rPr>
              <a:t>třetí </a:t>
            </a:r>
            <a:r>
              <a:rPr lang="cs-CZ" sz="3600" dirty="0">
                <a:solidFill>
                  <a:srgbClr val="7030A0"/>
                </a:solidFill>
              </a:rPr>
              <a:t>v roce?</a:t>
            </a: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Březen.</a:t>
            </a:r>
            <a:endParaRPr lang="cs-CZ" sz="3600" b="1" dirty="0">
              <a:solidFill>
                <a:srgbClr val="FF0000"/>
              </a:solidFill>
            </a:endParaRPr>
          </a:p>
        </p:txBody>
      </p:sp>
    </p:spTree>
    <p:extLst>
      <p:ext uri="{BB962C8B-B14F-4D97-AF65-F5344CB8AC3E}">
        <p14:creationId xmlns:p14="http://schemas.microsoft.com/office/powerpoint/2010/main" val="3021745511"/>
      </p:ext>
    </p:extLst>
  </p:cSld>
  <p:clrMapOvr>
    <a:masterClrMapping/>
  </p:clrMapOvr>
  <p:transition spd="slow">
    <p:pull/>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smtClean="0"/>
              <a:t/>
            </a:r>
            <a:br>
              <a:rPr lang="cs-CZ" sz="3600" dirty="0" smtClean="0"/>
            </a:br>
            <a:r>
              <a:rPr lang="cs-CZ" sz="3600" dirty="0" smtClean="0">
                <a:solidFill>
                  <a:srgbClr val="0070C0"/>
                </a:solidFill>
              </a:rPr>
              <a:t>Čím měříme čas?</a:t>
            </a: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Hodinami.</a:t>
            </a:r>
            <a:endParaRPr lang="cs-CZ" sz="3600" b="1" dirty="0">
              <a:solidFill>
                <a:srgbClr val="FF0000"/>
              </a:solidFill>
            </a:endParaRPr>
          </a:p>
        </p:txBody>
      </p:sp>
    </p:spTree>
    <p:extLst>
      <p:ext uri="{BB962C8B-B14F-4D97-AF65-F5344CB8AC3E}">
        <p14:creationId xmlns:p14="http://schemas.microsoft.com/office/powerpoint/2010/main" val="2893660680"/>
      </p:ext>
    </p:extLst>
  </p:cSld>
  <p:clrMapOvr>
    <a:masterClrMapping/>
  </p:clrMapOvr>
  <p:transition spd="slow">
    <p:pull/>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smtClean="0"/>
              <a:t> Který </a:t>
            </a:r>
            <a:r>
              <a:rPr lang="cs-CZ" sz="3600" dirty="0"/>
              <a:t>den je před </a:t>
            </a:r>
            <a:r>
              <a:rPr lang="cs-CZ" sz="3600" dirty="0" smtClean="0"/>
              <a:t>nedělí?</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Sobota.</a:t>
            </a:r>
            <a:endParaRPr lang="cs-CZ" sz="3600" b="1" dirty="0">
              <a:solidFill>
                <a:srgbClr val="FF0000"/>
              </a:solidFill>
            </a:endParaRPr>
          </a:p>
        </p:txBody>
      </p:sp>
    </p:spTree>
    <p:extLst>
      <p:ext uri="{BB962C8B-B14F-4D97-AF65-F5344CB8AC3E}">
        <p14:creationId xmlns:p14="http://schemas.microsoft.com/office/powerpoint/2010/main" val="3407073970"/>
      </p:ext>
    </p:extLst>
  </p:cSld>
  <p:clrMapOvr>
    <a:masterClrMapping/>
  </p:clrMapOvr>
  <mc:AlternateContent xmlns:mc="http://schemas.openxmlformats.org/markup-compatibility/2006" xmlns:p14="http://schemas.microsoft.com/office/powerpoint/2010/main">
    <mc:Choice Requires="p14">
      <p:transition spd="med" p14:dur="700">
        <p:fade/>
        <p:sndAc>
          <p:stSnd>
            <p:snd r:embed="rId2" name="click.wav"/>
          </p:stSnd>
        </p:sndAc>
      </p:transition>
    </mc:Choice>
    <mc:Fallback xmlns="">
      <p:transition spd="med">
        <p:fad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Který měsíc je </a:t>
            </a:r>
            <a:r>
              <a:rPr lang="cs-CZ" sz="3600" dirty="0" smtClean="0"/>
              <a:t>pátý </a:t>
            </a:r>
            <a:r>
              <a:rPr lang="cs-CZ" sz="3600" dirty="0"/>
              <a:t>v roce?</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Květen.</a:t>
            </a:r>
            <a:endParaRPr lang="cs-CZ" sz="3600" b="1" dirty="0">
              <a:solidFill>
                <a:srgbClr val="FF0000"/>
              </a:solidFill>
            </a:endParaRPr>
          </a:p>
        </p:txBody>
      </p:sp>
    </p:spTree>
    <p:extLst>
      <p:ext uri="{BB962C8B-B14F-4D97-AF65-F5344CB8AC3E}">
        <p14:creationId xmlns:p14="http://schemas.microsoft.com/office/powerpoint/2010/main" val="47358437"/>
      </p:ext>
    </p:extLst>
  </p:cSld>
  <p:clrMapOvr>
    <a:masterClrMapping/>
  </p:clrMapOvr>
  <mc:AlternateContent xmlns:mc="http://schemas.openxmlformats.org/markup-compatibility/2006" xmlns:p14="http://schemas.microsoft.com/office/powerpoint/2010/main">
    <mc:Choice Requires="p14">
      <p:transition spd="med" p14:dur="700">
        <p:fade/>
        <p:sndAc>
          <p:stSnd>
            <p:snd r:embed="rId2" name="click.wav"/>
          </p:stSnd>
        </p:sndAc>
      </p:transition>
    </mc:Choice>
    <mc:Fallback xmlns="">
      <p:transition spd="med">
        <p:fad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Který měsíc je </a:t>
            </a:r>
            <a:r>
              <a:rPr lang="cs-CZ" sz="3600" dirty="0" smtClean="0"/>
              <a:t>druhý  </a:t>
            </a:r>
            <a:r>
              <a:rPr lang="cs-CZ" sz="3600" dirty="0"/>
              <a:t>v roce?</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Únor.</a:t>
            </a:r>
            <a:endParaRPr lang="cs-CZ" sz="3600" b="1" dirty="0">
              <a:solidFill>
                <a:srgbClr val="FF0000"/>
              </a:solidFill>
            </a:endParaRPr>
          </a:p>
        </p:txBody>
      </p:sp>
    </p:spTree>
    <p:extLst>
      <p:ext uri="{BB962C8B-B14F-4D97-AF65-F5344CB8AC3E}">
        <p14:creationId xmlns:p14="http://schemas.microsoft.com/office/powerpoint/2010/main" val="2628820884"/>
      </p:ext>
    </p:extLst>
  </p:cSld>
  <p:clrMapOvr>
    <a:masterClrMapping/>
  </p:clrMapOvr>
  <mc:AlternateContent xmlns:mc="http://schemas.openxmlformats.org/markup-compatibility/2006" xmlns:p14="http://schemas.microsoft.com/office/powerpoint/2010/main">
    <mc:Choice Requires="p14">
      <p:transition spd="med" p14:dur="700">
        <p:fade/>
        <p:sndAc>
          <p:stSnd>
            <p:snd r:embed="rId2" name="click.wav"/>
          </p:stSnd>
        </p:sndAc>
      </p:transition>
    </mc:Choice>
    <mc:Fallback xmlns="">
      <p:transition spd="med">
        <p:fad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smtClean="0"/>
              <a:t/>
            </a:r>
            <a:br>
              <a:rPr lang="cs-CZ" sz="3600" dirty="0" smtClean="0"/>
            </a:br>
            <a:r>
              <a:rPr lang="cs-CZ" sz="3600" dirty="0" smtClean="0"/>
              <a:t>Kolik dnů má týden?</a:t>
            </a: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Sedm.</a:t>
            </a:r>
            <a:endParaRPr lang="cs-CZ" sz="3600" b="1" dirty="0">
              <a:solidFill>
                <a:srgbClr val="FF0000"/>
              </a:solidFill>
            </a:endParaRPr>
          </a:p>
        </p:txBody>
      </p:sp>
    </p:spTree>
    <p:extLst>
      <p:ext uri="{BB962C8B-B14F-4D97-AF65-F5344CB8AC3E}">
        <p14:creationId xmlns:p14="http://schemas.microsoft.com/office/powerpoint/2010/main" val="3289406946"/>
      </p:ext>
    </p:extLst>
  </p:cSld>
  <p:clrMapOvr>
    <a:masterClrMapping/>
  </p:clrMapOvr>
  <p:transition spd="slow">
    <p:cover/>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Který měsíc je </a:t>
            </a:r>
            <a:r>
              <a:rPr lang="cs-CZ" sz="3600" dirty="0" smtClean="0"/>
              <a:t>čtvrtý </a:t>
            </a:r>
            <a:r>
              <a:rPr lang="cs-CZ" sz="3600" dirty="0"/>
              <a:t>v roce?</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Duben.</a:t>
            </a:r>
            <a:endParaRPr lang="cs-CZ" sz="3600" b="1" dirty="0">
              <a:solidFill>
                <a:srgbClr val="FF0000"/>
              </a:solidFill>
            </a:endParaRPr>
          </a:p>
        </p:txBody>
      </p:sp>
    </p:spTree>
    <p:extLst>
      <p:ext uri="{BB962C8B-B14F-4D97-AF65-F5344CB8AC3E}">
        <p14:creationId xmlns:p14="http://schemas.microsoft.com/office/powerpoint/2010/main" val="4278024916"/>
      </p:ext>
    </p:extLst>
  </p:cSld>
  <p:clrMapOvr>
    <a:masterClrMapping/>
  </p:clrMapOvr>
  <p:transition spd="slow">
    <p:cover/>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smtClean="0"/>
              <a:t> Který </a:t>
            </a:r>
            <a:r>
              <a:rPr lang="cs-CZ" sz="3600" dirty="0"/>
              <a:t>den je před </a:t>
            </a:r>
            <a:r>
              <a:rPr lang="cs-CZ" sz="3600" dirty="0" smtClean="0"/>
              <a:t>čtvrtkem?</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Středa.</a:t>
            </a:r>
            <a:endParaRPr lang="cs-CZ" sz="3600" b="1" dirty="0">
              <a:solidFill>
                <a:srgbClr val="FF0000"/>
              </a:solidFill>
            </a:endParaRPr>
          </a:p>
        </p:txBody>
      </p:sp>
    </p:spTree>
    <p:extLst>
      <p:ext uri="{BB962C8B-B14F-4D97-AF65-F5344CB8AC3E}">
        <p14:creationId xmlns:p14="http://schemas.microsoft.com/office/powerpoint/2010/main" val="856287135"/>
      </p:ext>
    </p:extLst>
  </p:cSld>
  <p:clrMapOvr>
    <a:masterClrMapping/>
  </p:clrMapOvr>
  <p:transition spd="slow">
    <p:cover/>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smtClean="0"/>
              <a:t/>
            </a:r>
            <a:br>
              <a:rPr lang="cs-CZ" sz="3600" dirty="0" smtClean="0"/>
            </a:br>
            <a:r>
              <a:rPr lang="cs-CZ" sz="3600" dirty="0" smtClean="0">
                <a:solidFill>
                  <a:srgbClr val="00B0F0"/>
                </a:solidFill>
              </a:rPr>
              <a:t>Který </a:t>
            </a:r>
            <a:r>
              <a:rPr lang="cs-CZ" sz="3600" dirty="0">
                <a:solidFill>
                  <a:srgbClr val="00B0F0"/>
                </a:solidFill>
              </a:rPr>
              <a:t>měsíc je </a:t>
            </a:r>
            <a:r>
              <a:rPr lang="cs-CZ" sz="3600" dirty="0" smtClean="0">
                <a:solidFill>
                  <a:srgbClr val="00B0F0"/>
                </a:solidFill>
              </a:rPr>
              <a:t>šestý </a:t>
            </a:r>
            <a:r>
              <a:rPr lang="cs-CZ" sz="3600" dirty="0">
                <a:solidFill>
                  <a:srgbClr val="00B0F0"/>
                </a:solidFill>
              </a:rPr>
              <a:t>v roce?</a:t>
            </a: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Červen.</a:t>
            </a:r>
            <a:endParaRPr lang="cs-CZ" sz="3600" b="1" dirty="0">
              <a:solidFill>
                <a:srgbClr val="FF0000"/>
              </a:solidFill>
            </a:endParaRPr>
          </a:p>
        </p:txBody>
      </p:sp>
    </p:spTree>
    <p:extLst>
      <p:ext uri="{BB962C8B-B14F-4D97-AF65-F5344CB8AC3E}">
        <p14:creationId xmlns:p14="http://schemas.microsoft.com/office/powerpoint/2010/main" val="337204577"/>
      </p:ext>
    </p:extLst>
  </p:cSld>
  <p:clrMapOvr>
    <a:masterClrMapping/>
  </p:clrMapOvr>
  <p:transition spd="slow">
    <p:randomBar dir="vert"/>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smtClean="0">
                <a:solidFill>
                  <a:srgbClr val="00B0F0"/>
                </a:solidFill>
              </a:rPr>
              <a:t>Kolik ročních období je </a:t>
            </a:r>
            <a:r>
              <a:rPr lang="cs-CZ" sz="3600" dirty="0">
                <a:solidFill>
                  <a:srgbClr val="00B0F0"/>
                </a:solidFill>
              </a:rPr>
              <a:t>v roce?</a:t>
            </a: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Čtyři.</a:t>
            </a:r>
            <a:endParaRPr lang="cs-CZ" sz="3600" b="1" dirty="0">
              <a:solidFill>
                <a:srgbClr val="FF0000"/>
              </a:solidFill>
            </a:endParaRPr>
          </a:p>
        </p:txBody>
      </p:sp>
    </p:spTree>
    <p:extLst>
      <p:ext uri="{BB962C8B-B14F-4D97-AF65-F5344CB8AC3E}">
        <p14:creationId xmlns:p14="http://schemas.microsoft.com/office/powerpoint/2010/main" val="797853294"/>
      </p:ext>
    </p:extLst>
  </p:cSld>
  <p:clrMapOvr>
    <a:masterClrMapping/>
  </p:clrMapOvr>
  <p:transition spd="slow">
    <p:randomBar dir="vert"/>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smtClean="0"/>
              <a:t/>
            </a:r>
            <a:br>
              <a:rPr lang="cs-CZ" sz="3600" dirty="0" smtClean="0"/>
            </a:br>
            <a:r>
              <a:rPr lang="cs-CZ" sz="3600" dirty="0" smtClean="0">
                <a:solidFill>
                  <a:srgbClr val="00B0F0"/>
                </a:solidFill>
              </a:rPr>
              <a:t>Který </a:t>
            </a:r>
            <a:r>
              <a:rPr lang="cs-CZ" sz="3600" dirty="0">
                <a:solidFill>
                  <a:srgbClr val="00B0F0"/>
                </a:solidFill>
              </a:rPr>
              <a:t>měsíc je </a:t>
            </a:r>
            <a:r>
              <a:rPr lang="cs-CZ" sz="3600" dirty="0" smtClean="0">
                <a:solidFill>
                  <a:srgbClr val="00B0F0"/>
                </a:solidFill>
              </a:rPr>
              <a:t>jedenáctý </a:t>
            </a:r>
            <a:r>
              <a:rPr lang="cs-CZ" sz="3600" dirty="0">
                <a:solidFill>
                  <a:srgbClr val="00B0F0"/>
                </a:solidFill>
              </a:rPr>
              <a:t>v roce?</a:t>
            </a: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Listopad.</a:t>
            </a:r>
            <a:endParaRPr lang="cs-CZ" sz="3600" b="1" dirty="0">
              <a:solidFill>
                <a:srgbClr val="FF0000"/>
              </a:solidFill>
            </a:endParaRPr>
          </a:p>
        </p:txBody>
      </p:sp>
    </p:spTree>
    <p:extLst>
      <p:ext uri="{BB962C8B-B14F-4D97-AF65-F5344CB8AC3E}">
        <p14:creationId xmlns:p14="http://schemas.microsoft.com/office/powerpoint/2010/main" val="125871977"/>
      </p:ext>
    </p:extLst>
  </p:cSld>
  <p:clrMapOvr>
    <a:masterClrMapping/>
  </p:clrMapOvr>
  <mc:AlternateContent xmlns:mc="http://schemas.openxmlformats.org/markup-compatibility/2006" xmlns:p14="http://schemas.microsoft.com/office/powerpoint/2010/main">
    <mc:Choice Requires="p14">
      <p:transition spd="slow">
        <p14:flash/>
        <p:sndAc>
          <p:stSnd>
            <p:snd r:embed="rId2" name="click.wav"/>
          </p:stSnd>
        </p:sndAc>
      </p:transition>
    </mc:Choice>
    <mc:Fallback xmlns="">
      <p:transition spd="slow">
        <p:fad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smtClean="0"/>
              <a:t> </a:t>
            </a:r>
            <a:r>
              <a:rPr lang="cs-CZ" sz="3600" dirty="0" smtClean="0">
                <a:solidFill>
                  <a:srgbClr val="00B0F0"/>
                </a:solidFill>
              </a:rPr>
              <a:t>Který </a:t>
            </a:r>
            <a:r>
              <a:rPr lang="cs-CZ" sz="3600" dirty="0">
                <a:solidFill>
                  <a:srgbClr val="00B0F0"/>
                </a:solidFill>
              </a:rPr>
              <a:t>den je před </a:t>
            </a:r>
            <a:r>
              <a:rPr lang="cs-CZ" sz="3600" dirty="0" smtClean="0">
                <a:solidFill>
                  <a:srgbClr val="00B0F0"/>
                </a:solidFill>
              </a:rPr>
              <a:t>úterým?</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Pondělí.</a:t>
            </a:r>
            <a:endParaRPr lang="cs-CZ" sz="3600" b="1" dirty="0">
              <a:solidFill>
                <a:srgbClr val="FF0000"/>
              </a:solidFill>
            </a:endParaRPr>
          </a:p>
        </p:txBody>
      </p:sp>
    </p:spTree>
    <p:extLst>
      <p:ext uri="{BB962C8B-B14F-4D97-AF65-F5344CB8AC3E}">
        <p14:creationId xmlns:p14="http://schemas.microsoft.com/office/powerpoint/2010/main" val="2658468543"/>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lick.wav"/>
          </p:stSnd>
        </p:sndAc>
      </p:transition>
    </mc:Choice>
    <mc:Fallback xmlns="">
      <p:transition spd="slow">
        <p:split orient="vert"/>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Který měsíc je </a:t>
            </a:r>
            <a:r>
              <a:rPr lang="cs-CZ" sz="3600" dirty="0" smtClean="0"/>
              <a:t>devátý </a:t>
            </a:r>
            <a:r>
              <a:rPr lang="cs-CZ" sz="3600" dirty="0"/>
              <a:t>v roce?</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Září.</a:t>
            </a:r>
            <a:endParaRPr lang="cs-CZ" sz="3600" b="1" dirty="0">
              <a:solidFill>
                <a:srgbClr val="FF0000"/>
              </a:solidFill>
            </a:endParaRPr>
          </a:p>
        </p:txBody>
      </p:sp>
    </p:spTree>
    <p:extLst>
      <p:ext uri="{BB962C8B-B14F-4D97-AF65-F5344CB8AC3E}">
        <p14:creationId xmlns:p14="http://schemas.microsoft.com/office/powerpoint/2010/main" val="4228514320"/>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lick.wav"/>
          </p:stSnd>
        </p:sndAc>
      </p:transition>
    </mc:Choice>
    <mc:Fallback xmlns="">
      <p:transition spd="slow">
        <p:split orient="vert"/>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Který měsíc je </a:t>
            </a:r>
            <a:r>
              <a:rPr lang="cs-CZ" sz="3600" dirty="0" smtClean="0"/>
              <a:t>sedmý </a:t>
            </a:r>
            <a:r>
              <a:rPr lang="cs-CZ" sz="3600" dirty="0"/>
              <a:t>v roce?</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Červenec.</a:t>
            </a:r>
            <a:endParaRPr lang="cs-CZ" sz="3600" b="1" dirty="0">
              <a:solidFill>
                <a:srgbClr val="FF0000"/>
              </a:solidFill>
            </a:endParaRPr>
          </a:p>
        </p:txBody>
      </p:sp>
    </p:spTree>
    <p:extLst>
      <p:ext uri="{BB962C8B-B14F-4D97-AF65-F5344CB8AC3E}">
        <p14:creationId xmlns:p14="http://schemas.microsoft.com/office/powerpoint/2010/main" val="4136084609"/>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lick.wav"/>
          </p:stSnd>
        </p:sndAc>
      </p:transition>
    </mc:Choice>
    <mc:Fallback xmlns="">
      <p:transition spd="slow">
        <p:split orient="vert"/>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smtClean="0"/>
              <a:t/>
            </a:r>
            <a:br>
              <a:rPr lang="cs-CZ" sz="3600" dirty="0" smtClean="0"/>
            </a:br>
            <a:r>
              <a:rPr lang="cs-CZ" sz="3600" dirty="0" smtClean="0"/>
              <a:t>Kolik týdnů je v měsíci?</a:t>
            </a: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Čtyři.</a:t>
            </a:r>
            <a:endParaRPr lang="cs-CZ" sz="3600" b="1" dirty="0">
              <a:solidFill>
                <a:srgbClr val="FF0000"/>
              </a:solidFill>
            </a:endParaRPr>
          </a:p>
        </p:txBody>
      </p:sp>
    </p:spTree>
    <p:extLst>
      <p:ext uri="{BB962C8B-B14F-4D97-AF65-F5344CB8AC3E}">
        <p14:creationId xmlns:p14="http://schemas.microsoft.com/office/powerpoint/2010/main" val="528095019"/>
      </p:ext>
    </p:extLst>
  </p:cSld>
  <p:clrMapOvr>
    <a:masterClrMapping/>
  </p:clrMapOvr>
  <p:transition spd="slow">
    <p:push dir="u"/>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Který měsíc je </a:t>
            </a:r>
            <a:r>
              <a:rPr lang="cs-CZ" sz="3600" dirty="0" smtClean="0"/>
              <a:t>desátý </a:t>
            </a:r>
            <a:r>
              <a:rPr lang="cs-CZ" sz="3600" dirty="0"/>
              <a:t>v roce?</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Říjen.</a:t>
            </a:r>
            <a:endParaRPr lang="cs-CZ" sz="3600" b="1" dirty="0">
              <a:solidFill>
                <a:srgbClr val="FF0000"/>
              </a:solidFill>
            </a:endParaRPr>
          </a:p>
        </p:txBody>
      </p:sp>
    </p:spTree>
    <p:extLst>
      <p:ext uri="{BB962C8B-B14F-4D97-AF65-F5344CB8AC3E}">
        <p14:creationId xmlns:p14="http://schemas.microsoft.com/office/powerpoint/2010/main" val="883975211"/>
      </p:ext>
    </p:extLst>
  </p:cSld>
  <p:clrMapOvr>
    <a:masterClrMapping/>
  </p:clrMapOvr>
  <p:transition spd="slow">
    <p:push dir="u"/>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smtClean="0"/>
              <a:t>Ve kterém měsíci </a:t>
            </a:r>
            <a:r>
              <a:rPr lang="cs-CZ" sz="3600" dirty="0"/>
              <a:t>začíná </a:t>
            </a:r>
            <a:r>
              <a:rPr lang="cs-CZ" sz="3600" dirty="0" smtClean="0"/>
              <a:t>zima?</a:t>
            </a: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V prosinci.</a:t>
            </a:r>
            <a:endParaRPr lang="cs-CZ" sz="3600" b="1" dirty="0">
              <a:solidFill>
                <a:srgbClr val="FF0000"/>
              </a:solidFill>
            </a:endParaRPr>
          </a:p>
        </p:txBody>
      </p:sp>
    </p:spTree>
    <p:extLst>
      <p:ext uri="{BB962C8B-B14F-4D97-AF65-F5344CB8AC3E}">
        <p14:creationId xmlns:p14="http://schemas.microsoft.com/office/powerpoint/2010/main" val="2350854875"/>
      </p:ext>
    </p:extLst>
  </p:cSld>
  <p:clrMapOvr>
    <a:masterClrMapping/>
  </p:clrMapOvr>
  <p:transition spd="slow">
    <p:push dir="u"/>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Který měsíc je </a:t>
            </a:r>
            <a:r>
              <a:rPr lang="cs-CZ" sz="3600" dirty="0" smtClean="0"/>
              <a:t>poslední </a:t>
            </a:r>
            <a:r>
              <a:rPr lang="cs-CZ" sz="3600" dirty="0"/>
              <a:t>v roce?</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Prosinec.</a:t>
            </a:r>
            <a:endParaRPr lang="cs-CZ" sz="3600" b="1" dirty="0">
              <a:solidFill>
                <a:srgbClr val="FF0000"/>
              </a:solidFill>
            </a:endParaRPr>
          </a:p>
        </p:txBody>
      </p:sp>
    </p:spTree>
    <p:extLst>
      <p:ext uri="{BB962C8B-B14F-4D97-AF65-F5344CB8AC3E}">
        <p14:creationId xmlns:p14="http://schemas.microsoft.com/office/powerpoint/2010/main" val="3085007616"/>
      </p:ext>
    </p:extLst>
  </p:cSld>
  <p:clrMapOvr>
    <a:masterClrMapping/>
  </p:clrMapOvr>
  <p:transition spd="slow">
    <p:randomBar dir="vert"/>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smtClean="0"/>
              <a:t/>
            </a:r>
            <a:br>
              <a:rPr lang="cs-CZ" sz="3600" dirty="0" smtClean="0"/>
            </a:br>
            <a:r>
              <a:rPr lang="cs-CZ" sz="3600" dirty="0"/>
              <a:t/>
            </a:r>
            <a:br>
              <a:rPr lang="cs-CZ" sz="3600" dirty="0"/>
            </a:br>
            <a:r>
              <a:rPr lang="cs-CZ" sz="3600" dirty="0" smtClean="0">
                <a:solidFill>
                  <a:srgbClr val="002060"/>
                </a:solidFill>
              </a:rPr>
              <a:t>Kde najdeš, který je den?</a:t>
            </a: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V kalendáři.</a:t>
            </a:r>
            <a:endParaRPr lang="cs-CZ" sz="3600" b="1" dirty="0">
              <a:solidFill>
                <a:srgbClr val="FF0000"/>
              </a:solidFill>
            </a:endParaRPr>
          </a:p>
        </p:txBody>
      </p:sp>
    </p:spTree>
    <p:extLst>
      <p:ext uri="{BB962C8B-B14F-4D97-AF65-F5344CB8AC3E}">
        <p14:creationId xmlns:p14="http://schemas.microsoft.com/office/powerpoint/2010/main" val="2639657238"/>
      </p:ext>
    </p:extLst>
  </p:cSld>
  <p:clrMapOvr>
    <a:masterClrMapping/>
  </p:clrMapOvr>
  <p:transition spd="slow">
    <p:randomBar dir="vert"/>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Který den je </a:t>
            </a:r>
            <a:r>
              <a:rPr lang="cs-CZ" sz="3600" dirty="0" smtClean="0"/>
              <a:t>po pondělí?</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Úterý.</a:t>
            </a:r>
            <a:endParaRPr lang="cs-CZ" sz="3600" b="1" dirty="0">
              <a:solidFill>
                <a:srgbClr val="FF0000"/>
              </a:solidFill>
            </a:endParaRPr>
          </a:p>
        </p:txBody>
      </p:sp>
    </p:spTree>
    <p:extLst>
      <p:ext uri="{BB962C8B-B14F-4D97-AF65-F5344CB8AC3E}">
        <p14:creationId xmlns:p14="http://schemas.microsoft.com/office/powerpoint/2010/main" val="1842255022"/>
      </p:ext>
    </p:extLst>
  </p:cSld>
  <p:clrMapOvr>
    <a:masterClrMapping/>
  </p:clrMapOvr>
  <p:transition spd="slow">
    <p:randomBar dir="vert"/>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Který měsíc je </a:t>
            </a:r>
            <a:r>
              <a:rPr lang="cs-CZ" sz="3600" dirty="0" smtClean="0"/>
              <a:t>osmý </a:t>
            </a:r>
            <a:r>
              <a:rPr lang="cs-CZ" sz="3600" dirty="0"/>
              <a:t>v roce?</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Srpen.</a:t>
            </a:r>
            <a:endParaRPr lang="cs-CZ" sz="3600" b="1" dirty="0">
              <a:solidFill>
                <a:srgbClr val="FF0000"/>
              </a:solidFill>
            </a:endParaRPr>
          </a:p>
        </p:txBody>
      </p:sp>
    </p:spTree>
    <p:extLst>
      <p:ext uri="{BB962C8B-B14F-4D97-AF65-F5344CB8AC3E}">
        <p14:creationId xmlns:p14="http://schemas.microsoft.com/office/powerpoint/2010/main" val="1762369787"/>
      </p:ext>
    </p:extLst>
  </p:cSld>
  <p:clrMapOvr>
    <a:masterClrMapping/>
  </p:clrMapOvr>
  <p:transition spd="slow">
    <p:randomBar dir="vert"/>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solidFill>
                  <a:srgbClr val="002060"/>
                </a:solidFill>
              </a:rPr>
              <a:t>Který den je </a:t>
            </a:r>
            <a:r>
              <a:rPr lang="cs-CZ" sz="3600" dirty="0" smtClean="0">
                <a:solidFill>
                  <a:srgbClr val="002060"/>
                </a:solidFill>
              </a:rPr>
              <a:t>po čtvrtku?</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Pátek.</a:t>
            </a:r>
            <a:endParaRPr lang="cs-CZ" sz="3600" b="1" dirty="0">
              <a:solidFill>
                <a:srgbClr val="FF0000"/>
              </a:solidFill>
            </a:endParaRPr>
          </a:p>
        </p:txBody>
      </p:sp>
    </p:spTree>
    <p:extLst>
      <p:ext uri="{BB962C8B-B14F-4D97-AF65-F5344CB8AC3E}">
        <p14:creationId xmlns:p14="http://schemas.microsoft.com/office/powerpoint/2010/main" val="801480997"/>
      </p:ext>
    </p:extLst>
  </p:cSld>
  <p:clrMapOvr>
    <a:masterClrMapping/>
  </p:clrMapOvr>
  <mc:AlternateContent xmlns:mc="http://schemas.openxmlformats.org/markup-compatibility/2006" xmlns:p14="http://schemas.microsoft.com/office/powerpoint/2010/main">
    <mc:Choice Requires="p14">
      <p:transition spd="slow">
        <p14:flash/>
        <p:sndAc>
          <p:stSnd>
            <p:snd r:embed="rId2" name="click.wav"/>
          </p:stSnd>
        </p:sndAc>
      </p:transition>
    </mc:Choice>
    <mc:Fallback xmlns="">
      <p:transition spd="slow">
        <p:fad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smtClean="0">
                <a:solidFill>
                  <a:srgbClr val="002060"/>
                </a:solidFill>
              </a:rPr>
              <a:t>Ve kterém měsíci </a:t>
            </a:r>
            <a:r>
              <a:rPr lang="cs-CZ" sz="3600" dirty="0">
                <a:solidFill>
                  <a:srgbClr val="002060"/>
                </a:solidFill>
              </a:rPr>
              <a:t>začíná </a:t>
            </a:r>
            <a:r>
              <a:rPr lang="cs-CZ" sz="3600" dirty="0" smtClean="0">
                <a:solidFill>
                  <a:srgbClr val="002060"/>
                </a:solidFill>
              </a:rPr>
              <a:t>léto</a:t>
            </a:r>
            <a:r>
              <a:rPr lang="cs-CZ" sz="3600" dirty="0">
                <a:solidFill>
                  <a:srgbClr val="002060"/>
                </a:solidFill>
              </a:rPr>
              <a:t>?</a:t>
            </a: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V červnu.</a:t>
            </a:r>
            <a:endParaRPr lang="cs-CZ" sz="3600" b="1" dirty="0">
              <a:solidFill>
                <a:srgbClr val="FF0000"/>
              </a:solidFill>
            </a:endParaRPr>
          </a:p>
        </p:txBody>
      </p:sp>
    </p:spTree>
    <p:extLst>
      <p:ext uri="{BB962C8B-B14F-4D97-AF65-F5344CB8AC3E}">
        <p14:creationId xmlns:p14="http://schemas.microsoft.com/office/powerpoint/2010/main" val="2273975255"/>
      </p:ext>
    </p:extLst>
  </p:cSld>
  <p:clrMapOvr>
    <a:masterClrMapping/>
  </p:clrMapOvr>
  <p:transition spd="slow">
    <p:push dir="u"/>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smtClean="0"/>
              <a:t/>
            </a:r>
            <a:br>
              <a:rPr lang="cs-CZ" sz="3600" dirty="0" smtClean="0"/>
            </a:br>
            <a:r>
              <a:rPr lang="cs-CZ" sz="3600" dirty="0" smtClean="0">
                <a:solidFill>
                  <a:srgbClr val="002060"/>
                </a:solidFill>
              </a:rPr>
              <a:t>Který </a:t>
            </a:r>
            <a:r>
              <a:rPr lang="cs-CZ" sz="3600" dirty="0">
                <a:solidFill>
                  <a:srgbClr val="002060"/>
                </a:solidFill>
              </a:rPr>
              <a:t>měsíc je </a:t>
            </a:r>
            <a:r>
              <a:rPr lang="cs-CZ" sz="3600" dirty="0" smtClean="0">
                <a:solidFill>
                  <a:srgbClr val="002060"/>
                </a:solidFill>
              </a:rPr>
              <a:t>dvanáctý </a:t>
            </a:r>
            <a:r>
              <a:rPr lang="cs-CZ" sz="3600" dirty="0">
                <a:solidFill>
                  <a:srgbClr val="002060"/>
                </a:solidFill>
              </a:rPr>
              <a:t>v roce?</a:t>
            </a: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Prosinec.</a:t>
            </a:r>
            <a:endParaRPr lang="cs-CZ" sz="3600" b="1" dirty="0">
              <a:solidFill>
                <a:srgbClr val="FF0000"/>
              </a:solidFill>
            </a:endParaRPr>
          </a:p>
        </p:txBody>
      </p:sp>
    </p:spTree>
    <p:extLst>
      <p:ext uri="{BB962C8B-B14F-4D97-AF65-F5344CB8AC3E}">
        <p14:creationId xmlns:p14="http://schemas.microsoft.com/office/powerpoint/2010/main" val="3824260778"/>
      </p:ext>
    </p:extLst>
  </p:cSld>
  <p:clrMapOvr>
    <a:masterClrMapping/>
  </p:clrMapOvr>
  <p:transition spd="slow">
    <p:push dir="u"/>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solidFill>
                  <a:srgbClr val="002060"/>
                </a:solidFill>
              </a:rPr>
              <a:t>Který den je </a:t>
            </a:r>
            <a:r>
              <a:rPr lang="cs-CZ" sz="3600" dirty="0" smtClean="0">
                <a:solidFill>
                  <a:srgbClr val="002060"/>
                </a:solidFill>
              </a:rPr>
              <a:t>po úterý?</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Středa.</a:t>
            </a:r>
            <a:endParaRPr lang="cs-CZ" sz="3600" b="1" dirty="0">
              <a:solidFill>
                <a:srgbClr val="FF0000"/>
              </a:solidFill>
            </a:endParaRPr>
          </a:p>
        </p:txBody>
      </p:sp>
    </p:spTree>
    <p:extLst>
      <p:ext uri="{BB962C8B-B14F-4D97-AF65-F5344CB8AC3E}">
        <p14:creationId xmlns:p14="http://schemas.microsoft.com/office/powerpoint/2010/main" val="1035444854"/>
      </p:ext>
    </p:extLst>
  </p:cSld>
  <p:clrMapOvr>
    <a:masterClrMapping/>
  </p:clrMapOvr>
  <p:transition spd="slow">
    <p:push dir="u"/>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Který měsíc je před zářím?</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Srpen.</a:t>
            </a:r>
            <a:endParaRPr lang="cs-CZ" sz="3600" b="1" dirty="0">
              <a:solidFill>
                <a:srgbClr val="FF0000"/>
              </a:solidFill>
            </a:endParaRPr>
          </a:p>
        </p:txBody>
      </p:sp>
    </p:spTree>
    <p:extLst>
      <p:ext uri="{BB962C8B-B14F-4D97-AF65-F5344CB8AC3E}">
        <p14:creationId xmlns:p14="http://schemas.microsoft.com/office/powerpoint/2010/main" val="2325715308"/>
      </p:ext>
    </p:extLst>
  </p:cSld>
  <p:clrMapOvr>
    <a:masterClrMapping/>
  </p:clrMapOvr>
  <p:transition spd="slow">
    <p:randomBar dir="vert"/>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Který den je </a:t>
            </a:r>
            <a:r>
              <a:rPr lang="cs-CZ" sz="3600" dirty="0" smtClean="0"/>
              <a:t>po pátku?</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Sobota.</a:t>
            </a:r>
            <a:endParaRPr lang="cs-CZ" sz="3600" b="1" dirty="0">
              <a:solidFill>
                <a:srgbClr val="FF0000"/>
              </a:solidFill>
            </a:endParaRPr>
          </a:p>
        </p:txBody>
      </p:sp>
    </p:spTree>
    <p:extLst>
      <p:ext uri="{BB962C8B-B14F-4D97-AF65-F5344CB8AC3E}">
        <p14:creationId xmlns:p14="http://schemas.microsoft.com/office/powerpoint/2010/main" val="192330136"/>
      </p:ext>
    </p:extLst>
  </p:cSld>
  <p:clrMapOvr>
    <a:masterClrMapping/>
  </p:clrMapOvr>
  <p:transition spd="slow">
    <p:wipe/>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Který měsíc je před </a:t>
            </a:r>
            <a:r>
              <a:rPr lang="cs-CZ" sz="3600" dirty="0" smtClean="0"/>
              <a:t>listopadem</a:t>
            </a:r>
            <a:r>
              <a:rPr lang="cs-CZ" sz="3600" dirty="0"/>
              <a:t>?</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Říjen.</a:t>
            </a:r>
            <a:endParaRPr lang="cs-CZ" sz="3600" b="1" dirty="0">
              <a:solidFill>
                <a:srgbClr val="FF0000"/>
              </a:solidFill>
            </a:endParaRPr>
          </a:p>
        </p:txBody>
      </p:sp>
    </p:spTree>
    <p:extLst>
      <p:ext uri="{BB962C8B-B14F-4D97-AF65-F5344CB8AC3E}">
        <p14:creationId xmlns:p14="http://schemas.microsoft.com/office/powerpoint/2010/main" val="1573662175"/>
      </p:ext>
    </p:extLst>
  </p:cSld>
  <p:clrMapOvr>
    <a:masterClrMapping/>
  </p:clrMapOvr>
  <p:transition spd="slow">
    <p:wipe/>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Který den je </a:t>
            </a:r>
            <a:r>
              <a:rPr lang="cs-CZ" sz="3600" dirty="0" smtClean="0"/>
              <a:t>po středě?</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Čtvrtek.</a:t>
            </a:r>
            <a:endParaRPr lang="cs-CZ" sz="3600" b="1" dirty="0">
              <a:solidFill>
                <a:srgbClr val="FF0000"/>
              </a:solidFill>
            </a:endParaRPr>
          </a:p>
        </p:txBody>
      </p:sp>
    </p:spTree>
    <p:extLst>
      <p:ext uri="{BB962C8B-B14F-4D97-AF65-F5344CB8AC3E}">
        <p14:creationId xmlns:p14="http://schemas.microsoft.com/office/powerpoint/2010/main" val="1658541947"/>
      </p:ext>
    </p:extLst>
  </p:cSld>
  <p:clrMapOvr>
    <a:masterClrMapping/>
  </p:clrMapOvr>
  <mc:AlternateContent xmlns:mc="http://schemas.openxmlformats.org/markup-compatibility/2006" xmlns:p14="http://schemas.microsoft.com/office/powerpoint/2010/main">
    <mc:Choice Requires="p14">
      <p:transition spd="slow">
        <p14:flash/>
        <p:sndAc>
          <p:stSnd>
            <p:snd r:embed="rId2" name="click.wav"/>
          </p:stSnd>
        </p:sndAc>
      </p:transition>
    </mc:Choice>
    <mc:Fallback xmlns="">
      <p:transition spd="slow">
        <p:fad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Který měsíc je před </a:t>
            </a:r>
            <a:r>
              <a:rPr lang="cs-CZ" sz="3600" dirty="0" smtClean="0"/>
              <a:t>lednem</a:t>
            </a:r>
            <a:r>
              <a:rPr lang="cs-CZ" sz="3600" dirty="0"/>
              <a:t>?</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Prosinec.</a:t>
            </a:r>
            <a:endParaRPr lang="cs-CZ" sz="3600" b="1" dirty="0">
              <a:solidFill>
                <a:srgbClr val="FF0000"/>
              </a:solidFill>
            </a:endParaRPr>
          </a:p>
        </p:txBody>
      </p:sp>
    </p:spTree>
    <p:extLst>
      <p:ext uri="{BB962C8B-B14F-4D97-AF65-F5344CB8AC3E}">
        <p14:creationId xmlns:p14="http://schemas.microsoft.com/office/powerpoint/2010/main" val="1022510697"/>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lick.wav"/>
          </p:stSnd>
        </p:sndAc>
      </p:transition>
    </mc:Choice>
    <mc:Fallback xmlns="">
      <p:transition spd="slow">
        <p:split orient="vert"/>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Který den je </a:t>
            </a:r>
            <a:r>
              <a:rPr lang="cs-CZ" sz="3600" dirty="0" smtClean="0"/>
              <a:t>po sobotě?</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Neděle.</a:t>
            </a:r>
            <a:endParaRPr lang="cs-CZ" sz="3600" b="1" dirty="0">
              <a:solidFill>
                <a:srgbClr val="FF0000"/>
              </a:solidFill>
            </a:endParaRPr>
          </a:p>
        </p:txBody>
      </p:sp>
    </p:spTree>
    <p:extLst>
      <p:ext uri="{BB962C8B-B14F-4D97-AF65-F5344CB8AC3E}">
        <p14:creationId xmlns:p14="http://schemas.microsoft.com/office/powerpoint/2010/main" val="2058169426"/>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lick.wav"/>
          </p:stSnd>
        </p:sndAc>
      </p:transition>
    </mc:Choice>
    <mc:Fallback xmlns="">
      <p:transition spd="slow">
        <p:split orient="vert"/>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Který měsíc je před </a:t>
            </a:r>
            <a:r>
              <a:rPr lang="cs-CZ" sz="3600" dirty="0" smtClean="0"/>
              <a:t>říjnem</a:t>
            </a:r>
            <a:r>
              <a:rPr lang="cs-CZ" sz="3600" dirty="0"/>
              <a:t>?</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Září.</a:t>
            </a:r>
            <a:endParaRPr lang="cs-CZ" sz="3600" b="1" dirty="0">
              <a:solidFill>
                <a:srgbClr val="FF0000"/>
              </a:solidFill>
            </a:endParaRPr>
          </a:p>
        </p:txBody>
      </p:sp>
    </p:spTree>
    <p:extLst>
      <p:ext uri="{BB962C8B-B14F-4D97-AF65-F5344CB8AC3E}">
        <p14:creationId xmlns:p14="http://schemas.microsoft.com/office/powerpoint/2010/main" val="1795217544"/>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lick.wav"/>
          </p:stSnd>
        </p:sndAc>
      </p:transition>
    </mc:Choice>
    <mc:Fallback xmlns="">
      <p:transition spd="slow">
        <p:split orient="vert"/>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solidFill>
                  <a:srgbClr val="7030A0"/>
                </a:solidFill>
              </a:rPr>
              <a:t>Který měsíc je před </a:t>
            </a:r>
            <a:r>
              <a:rPr lang="cs-CZ" sz="3600" dirty="0" smtClean="0">
                <a:solidFill>
                  <a:srgbClr val="7030A0"/>
                </a:solidFill>
              </a:rPr>
              <a:t>prosincem</a:t>
            </a:r>
            <a:r>
              <a:rPr lang="cs-CZ" sz="3600" dirty="0">
                <a:solidFill>
                  <a:srgbClr val="7030A0"/>
                </a:solidFill>
              </a:rPr>
              <a:t>?</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Listopad.</a:t>
            </a:r>
            <a:endParaRPr lang="cs-CZ" sz="3600" b="1" dirty="0">
              <a:solidFill>
                <a:srgbClr val="FF0000"/>
              </a:solidFill>
            </a:endParaRPr>
          </a:p>
        </p:txBody>
      </p:sp>
    </p:spTree>
    <p:extLst>
      <p:ext uri="{BB962C8B-B14F-4D97-AF65-F5344CB8AC3E}">
        <p14:creationId xmlns:p14="http://schemas.microsoft.com/office/powerpoint/2010/main" val="3984636737"/>
      </p:ext>
    </p:extLst>
  </p:cSld>
  <p:clrMapOvr>
    <a:masterClrMapping/>
  </p:clrMapOvr>
  <mc:AlternateContent xmlns:mc="http://schemas.openxmlformats.org/markup-compatibility/2006" xmlns:p14="http://schemas.microsoft.com/office/powerpoint/2010/main">
    <mc:Choice Requires="p14">
      <p:transition spd="slow" p14:dur="3400">
        <p14:reveal/>
        <p:sndAc>
          <p:stSnd>
            <p:snd r:embed="rId2" name="click.wav"/>
          </p:stSnd>
        </p:sndAc>
      </p:transition>
    </mc:Choice>
    <mc:Fallback xmlns="">
      <p:transition spd="slow">
        <p:fad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
            </a:r>
            <a:br>
              <a:rPr lang="cs-CZ" sz="3600" dirty="0"/>
            </a:br>
            <a:r>
              <a:rPr lang="cs-CZ" sz="3600" dirty="0"/>
              <a:t/>
            </a:r>
            <a:br>
              <a:rPr lang="cs-CZ" sz="3600" dirty="0"/>
            </a:br>
            <a:r>
              <a:rPr lang="cs-CZ" sz="3600" dirty="0">
                <a:solidFill>
                  <a:srgbClr val="7030A0"/>
                </a:solidFill>
              </a:rPr>
              <a:t>Kterým dnem </a:t>
            </a:r>
            <a:r>
              <a:rPr lang="cs-CZ" sz="3600" dirty="0" smtClean="0">
                <a:solidFill>
                  <a:srgbClr val="7030A0"/>
                </a:solidFill>
              </a:rPr>
              <a:t>končí pracovní týden</a:t>
            </a:r>
            <a:r>
              <a:rPr lang="cs-CZ" sz="3600" dirty="0">
                <a:solidFill>
                  <a:srgbClr val="7030A0"/>
                </a:solidFill>
              </a:rPr>
              <a:t>?</a:t>
            </a:r>
            <a:r>
              <a:rPr lang="cs-CZ" sz="3600" dirty="0"/>
              <a:t/>
            </a:r>
            <a:br>
              <a:rPr lang="cs-CZ" sz="3600" dirty="0"/>
            </a:br>
            <a:r>
              <a:rPr lang="cs-CZ" sz="3600" dirty="0"/>
              <a:t/>
            </a:r>
            <a:br>
              <a:rPr lang="cs-CZ" sz="3600" dirty="0"/>
            </a:b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Pátkem.</a:t>
            </a:r>
            <a:endParaRPr lang="cs-CZ" sz="3600" b="1" dirty="0">
              <a:solidFill>
                <a:srgbClr val="FF0000"/>
              </a:solidFill>
            </a:endParaRPr>
          </a:p>
        </p:txBody>
      </p:sp>
    </p:spTree>
    <p:extLst>
      <p:ext uri="{BB962C8B-B14F-4D97-AF65-F5344CB8AC3E}">
        <p14:creationId xmlns:p14="http://schemas.microsoft.com/office/powerpoint/2010/main" val="1890861038"/>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solidFill>
                  <a:srgbClr val="7030A0"/>
                </a:solidFill>
              </a:rPr>
              <a:t>Který měsíc je před </a:t>
            </a:r>
            <a:r>
              <a:rPr lang="cs-CZ" sz="3600" dirty="0" smtClean="0">
                <a:solidFill>
                  <a:srgbClr val="7030A0"/>
                </a:solidFill>
              </a:rPr>
              <a:t>dubnem</a:t>
            </a:r>
            <a:r>
              <a:rPr lang="cs-CZ" sz="3600" dirty="0">
                <a:solidFill>
                  <a:srgbClr val="7030A0"/>
                </a:solidFill>
              </a:rPr>
              <a:t>?</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Březen.</a:t>
            </a:r>
            <a:endParaRPr lang="cs-CZ" sz="3600" b="1" dirty="0">
              <a:solidFill>
                <a:srgbClr val="FF0000"/>
              </a:solidFill>
            </a:endParaRPr>
          </a:p>
        </p:txBody>
      </p:sp>
    </p:spTree>
    <p:extLst>
      <p:ext uri="{BB962C8B-B14F-4D97-AF65-F5344CB8AC3E}">
        <p14:creationId xmlns:p14="http://schemas.microsoft.com/office/powerpoint/2010/main" val="2358904258"/>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solidFill>
                  <a:srgbClr val="7030A0"/>
                </a:solidFill>
              </a:rPr>
              <a:t>Který měsíc je před </a:t>
            </a:r>
            <a:r>
              <a:rPr lang="cs-CZ" sz="3600" dirty="0" smtClean="0">
                <a:solidFill>
                  <a:srgbClr val="7030A0"/>
                </a:solidFill>
              </a:rPr>
              <a:t>únorem</a:t>
            </a:r>
            <a:r>
              <a:rPr lang="cs-CZ" sz="3600" dirty="0">
                <a:solidFill>
                  <a:srgbClr val="7030A0"/>
                </a:solidFill>
              </a:rPr>
              <a:t>?</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Leden.</a:t>
            </a:r>
            <a:endParaRPr lang="cs-CZ" sz="3600" b="1" dirty="0">
              <a:solidFill>
                <a:srgbClr val="FF0000"/>
              </a:solidFill>
            </a:endParaRPr>
          </a:p>
        </p:txBody>
      </p:sp>
    </p:spTree>
    <p:extLst>
      <p:ext uri="{BB962C8B-B14F-4D97-AF65-F5344CB8AC3E}">
        <p14:creationId xmlns:p14="http://schemas.microsoft.com/office/powerpoint/2010/main" val="3069655675"/>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smtClean="0"/>
              <a:t/>
            </a:r>
            <a:br>
              <a:rPr lang="cs-CZ" sz="3600" dirty="0" smtClean="0"/>
            </a:br>
            <a:r>
              <a:rPr lang="cs-CZ" sz="3600" dirty="0" smtClean="0">
                <a:solidFill>
                  <a:srgbClr val="7030A0"/>
                </a:solidFill>
              </a:rPr>
              <a:t>V</a:t>
            </a:r>
            <a:r>
              <a:rPr lang="cs-CZ" sz="3600" dirty="0">
                <a:solidFill>
                  <a:srgbClr val="7030A0"/>
                </a:solidFill>
              </a:rPr>
              <a:t> kolik hodin je poledne?</a:t>
            </a:r>
            <a:r>
              <a:rPr lang="cs-CZ" sz="3600" dirty="0"/>
              <a:t/>
            </a:r>
            <a:br>
              <a:rPr lang="cs-CZ" sz="3600" dirty="0"/>
            </a:b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Ve dvanáct hodin.</a:t>
            </a:r>
            <a:endParaRPr lang="cs-CZ" sz="3600" b="1" dirty="0">
              <a:solidFill>
                <a:srgbClr val="FF0000"/>
              </a:solidFill>
            </a:endParaRPr>
          </a:p>
        </p:txBody>
      </p:sp>
    </p:spTree>
    <p:extLst>
      <p:ext uri="{BB962C8B-B14F-4D97-AF65-F5344CB8AC3E}">
        <p14:creationId xmlns:p14="http://schemas.microsoft.com/office/powerpoint/2010/main" val="1040488112"/>
      </p:ext>
    </p:extLst>
  </p:cSld>
  <p:clrMapOvr>
    <a:masterClrMapping/>
  </p:clrMapOvr>
  <p:transition spd="slow">
    <p:pull/>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Který měsíc je před </a:t>
            </a:r>
            <a:r>
              <a:rPr lang="cs-CZ" sz="3600" dirty="0" smtClean="0"/>
              <a:t>červnem</a:t>
            </a:r>
            <a:r>
              <a:rPr lang="cs-CZ" sz="3600" dirty="0"/>
              <a:t>?</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Květen.</a:t>
            </a:r>
            <a:endParaRPr lang="cs-CZ" sz="3600" b="1" dirty="0">
              <a:solidFill>
                <a:srgbClr val="FF0000"/>
              </a:solidFill>
            </a:endParaRPr>
          </a:p>
        </p:txBody>
      </p:sp>
    </p:spTree>
    <p:extLst>
      <p:ext uri="{BB962C8B-B14F-4D97-AF65-F5344CB8AC3E}">
        <p14:creationId xmlns:p14="http://schemas.microsoft.com/office/powerpoint/2010/main" val="1758182576"/>
      </p:ext>
    </p:extLst>
  </p:cSld>
  <p:clrMapOvr>
    <a:masterClrMapping/>
  </p:clrMapOvr>
  <p:transition spd="slow">
    <p:pull/>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Který měsíc je před </a:t>
            </a:r>
            <a:r>
              <a:rPr lang="cs-CZ" sz="3600" dirty="0" smtClean="0"/>
              <a:t>březnem</a:t>
            </a:r>
            <a:r>
              <a:rPr lang="cs-CZ" sz="3600" dirty="0"/>
              <a:t>?</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Únor.</a:t>
            </a:r>
            <a:endParaRPr lang="cs-CZ" sz="3600" b="1" dirty="0">
              <a:solidFill>
                <a:srgbClr val="FF0000"/>
              </a:solidFill>
            </a:endParaRPr>
          </a:p>
        </p:txBody>
      </p:sp>
    </p:spTree>
    <p:extLst>
      <p:ext uri="{BB962C8B-B14F-4D97-AF65-F5344CB8AC3E}">
        <p14:creationId xmlns:p14="http://schemas.microsoft.com/office/powerpoint/2010/main" val="1560086387"/>
      </p:ext>
    </p:extLst>
  </p:cSld>
  <p:clrMapOvr>
    <a:masterClrMapping/>
  </p:clrMapOvr>
  <p:transition spd="slow">
    <p:pull/>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
            </a:r>
            <a:br>
              <a:rPr lang="cs-CZ" sz="3600" dirty="0"/>
            </a:br>
            <a:r>
              <a:rPr lang="cs-CZ" sz="3600" dirty="0"/>
              <a:t/>
            </a:r>
            <a:br>
              <a:rPr lang="cs-CZ" sz="3600" dirty="0"/>
            </a:br>
            <a:r>
              <a:rPr lang="cs-CZ" sz="3600" dirty="0"/>
              <a:t>Kterým dnem </a:t>
            </a:r>
            <a:r>
              <a:rPr lang="cs-CZ" sz="3600" dirty="0" smtClean="0"/>
              <a:t>končí </a:t>
            </a:r>
            <a:r>
              <a:rPr lang="cs-CZ" sz="3600" dirty="0"/>
              <a:t>týden?</a:t>
            </a:r>
            <a:br>
              <a:rPr lang="cs-CZ" sz="3600" dirty="0"/>
            </a:br>
            <a:r>
              <a:rPr lang="cs-CZ" sz="3600" dirty="0"/>
              <a:t/>
            </a:r>
            <a:br>
              <a:rPr lang="cs-CZ" sz="3600" dirty="0"/>
            </a:b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Nedělí.</a:t>
            </a:r>
            <a:endParaRPr lang="cs-CZ" sz="3600" b="1" dirty="0">
              <a:solidFill>
                <a:srgbClr val="FF0000"/>
              </a:solidFill>
            </a:endParaRPr>
          </a:p>
        </p:txBody>
      </p:sp>
    </p:spTree>
    <p:extLst>
      <p:ext uri="{BB962C8B-B14F-4D97-AF65-F5344CB8AC3E}">
        <p14:creationId xmlns:p14="http://schemas.microsoft.com/office/powerpoint/2010/main" val="1111537168"/>
      </p:ext>
    </p:extLst>
  </p:cSld>
  <p:clrMapOvr>
    <a:masterClrMapping/>
  </p:clrMapOvr>
  <p:transition spd="slow">
    <p:pull/>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solidFill>
                  <a:srgbClr val="0070C0"/>
                </a:solidFill>
              </a:rPr>
              <a:t>Který měsíc je před </a:t>
            </a:r>
            <a:r>
              <a:rPr lang="cs-CZ" sz="3600" dirty="0" smtClean="0">
                <a:solidFill>
                  <a:srgbClr val="0070C0"/>
                </a:solidFill>
              </a:rPr>
              <a:t>květnem</a:t>
            </a:r>
            <a:r>
              <a:rPr lang="cs-CZ" sz="3600" dirty="0">
                <a:solidFill>
                  <a:srgbClr val="0070C0"/>
                </a:solidFill>
              </a:rPr>
              <a:t>?</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Duben.</a:t>
            </a:r>
            <a:endParaRPr lang="cs-CZ" sz="3600" b="1" dirty="0">
              <a:solidFill>
                <a:srgbClr val="FF0000"/>
              </a:solidFill>
            </a:endParaRPr>
          </a:p>
        </p:txBody>
      </p:sp>
    </p:spTree>
    <p:extLst>
      <p:ext uri="{BB962C8B-B14F-4D97-AF65-F5344CB8AC3E}">
        <p14:creationId xmlns:p14="http://schemas.microsoft.com/office/powerpoint/2010/main" val="628941587"/>
      </p:ext>
    </p:extLst>
  </p:cSld>
  <p:clrMapOvr>
    <a:masterClrMapping/>
  </p:clrMapOvr>
  <p:transition spd="slow">
    <p:wipe/>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solidFill>
                  <a:srgbClr val="0070C0"/>
                </a:solidFill>
              </a:rPr>
              <a:t>Který měsíc je před </a:t>
            </a:r>
            <a:r>
              <a:rPr lang="cs-CZ" sz="3600" dirty="0" smtClean="0">
                <a:solidFill>
                  <a:srgbClr val="0070C0"/>
                </a:solidFill>
              </a:rPr>
              <a:t>červencem</a:t>
            </a:r>
            <a:r>
              <a:rPr lang="cs-CZ" sz="3600" dirty="0">
                <a:solidFill>
                  <a:srgbClr val="0070C0"/>
                </a:solidFill>
              </a:rPr>
              <a:t>?</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Červen.</a:t>
            </a:r>
            <a:endParaRPr lang="cs-CZ" sz="3600" b="1" dirty="0">
              <a:solidFill>
                <a:srgbClr val="FF0000"/>
              </a:solidFill>
            </a:endParaRPr>
          </a:p>
        </p:txBody>
      </p:sp>
    </p:spTree>
    <p:extLst>
      <p:ext uri="{BB962C8B-B14F-4D97-AF65-F5344CB8AC3E}">
        <p14:creationId xmlns:p14="http://schemas.microsoft.com/office/powerpoint/2010/main" val="3690919194"/>
      </p:ext>
    </p:extLst>
  </p:cSld>
  <p:clrMapOvr>
    <a:masterClrMapping/>
  </p:clrMapOvr>
  <p:transition spd="slow">
    <p:wipe/>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smtClean="0"/>
              <a:t/>
            </a:r>
            <a:br>
              <a:rPr lang="cs-CZ" sz="3600" dirty="0" smtClean="0"/>
            </a:br>
            <a:r>
              <a:rPr lang="cs-CZ" sz="3600" dirty="0" smtClean="0">
                <a:solidFill>
                  <a:srgbClr val="0070C0"/>
                </a:solidFill>
              </a:rPr>
              <a:t>V</a:t>
            </a:r>
            <a:r>
              <a:rPr lang="cs-CZ" sz="3600" dirty="0">
                <a:solidFill>
                  <a:srgbClr val="0070C0"/>
                </a:solidFill>
              </a:rPr>
              <a:t> kolik hodin je </a:t>
            </a:r>
            <a:r>
              <a:rPr lang="cs-CZ" sz="3600" dirty="0" smtClean="0">
                <a:solidFill>
                  <a:srgbClr val="0070C0"/>
                </a:solidFill>
              </a:rPr>
              <a:t>půlnoc?</a:t>
            </a:r>
            <a:r>
              <a:rPr lang="cs-CZ" sz="3600" dirty="0"/>
              <a:t/>
            </a:r>
            <a:br>
              <a:rPr lang="cs-CZ" sz="3600" dirty="0"/>
            </a:b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Ve dvacet čtyři hodin.</a:t>
            </a:r>
            <a:endParaRPr lang="cs-CZ" sz="3600" b="1" dirty="0">
              <a:solidFill>
                <a:srgbClr val="FF0000"/>
              </a:solidFill>
            </a:endParaRPr>
          </a:p>
        </p:txBody>
      </p:sp>
    </p:spTree>
    <p:extLst>
      <p:ext uri="{BB962C8B-B14F-4D97-AF65-F5344CB8AC3E}">
        <p14:creationId xmlns:p14="http://schemas.microsoft.com/office/powerpoint/2010/main" val="3755576569"/>
      </p:ext>
    </p:extLst>
  </p:cSld>
  <p:clrMapOvr>
    <a:masterClrMapping/>
  </p:clrMapOvr>
  <mc:AlternateContent xmlns:mc="http://schemas.openxmlformats.org/markup-compatibility/2006" xmlns:p14="http://schemas.microsoft.com/office/powerpoint/2010/main">
    <mc:Choice Requires="p14">
      <p:transition spd="slow">
        <p14:flash/>
        <p:sndAc>
          <p:stSnd>
            <p:snd r:embed="rId2" name="click.wav"/>
          </p:stSnd>
        </p:sndAc>
      </p:transition>
    </mc:Choice>
    <mc:Fallback xmlns="">
      <p:transition spd="slow">
        <p:fad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solidFill>
                  <a:srgbClr val="0070C0"/>
                </a:solidFill>
              </a:rPr>
              <a:t>Který měsíc je před </a:t>
            </a:r>
            <a:r>
              <a:rPr lang="cs-CZ" sz="3600" dirty="0" smtClean="0">
                <a:solidFill>
                  <a:srgbClr val="0070C0"/>
                </a:solidFill>
              </a:rPr>
              <a:t>říjnem</a:t>
            </a:r>
            <a:r>
              <a:rPr lang="cs-CZ" sz="3600" dirty="0">
                <a:solidFill>
                  <a:srgbClr val="0070C0"/>
                </a:solidFill>
              </a:rPr>
              <a:t>?</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Září.</a:t>
            </a:r>
            <a:endParaRPr lang="cs-CZ" sz="3600" b="1" dirty="0">
              <a:solidFill>
                <a:srgbClr val="FF0000"/>
              </a:solidFill>
            </a:endParaRPr>
          </a:p>
        </p:txBody>
      </p:sp>
    </p:spTree>
    <p:extLst>
      <p:ext uri="{BB962C8B-B14F-4D97-AF65-F5344CB8AC3E}">
        <p14:creationId xmlns:p14="http://schemas.microsoft.com/office/powerpoint/2010/main" val="3741182170"/>
      </p:ext>
    </p:extLst>
  </p:cSld>
  <p:clrMapOvr>
    <a:masterClrMapping/>
  </p:clrMapOvr>
  <p:transition spd="slow">
    <p:randomBar dir="vert"/>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solidFill>
                  <a:srgbClr val="0070C0"/>
                </a:solidFill>
              </a:rPr>
              <a:t>Který měsíc je před </a:t>
            </a:r>
            <a:r>
              <a:rPr lang="cs-CZ" sz="3600" dirty="0" smtClean="0">
                <a:solidFill>
                  <a:srgbClr val="0070C0"/>
                </a:solidFill>
              </a:rPr>
              <a:t>srpnem</a:t>
            </a:r>
            <a:r>
              <a:rPr lang="cs-CZ" sz="3600" dirty="0">
                <a:solidFill>
                  <a:srgbClr val="0070C0"/>
                </a:solidFill>
              </a:rPr>
              <a:t>?</a:t>
            </a: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Červenec.</a:t>
            </a:r>
            <a:endParaRPr lang="cs-CZ" sz="3600" b="1" dirty="0">
              <a:solidFill>
                <a:srgbClr val="FF0000"/>
              </a:solidFill>
            </a:endParaRPr>
          </a:p>
        </p:txBody>
      </p:sp>
    </p:spTree>
    <p:extLst>
      <p:ext uri="{BB962C8B-B14F-4D97-AF65-F5344CB8AC3E}">
        <p14:creationId xmlns:p14="http://schemas.microsoft.com/office/powerpoint/2010/main" val="1123834556"/>
      </p:ext>
    </p:extLst>
  </p:cSld>
  <p:clrMapOvr>
    <a:masterClrMapping/>
  </p:clrMapOvr>
  <p:transition spd="slow">
    <p:cover/>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Který měsíc je před </a:t>
            </a:r>
            <a:r>
              <a:rPr lang="cs-CZ" sz="3600" dirty="0" smtClean="0"/>
              <a:t>listopadem</a:t>
            </a:r>
            <a:r>
              <a:rPr lang="cs-CZ" sz="3600" dirty="0"/>
              <a:t>?</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Říjen.</a:t>
            </a:r>
            <a:endParaRPr lang="cs-CZ" sz="3600" b="1" dirty="0">
              <a:solidFill>
                <a:srgbClr val="FF0000"/>
              </a:solidFill>
            </a:endParaRPr>
          </a:p>
        </p:txBody>
      </p:sp>
    </p:spTree>
    <p:extLst>
      <p:ext uri="{BB962C8B-B14F-4D97-AF65-F5344CB8AC3E}">
        <p14:creationId xmlns:p14="http://schemas.microsoft.com/office/powerpoint/2010/main" val="1601648791"/>
      </p:ext>
    </p:extLst>
  </p:cSld>
  <p:clrMapOvr>
    <a:masterClrMapping/>
  </p:clrMapOvr>
  <p:transition spd="slow">
    <p:cover/>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smtClean="0"/>
              <a:t>Ve kterém měsíci </a:t>
            </a:r>
            <a:r>
              <a:rPr lang="cs-CZ" sz="3600" dirty="0"/>
              <a:t>začíná jaro?</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V březnu.</a:t>
            </a:r>
            <a:endParaRPr lang="cs-CZ" sz="3600" b="1" dirty="0">
              <a:solidFill>
                <a:srgbClr val="FF0000"/>
              </a:solidFill>
            </a:endParaRPr>
          </a:p>
        </p:txBody>
      </p:sp>
    </p:spTree>
    <p:extLst>
      <p:ext uri="{BB962C8B-B14F-4D97-AF65-F5344CB8AC3E}">
        <p14:creationId xmlns:p14="http://schemas.microsoft.com/office/powerpoint/2010/main" val="1058250295"/>
      </p:ext>
    </p:extLst>
  </p:cSld>
  <p:clrMapOvr>
    <a:masterClrMapping/>
  </p:clrMapOvr>
  <p:transition spd="slow">
    <p:cover/>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Který měsíc je před </a:t>
            </a:r>
            <a:r>
              <a:rPr lang="cs-CZ" sz="3600" dirty="0" smtClean="0"/>
              <a:t>zářím</a:t>
            </a:r>
            <a:r>
              <a:rPr lang="cs-CZ" sz="3600" dirty="0"/>
              <a:t>?</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Srpen.</a:t>
            </a:r>
            <a:endParaRPr lang="cs-CZ" sz="3600" b="1" dirty="0">
              <a:solidFill>
                <a:srgbClr val="FF0000"/>
              </a:solidFill>
            </a:endParaRPr>
          </a:p>
        </p:txBody>
      </p:sp>
    </p:spTree>
    <p:extLst>
      <p:ext uri="{BB962C8B-B14F-4D97-AF65-F5344CB8AC3E}">
        <p14:creationId xmlns:p14="http://schemas.microsoft.com/office/powerpoint/2010/main" val="3032090778"/>
      </p:ext>
    </p:extLst>
  </p:cSld>
  <p:clrMapOvr>
    <a:masterClrMapping/>
  </p:clrMapOvr>
  <mc:AlternateContent xmlns:mc="http://schemas.openxmlformats.org/markup-compatibility/2006" xmlns:p14="http://schemas.microsoft.com/office/powerpoint/2010/main">
    <mc:Choice Requires="p14">
      <p:transition p14:dur="100">
        <p:cut/>
        <p:sndAc>
          <p:stSnd>
            <p:snd r:embed="rId2" name="click.wav"/>
          </p:stSnd>
        </p:sndAc>
      </p:transition>
    </mc:Choice>
    <mc:Fallback xmlns="">
      <p:transition>
        <p:cut/>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Který den je po neděli?</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Pondělí.</a:t>
            </a:r>
            <a:endParaRPr lang="cs-CZ" sz="3600" b="1" dirty="0">
              <a:solidFill>
                <a:srgbClr val="FF0000"/>
              </a:solidFill>
            </a:endParaRPr>
          </a:p>
        </p:txBody>
      </p:sp>
    </p:spTree>
    <p:extLst>
      <p:ext uri="{BB962C8B-B14F-4D97-AF65-F5344CB8AC3E}">
        <p14:creationId xmlns:p14="http://schemas.microsoft.com/office/powerpoint/2010/main" val="2078442326"/>
      </p:ext>
    </p:extLst>
  </p:cSld>
  <p:clrMapOvr>
    <a:masterClrMapping/>
  </p:clrMapOvr>
  <mc:AlternateContent xmlns:mc="http://schemas.openxmlformats.org/markup-compatibility/2006" xmlns:p14="http://schemas.microsoft.com/office/powerpoint/2010/main">
    <mc:Choice Requires="p14">
      <p:transition p14:dur="100">
        <p:cut/>
        <p:sndAc>
          <p:stSnd>
            <p:snd r:embed="rId2" name="click.wav"/>
          </p:stSnd>
        </p:sndAc>
      </p:transition>
    </mc:Choice>
    <mc:Fallback xmlns="">
      <p:transition>
        <p:cut/>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Který měsíc je před </a:t>
            </a:r>
            <a:r>
              <a:rPr lang="cs-CZ" sz="3600" dirty="0" smtClean="0"/>
              <a:t>prosincem</a:t>
            </a:r>
            <a:r>
              <a:rPr lang="cs-CZ" sz="3600" dirty="0"/>
              <a:t>?</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Listopad.</a:t>
            </a:r>
            <a:endParaRPr lang="cs-CZ" sz="3600" b="1" dirty="0">
              <a:solidFill>
                <a:srgbClr val="FF0000"/>
              </a:solidFill>
            </a:endParaRPr>
          </a:p>
        </p:txBody>
      </p:sp>
    </p:spTree>
    <p:extLst>
      <p:ext uri="{BB962C8B-B14F-4D97-AF65-F5344CB8AC3E}">
        <p14:creationId xmlns:p14="http://schemas.microsoft.com/office/powerpoint/2010/main" val="3418595715"/>
      </p:ext>
    </p:extLst>
  </p:cSld>
  <p:clrMapOvr>
    <a:masterClrMapping/>
  </p:clrMapOvr>
  <mc:AlternateContent xmlns:mc="http://schemas.openxmlformats.org/markup-compatibility/2006" xmlns:p14="http://schemas.microsoft.com/office/powerpoint/2010/main">
    <mc:Choice Requires="p14">
      <p:transition p14:dur="100">
        <p:cut/>
        <p:sndAc>
          <p:stSnd>
            <p:snd r:embed="rId2" name="click.wav"/>
          </p:stSnd>
        </p:sndAc>
      </p:transition>
    </mc:Choice>
    <mc:Fallback xmlns="">
      <p:transition>
        <p:cut/>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smtClean="0"/>
              <a:t>Ve kterém měsíci </a:t>
            </a:r>
            <a:r>
              <a:rPr lang="cs-CZ" sz="3600" dirty="0"/>
              <a:t>začíná </a:t>
            </a:r>
            <a:r>
              <a:rPr lang="cs-CZ" sz="3600" dirty="0" smtClean="0"/>
              <a:t>podzim?</a:t>
            </a: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V září.</a:t>
            </a:r>
            <a:endParaRPr lang="cs-CZ" sz="3600" b="1" dirty="0">
              <a:solidFill>
                <a:srgbClr val="FF0000"/>
              </a:solidFill>
            </a:endParaRPr>
          </a:p>
        </p:txBody>
      </p:sp>
    </p:spTree>
    <p:extLst>
      <p:ext uri="{BB962C8B-B14F-4D97-AF65-F5344CB8AC3E}">
        <p14:creationId xmlns:p14="http://schemas.microsoft.com/office/powerpoint/2010/main" val="1902282221"/>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lick.wav"/>
          </p:stSnd>
        </p:sndAc>
      </p:transition>
    </mc:Choice>
    <mc:Fallback xmlns="">
      <p:transition spd="slow">
        <p:split orient="vert"/>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Který měsíc je před </a:t>
            </a:r>
            <a:r>
              <a:rPr lang="cs-CZ" sz="3600" dirty="0" smtClean="0"/>
              <a:t>lednem</a:t>
            </a:r>
            <a:r>
              <a:rPr lang="cs-CZ" sz="3600" dirty="0"/>
              <a:t>?</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Prosinec.</a:t>
            </a:r>
            <a:endParaRPr lang="cs-CZ" sz="3600" b="1" dirty="0">
              <a:solidFill>
                <a:srgbClr val="FF0000"/>
              </a:solidFill>
            </a:endParaRPr>
          </a:p>
        </p:txBody>
      </p:sp>
    </p:spTree>
    <p:extLst>
      <p:ext uri="{BB962C8B-B14F-4D97-AF65-F5344CB8AC3E}">
        <p14:creationId xmlns:p14="http://schemas.microsoft.com/office/powerpoint/2010/main" val="3983685354"/>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lick.wav"/>
          </p:stSnd>
        </p:sndAc>
      </p:transition>
    </mc:Choice>
    <mc:Fallback xmlns="">
      <p:transition spd="slow">
        <p:split orient="vert"/>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75724"/>
            <a:ext cx="8208912" cy="1169100"/>
          </a:xfrm>
        </p:spPr>
        <p:txBody>
          <a:bodyPr>
            <a:noAutofit/>
          </a:bodyPr>
          <a:lstStyle/>
          <a:p>
            <a:pPr algn="ctr"/>
            <a:r>
              <a:rPr lang="cs-CZ" sz="3600" dirty="0"/>
              <a:t/>
            </a:r>
            <a:br>
              <a:rPr lang="cs-CZ" sz="3600" dirty="0"/>
            </a:br>
            <a:r>
              <a:rPr lang="cs-CZ" sz="3600" dirty="0"/>
              <a:t/>
            </a:r>
            <a:br>
              <a:rPr lang="cs-CZ" sz="3600" dirty="0"/>
            </a:br>
            <a:r>
              <a:rPr lang="cs-CZ" sz="3600" dirty="0"/>
              <a:t/>
            </a:r>
            <a:br>
              <a:rPr lang="cs-CZ" sz="3600" dirty="0"/>
            </a:br>
            <a:r>
              <a:rPr lang="cs-CZ" sz="3600" dirty="0"/>
              <a:t>Kterým dnem začíná týden?</a:t>
            </a:r>
            <a:br>
              <a:rPr lang="cs-CZ" sz="3600" dirty="0"/>
            </a:br>
            <a:r>
              <a:rPr lang="cs-CZ" sz="3600" dirty="0"/>
              <a:t/>
            </a:r>
            <a:br>
              <a:rPr lang="cs-CZ" sz="3600" dirty="0"/>
            </a:br>
            <a:r>
              <a:rPr lang="cs-CZ" sz="3600" dirty="0"/>
              <a:t/>
            </a:r>
            <a:br>
              <a:rPr lang="cs-CZ" sz="3600" dirty="0"/>
            </a:br>
            <a:r>
              <a:rPr lang="cs-CZ" sz="3600" dirty="0"/>
              <a:t/>
            </a:r>
            <a:br>
              <a:rPr lang="cs-CZ" sz="3600" dirty="0"/>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b="1" dirty="0" smtClean="0">
                <a:solidFill>
                  <a:srgbClr val="FF0000"/>
                </a:solidFill>
              </a:rPr>
              <a:t>Pondělím.</a:t>
            </a:r>
            <a:endParaRPr lang="cs-CZ" sz="3600" b="1" dirty="0">
              <a:solidFill>
                <a:srgbClr val="FF0000"/>
              </a:solidFill>
            </a:endParaRPr>
          </a:p>
        </p:txBody>
      </p:sp>
    </p:spTree>
    <p:extLst>
      <p:ext uri="{BB962C8B-B14F-4D97-AF65-F5344CB8AC3E}">
        <p14:creationId xmlns:p14="http://schemas.microsoft.com/office/powerpoint/2010/main" val="2313040328"/>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lick.wav"/>
          </p:stSnd>
        </p:sndAc>
      </p:transition>
    </mc:Choice>
    <mc:Fallback xmlns="">
      <p:transition spd="slow">
        <p:split orient="vert"/>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009442" y="3307355"/>
            <a:ext cx="7117180" cy="1057749"/>
          </a:xfrm>
        </p:spPr>
        <p:txBody>
          <a:bodyPr/>
          <a:lstStyle/>
          <a:p>
            <a:r>
              <a:rPr lang="cs-CZ" sz="4800" dirty="0" smtClean="0"/>
              <a:t>Chvála vítězům,</a:t>
            </a:r>
            <a:endParaRPr lang="cs-CZ" sz="4800" dirty="0"/>
          </a:p>
        </p:txBody>
      </p:sp>
      <p:sp>
        <p:nvSpPr>
          <p:cNvPr id="3" name="Podnadpis 2"/>
          <p:cNvSpPr>
            <a:spLocks noGrp="1"/>
          </p:cNvSpPr>
          <p:nvPr>
            <p:ph type="subTitle" idx="1"/>
          </p:nvPr>
        </p:nvSpPr>
        <p:spPr>
          <a:xfrm>
            <a:off x="1331640" y="4437112"/>
            <a:ext cx="6400800" cy="1080120"/>
          </a:xfrm>
        </p:spPr>
        <p:txBody>
          <a:bodyPr>
            <a:normAutofit/>
          </a:bodyPr>
          <a:lstStyle/>
          <a:p>
            <a:r>
              <a:rPr lang="cs-CZ" sz="4800" dirty="0" smtClean="0">
                <a:solidFill>
                  <a:srgbClr val="C00000"/>
                </a:solidFill>
              </a:rPr>
              <a:t>Čest poraženým!</a:t>
            </a:r>
            <a:endParaRPr lang="cs-CZ" sz="4800" dirty="0">
              <a:solidFill>
                <a:srgbClr val="C00000"/>
              </a:solidFill>
            </a:endParaRPr>
          </a:p>
        </p:txBody>
      </p:sp>
      <p:sp>
        <p:nvSpPr>
          <p:cNvPr id="4" name="Veselý obličej 3"/>
          <p:cNvSpPr/>
          <p:nvPr/>
        </p:nvSpPr>
        <p:spPr>
          <a:xfrm>
            <a:off x="323528" y="692696"/>
            <a:ext cx="1800200" cy="1656184"/>
          </a:xfrm>
          <a:prstGeom prst="smileyFace">
            <a:avLst/>
          </a:prstGeom>
          <a:solidFill>
            <a:srgbClr val="FFFF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Zaoblený obdélníkový popisek 4"/>
          <p:cNvSpPr/>
          <p:nvPr/>
        </p:nvSpPr>
        <p:spPr>
          <a:xfrm>
            <a:off x="3401100" y="1520788"/>
            <a:ext cx="5275355" cy="1260140"/>
          </a:xfrm>
          <a:prstGeom prst="wedgeRoundRectCallout">
            <a:avLst>
              <a:gd name="adj1" fmla="val -86575"/>
              <a:gd name="adj2" fmla="val -11006"/>
              <a:gd name="adj3" fmla="val 16667"/>
            </a:avLst>
          </a:prstGeom>
          <a:solidFill>
            <a:srgbClr val="FFC000"/>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rgbClr val="C00000"/>
                </a:solidFill>
              </a:rPr>
              <a:t>Kolik jste dali celkem gólů?</a:t>
            </a:r>
            <a:endParaRPr lang="cs-CZ" sz="2800" dirty="0">
              <a:solidFill>
                <a:srgbClr val="C00000"/>
              </a:solidFill>
            </a:endParaRPr>
          </a:p>
        </p:txBody>
      </p:sp>
    </p:spTree>
    <p:extLst>
      <p:ext uri="{BB962C8B-B14F-4D97-AF65-F5344CB8AC3E}">
        <p14:creationId xmlns:p14="http://schemas.microsoft.com/office/powerpoint/2010/main" val="488446193"/>
      </p:ext>
    </p:extLst>
  </p:cSld>
  <p:clrMapOvr>
    <a:masterClrMapping/>
  </p:clrMapOvr>
  <mc:AlternateContent xmlns:mc="http://schemas.openxmlformats.org/markup-compatibility/2006" xmlns:p14="http://schemas.microsoft.com/office/powerpoint/2010/main">
    <mc:Choice Requires="p14">
      <p:transition spd="slow" p14:dur="3400">
        <p14:reveal/>
        <p:sndAc>
          <p:stSnd>
            <p:snd r:embed="rId2" name="click.wav"/>
          </p:stSnd>
        </p:sndAc>
      </p:transition>
    </mc:Choice>
    <mc:Fallback xmlns="">
      <p:transition spd="slow">
        <p:fad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42" presetClass="entr" presetSubtype="0" fill="hold" grpId="0" nodeType="after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par>
                          <p:cTn id="15" fill="hold">
                            <p:stCondLst>
                              <p:cond delay="1500"/>
                            </p:stCondLst>
                            <p:childTnLst>
                              <p:par>
                                <p:cTn id="16" presetID="42" presetClass="entr" presetSubtype="0" fill="hold" grpId="0" nodeType="after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2000"/>
                                        <p:tgtEl>
                                          <p:spTgt spid="3">
                                            <p:txEl>
                                              <p:pRg st="0" end="0"/>
                                            </p:txEl>
                                          </p:spTgt>
                                        </p:tgtEl>
                                      </p:cBhvr>
                                    </p:animEffect>
                                    <p:anim calcmode="lin" valueType="num">
                                      <p:cBhvr>
                                        <p:cTn id="19"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0" dur="2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Lst>
  </p:timing>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00B0F0"/>
                </a:solidFill>
              </a:rPr>
              <a:t>Zdroje:</a:t>
            </a:r>
            <a:endParaRPr lang="cs-CZ" b="1" dirty="0">
              <a:solidFill>
                <a:srgbClr val="00B0F0"/>
              </a:solidFill>
            </a:endParaRPr>
          </a:p>
        </p:txBody>
      </p:sp>
      <p:sp>
        <p:nvSpPr>
          <p:cNvPr id="3" name="Zástupný symbol pro obsah 2"/>
          <p:cNvSpPr>
            <a:spLocks noGrp="1"/>
          </p:cNvSpPr>
          <p:nvPr>
            <p:ph idx="1"/>
          </p:nvPr>
        </p:nvSpPr>
        <p:spPr>
          <a:xfrm>
            <a:off x="611560" y="1807361"/>
            <a:ext cx="7776864" cy="1333607"/>
          </a:xfrm>
        </p:spPr>
        <p:txBody>
          <a:bodyPr/>
          <a:lstStyle/>
          <a:p>
            <a:pPr marL="0" lvl="0" indent="0" defTabSz="914400">
              <a:spcBef>
                <a:spcPts val="0"/>
              </a:spcBef>
              <a:spcAft>
                <a:spcPts val="0"/>
              </a:spcAft>
              <a:buClrTx/>
              <a:buNone/>
            </a:pPr>
            <a:r>
              <a:rPr lang="cs-CZ" sz="1200" dirty="0">
                <a:latin typeface="DejaVuSerifCondensed"/>
              </a:rPr>
              <a:t>ŠTIKOVÁ, Věra. </a:t>
            </a:r>
            <a:r>
              <a:rPr lang="cs-CZ" sz="1200" i="1" dirty="0">
                <a:latin typeface="DejaVuSerifCondensed-Italic"/>
              </a:rPr>
              <a:t>Já a můj svět: prvouka pro 3. ročník</a:t>
            </a:r>
            <a:r>
              <a:rPr lang="cs-CZ" sz="1200" dirty="0">
                <a:latin typeface="DejaVuSerifCondensed"/>
              </a:rPr>
              <a:t>. 1. vyd. Brno: Nová škola, 2008, 2 sv. Duhová</a:t>
            </a:r>
          </a:p>
          <a:p>
            <a:pPr marL="0" lvl="0" indent="0" defTabSz="914400">
              <a:spcBef>
                <a:spcPts val="0"/>
              </a:spcBef>
              <a:spcAft>
                <a:spcPts val="0"/>
              </a:spcAft>
              <a:buClrTx/>
              <a:buNone/>
            </a:pPr>
            <a:r>
              <a:rPr lang="cs-CZ" sz="1200" dirty="0">
                <a:latin typeface="DejaVuSerifCondensed"/>
              </a:rPr>
              <a:t>řada. ISBN 978-80-7289-097-2. </a:t>
            </a:r>
            <a:endParaRPr lang="cs-CZ" sz="1200" dirty="0" smtClean="0">
              <a:latin typeface="DejaVuSerifCondensed"/>
            </a:endParaRPr>
          </a:p>
          <a:p>
            <a:pPr marL="0" indent="0">
              <a:buNone/>
            </a:pPr>
            <a:endParaRPr lang="cs-CZ" sz="1200" dirty="0" smtClean="0"/>
          </a:p>
          <a:p>
            <a:pPr marL="0" indent="0">
              <a:buNone/>
            </a:pPr>
            <a:r>
              <a:rPr lang="cs-CZ" sz="1200" dirty="0" smtClean="0"/>
              <a:t>ŠTIKOVÁ</a:t>
            </a:r>
            <a:r>
              <a:rPr lang="cs-CZ" sz="1200" dirty="0"/>
              <a:t>, Věra. </a:t>
            </a:r>
            <a:r>
              <a:rPr lang="cs-CZ" sz="1200" i="1" dirty="0"/>
              <a:t>Já a můj svět: prvouka pro 2. ročník : učebnice.</a:t>
            </a:r>
            <a:r>
              <a:rPr lang="cs-CZ" sz="1200" dirty="0"/>
              <a:t> 1. vyd. Brno: Nová škola, 2008</a:t>
            </a:r>
            <a:r>
              <a:rPr lang="cs-CZ" sz="1200" dirty="0" smtClean="0"/>
              <a:t>, </a:t>
            </a:r>
            <a:r>
              <a:rPr lang="cs-CZ" sz="1200" dirty="0"/>
              <a:t>2 sv. Duhová řada. ISBN 80-728-9090-5.</a:t>
            </a:r>
          </a:p>
          <a:p>
            <a:pPr marL="0" indent="0">
              <a:lnSpc>
                <a:spcPct val="115000"/>
              </a:lnSpc>
              <a:spcAft>
                <a:spcPts val="1000"/>
              </a:spcAft>
              <a:buNone/>
            </a:pPr>
            <a:endParaRPr lang="cs-CZ" sz="1200" smtClean="0">
              <a:ea typeface="Calibri"/>
              <a:cs typeface="Times New Roman"/>
            </a:endParaRPr>
          </a:p>
          <a:p>
            <a:pPr marL="0" indent="0">
              <a:lnSpc>
                <a:spcPct val="115000"/>
              </a:lnSpc>
              <a:spcAft>
                <a:spcPts val="1000"/>
              </a:spcAft>
              <a:buNone/>
            </a:pPr>
            <a:r>
              <a:rPr lang="cs-CZ" sz="1200" smtClean="0">
                <a:ea typeface="Calibri"/>
                <a:cs typeface="Times New Roman"/>
              </a:rPr>
              <a:t>ŠTIKOVÁ</a:t>
            </a:r>
            <a:r>
              <a:rPr lang="cs-CZ" sz="1200" dirty="0">
                <a:ea typeface="Calibri"/>
                <a:cs typeface="Times New Roman"/>
              </a:rPr>
              <a:t>, Věra. </a:t>
            </a:r>
            <a:r>
              <a:rPr lang="cs-CZ" sz="1200" i="1" dirty="0">
                <a:ea typeface="Calibri"/>
                <a:cs typeface="Times New Roman"/>
              </a:rPr>
              <a:t>Metodický průvodce učební prvouka</a:t>
            </a:r>
            <a:r>
              <a:rPr lang="cs-CZ" sz="1200" dirty="0">
                <a:ea typeface="Calibri"/>
                <a:cs typeface="Times New Roman"/>
              </a:rPr>
              <a:t>. Ilustrace Alena </a:t>
            </a:r>
            <a:r>
              <a:rPr lang="cs-CZ" sz="1200" dirty="0" err="1">
                <a:ea typeface="Calibri"/>
                <a:cs typeface="Times New Roman"/>
              </a:rPr>
              <a:t>Baisová</a:t>
            </a:r>
            <a:r>
              <a:rPr lang="cs-CZ" sz="1200" dirty="0">
                <a:ea typeface="Calibri"/>
                <a:cs typeface="Times New Roman"/>
              </a:rPr>
              <a:t>. Brno: Nová škola, 2004, 43 s. ISBN </a:t>
            </a:r>
            <a:r>
              <a:rPr lang="cs-CZ" sz="1200" dirty="0" smtClean="0">
                <a:ea typeface="Calibri"/>
                <a:cs typeface="Times New Roman"/>
              </a:rPr>
              <a:t>80-728-9065-4.</a:t>
            </a:r>
          </a:p>
          <a:p>
            <a:pPr marL="0" indent="0">
              <a:lnSpc>
                <a:spcPct val="115000"/>
              </a:lnSpc>
              <a:spcAft>
                <a:spcPts val="1000"/>
              </a:spcAft>
              <a:buNone/>
            </a:pPr>
            <a:r>
              <a:rPr lang="cs-CZ" sz="1200" dirty="0" smtClean="0"/>
              <a:t>ŠTIKOVÁ</a:t>
            </a:r>
            <a:r>
              <a:rPr lang="cs-CZ" sz="1200" dirty="0"/>
              <a:t>, Věra. </a:t>
            </a:r>
            <a:r>
              <a:rPr lang="cs-CZ" sz="1200" i="1" dirty="0"/>
              <a:t>Metodický průvodce učebnicí prvouka 3</a:t>
            </a:r>
            <a:r>
              <a:rPr lang="cs-CZ" sz="1200" dirty="0"/>
              <a:t>. Brno, nám. SNP 9: Nová škola, 2007, ISBN 80-7289-065-4.</a:t>
            </a:r>
          </a:p>
          <a:p>
            <a:pPr marL="0" lvl="0" indent="0" defTabSz="914400">
              <a:spcBef>
                <a:spcPts val="0"/>
              </a:spcBef>
              <a:spcAft>
                <a:spcPts val="0"/>
              </a:spcAft>
              <a:buClrTx/>
              <a:buNone/>
            </a:pPr>
            <a:endParaRPr lang="cs-CZ" sz="1800" kern="0" dirty="0">
              <a:solidFill>
                <a:srgbClr val="000000"/>
              </a:solidFill>
              <a:latin typeface="Comic Sans MS"/>
            </a:endParaRPr>
          </a:p>
          <a:p>
            <a:pPr marL="0" lvl="0" indent="0" defTabSz="914400">
              <a:spcBef>
                <a:spcPts val="0"/>
              </a:spcBef>
              <a:spcAft>
                <a:spcPts val="0"/>
              </a:spcAft>
              <a:buClrTx/>
              <a:buNone/>
            </a:pPr>
            <a:endParaRPr lang="cs-CZ" sz="1200" dirty="0">
              <a:solidFill>
                <a:srgbClr val="C00000"/>
              </a:solidFill>
              <a:latin typeface="DejaVuSerifCondensed"/>
            </a:endParaRPr>
          </a:p>
          <a:p>
            <a:endParaRPr lang="cs-CZ" dirty="0">
              <a:solidFill>
                <a:srgbClr val="C00000"/>
              </a:solidFill>
            </a:endParaRPr>
          </a:p>
        </p:txBody>
      </p:sp>
    </p:spTree>
    <p:extLst>
      <p:ext uri="{BB962C8B-B14F-4D97-AF65-F5344CB8AC3E}">
        <p14:creationId xmlns:p14="http://schemas.microsoft.com/office/powerpoint/2010/main" val="1174844043"/>
      </p:ext>
    </p:extLst>
  </p:cSld>
  <p:clrMapOvr>
    <a:masterClrMapping/>
  </p:clrMapOvr>
  <p:transition spd="slow">
    <p:randomBar dir="vert"/>
    <p:sndAc>
      <p:stSnd>
        <p:snd r:embed="rId2" name="click.wav"/>
      </p:stSnd>
    </p:sndAc>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Šablona návrhu Zelenobílá abstrakce">
  <a:themeElements>
    <a:clrScheme name="Motiv systému Office 1">
      <a:dk1>
        <a:srgbClr val="000000"/>
      </a:dk1>
      <a:lt1>
        <a:srgbClr val="FFFFFF"/>
      </a:lt1>
      <a:dk2>
        <a:srgbClr val="FFFFFF"/>
      </a:dk2>
      <a:lt2>
        <a:srgbClr val="969696"/>
      </a:lt2>
      <a:accent1>
        <a:srgbClr val="93D598"/>
      </a:accent1>
      <a:accent2>
        <a:srgbClr val="29A744"/>
      </a:accent2>
      <a:accent3>
        <a:srgbClr val="FFFFFF"/>
      </a:accent3>
      <a:accent4>
        <a:srgbClr val="000000"/>
      </a:accent4>
      <a:accent5>
        <a:srgbClr val="C8E7CA"/>
      </a:accent5>
      <a:accent6>
        <a:srgbClr val="24973D"/>
      </a:accent6>
      <a:hlink>
        <a:srgbClr val="556731"/>
      </a:hlink>
      <a:folHlink>
        <a:srgbClr val="1A3021"/>
      </a:folHlink>
    </a:clrScheme>
    <a:fontScheme name="Motiv systému Office">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Motiv systému Office 1">
        <a:dk1>
          <a:srgbClr val="000000"/>
        </a:dk1>
        <a:lt1>
          <a:srgbClr val="FFFFFF"/>
        </a:lt1>
        <a:dk2>
          <a:srgbClr val="FFFFFF"/>
        </a:dk2>
        <a:lt2>
          <a:srgbClr val="969696"/>
        </a:lt2>
        <a:accent1>
          <a:srgbClr val="93D598"/>
        </a:accent1>
        <a:accent2>
          <a:srgbClr val="29A744"/>
        </a:accent2>
        <a:accent3>
          <a:srgbClr val="FFFFFF"/>
        </a:accent3>
        <a:accent4>
          <a:srgbClr val="000000"/>
        </a:accent4>
        <a:accent5>
          <a:srgbClr val="C8E7CA"/>
        </a:accent5>
        <a:accent6>
          <a:srgbClr val="24973D"/>
        </a:accent6>
        <a:hlink>
          <a:srgbClr val="556731"/>
        </a:hlink>
        <a:folHlink>
          <a:srgbClr val="1A3021"/>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4120</TotalTime>
  <Words>485</Words>
  <Application>Microsoft Office PowerPoint</Application>
  <PresentationFormat>Předvádění na obrazovce (4:3)</PresentationFormat>
  <Paragraphs>149</Paragraphs>
  <Slides>67</Slides>
  <Notes>0</Notes>
  <HiddenSlides>3</HiddenSlides>
  <MMClips>0</MMClips>
  <ScaleCrop>false</ScaleCrop>
  <HeadingPairs>
    <vt:vector size="6" baseType="variant">
      <vt:variant>
        <vt:lpstr>Motiv</vt:lpstr>
      </vt:variant>
      <vt:variant>
        <vt:i4>2</vt:i4>
      </vt:variant>
      <vt:variant>
        <vt:lpstr>Vložené servery OLE</vt:lpstr>
      </vt:variant>
      <vt:variant>
        <vt:i4>1</vt:i4>
      </vt:variant>
      <vt:variant>
        <vt:lpstr>Nadpisy snímků</vt:lpstr>
      </vt:variant>
      <vt:variant>
        <vt:i4>67</vt:i4>
      </vt:variant>
    </vt:vector>
  </HeadingPairs>
  <TitlesOfParts>
    <vt:vector size="70" baseType="lpstr">
      <vt:lpstr>Motiv sady Office</vt:lpstr>
      <vt:lpstr>Šablona návrhu Zelenobílá abstrakce</vt:lpstr>
      <vt:lpstr>Microsoft PowerPoint Presentation</vt:lpstr>
      <vt:lpstr>Prezentace aplikace PowerPoint</vt:lpstr>
      <vt:lpstr>Anotace</vt:lpstr>
      <vt:lpstr>Kalendář</vt:lpstr>
      <vt:lpstr>Znáš dobře kalendář?</vt:lpstr>
      <vt:lpstr>Košíková před tabulí</vt:lpstr>
      <vt:lpstr> Který den je před sobotou? </vt:lpstr>
      <vt:lpstr>Který měsíc je první v roce?   </vt:lpstr>
      <vt:lpstr> Který den je před pondělím? </vt:lpstr>
      <vt:lpstr>Kolik měsíců má rok? </vt:lpstr>
      <vt:lpstr> Který den je před středou? </vt:lpstr>
      <vt:lpstr>Ve kterém měsíci začíná školní rok?  </vt:lpstr>
      <vt:lpstr> Který den je před pátkem? </vt:lpstr>
      <vt:lpstr> Který měsíc je třetí v roce?   </vt:lpstr>
      <vt:lpstr>  Čím měříme čas?   </vt:lpstr>
      <vt:lpstr> Který den je před nedělí? </vt:lpstr>
      <vt:lpstr>Který měsíc je pátý v roce?   </vt:lpstr>
      <vt:lpstr>Který měsíc je druhý  v roce?   </vt:lpstr>
      <vt:lpstr>  Kolik dnů má týden?   </vt:lpstr>
      <vt:lpstr>Který měsíc je čtvrtý v roce?   </vt:lpstr>
      <vt:lpstr> Který den je před čtvrtkem? </vt:lpstr>
      <vt:lpstr> Který měsíc je šestý v roce?   </vt:lpstr>
      <vt:lpstr> Kolik ročních období je v roce?   </vt:lpstr>
      <vt:lpstr> Který měsíc je jedenáctý v roce?   </vt:lpstr>
      <vt:lpstr> Který den je před úterým? </vt:lpstr>
      <vt:lpstr>Který měsíc je devátý v roce?   </vt:lpstr>
      <vt:lpstr>Který měsíc je sedmý v roce?   </vt:lpstr>
      <vt:lpstr>  Kolik týdnů je v měsíci?   </vt:lpstr>
      <vt:lpstr>Který měsíc je desátý v roce?   </vt:lpstr>
      <vt:lpstr> Ve kterém měsíci začíná zima?   </vt:lpstr>
      <vt:lpstr>Který měsíc je poslední v roce?   </vt:lpstr>
      <vt:lpstr>   Kde najdeš, který je den?   </vt:lpstr>
      <vt:lpstr>Který den je po pondělí?  </vt:lpstr>
      <vt:lpstr>Který měsíc je osmý v roce?   </vt:lpstr>
      <vt:lpstr>Který den je po čtvrtku?  </vt:lpstr>
      <vt:lpstr> Ve kterém měsíci začíná léto?   </vt:lpstr>
      <vt:lpstr> Který měsíc je dvanáctý v roce?   </vt:lpstr>
      <vt:lpstr>Který den je po úterý?  </vt:lpstr>
      <vt:lpstr> Který měsíc je před zářím?  </vt:lpstr>
      <vt:lpstr>Který den je po pátku?  </vt:lpstr>
      <vt:lpstr> Který měsíc je před listopadem?  </vt:lpstr>
      <vt:lpstr>Který den je po středě?  </vt:lpstr>
      <vt:lpstr> Který měsíc je před lednem?  </vt:lpstr>
      <vt:lpstr>Který den je po sobotě?  </vt:lpstr>
      <vt:lpstr> Který měsíc je před říjnem?  </vt:lpstr>
      <vt:lpstr> Který měsíc je před prosincem?  </vt:lpstr>
      <vt:lpstr>   Kterým dnem končí pracovní týden?     </vt:lpstr>
      <vt:lpstr> Který měsíc je před dubnem?  </vt:lpstr>
      <vt:lpstr> Který měsíc je před únorem?  </vt:lpstr>
      <vt:lpstr>  V kolik hodin je poledne?    </vt:lpstr>
      <vt:lpstr> Který měsíc je před červnem?  </vt:lpstr>
      <vt:lpstr> Který měsíc je před březnem?  </vt:lpstr>
      <vt:lpstr>   Kterým dnem končí týden?     </vt:lpstr>
      <vt:lpstr> Který měsíc je před květnem?  </vt:lpstr>
      <vt:lpstr> Který měsíc je před červencem?  </vt:lpstr>
      <vt:lpstr>  V kolik hodin je půlnoc?    </vt:lpstr>
      <vt:lpstr> Který měsíc je před říjnem?  </vt:lpstr>
      <vt:lpstr> Který měsíc je před srpnem?  </vt:lpstr>
      <vt:lpstr> Který měsíc je před listopadem?  </vt:lpstr>
      <vt:lpstr> Ve kterém měsíci začíná jaro?   </vt:lpstr>
      <vt:lpstr> Který měsíc je před zářím?  </vt:lpstr>
      <vt:lpstr> Který den je po neděli? </vt:lpstr>
      <vt:lpstr> Který měsíc je před prosincem?  </vt:lpstr>
      <vt:lpstr> Ve kterém měsíci začíná podzim?   </vt:lpstr>
      <vt:lpstr> Který měsíc je před lednem?  </vt:lpstr>
      <vt:lpstr>   Kterým dnem začíná týden?     </vt:lpstr>
      <vt:lpstr>Chvála vítězům,</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Milada</dc:creator>
  <cp:lastModifiedBy>Milada Pleskačová</cp:lastModifiedBy>
  <cp:revision>317</cp:revision>
  <dcterms:created xsi:type="dcterms:W3CDTF">2013-01-18T15:24:45Z</dcterms:created>
  <dcterms:modified xsi:type="dcterms:W3CDTF">2013-06-09T12:37:31Z</dcterms:modified>
</cp:coreProperties>
</file>