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  <p:sldMasterId id="2147483780" r:id="rId2"/>
  </p:sldMasterIdLst>
  <p:sldIdLst>
    <p:sldId id="259" r:id="rId3"/>
    <p:sldId id="256" r:id="rId4"/>
    <p:sldId id="279" r:id="rId5"/>
    <p:sldId id="257" r:id="rId6"/>
    <p:sldId id="304" r:id="rId7"/>
    <p:sldId id="291" r:id="rId8"/>
    <p:sldId id="300" r:id="rId9"/>
    <p:sldId id="283" r:id="rId10"/>
    <p:sldId id="285" r:id="rId11"/>
    <p:sldId id="289" r:id="rId12"/>
    <p:sldId id="306" r:id="rId13"/>
    <p:sldId id="290" r:id="rId14"/>
    <p:sldId id="287" r:id="rId15"/>
    <p:sldId id="293" r:id="rId16"/>
    <p:sldId id="297" r:id="rId17"/>
    <p:sldId id="301" r:id="rId18"/>
    <p:sldId id="305" r:id="rId19"/>
    <p:sldId id="270" r:id="rId20"/>
    <p:sldId id="280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737" autoAdjust="0"/>
  </p:normalViewPr>
  <p:slideViewPr>
    <p:cSldViewPr>
      <p:cViewPr varScale="1">
        <p:scale>
          <a:sx n="66" d="100"/>
          <a:sy n="66" d="100"/>
        </p:scale>
        <p:origin x="-150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9C21CE-8487-4DBD-86C3-D9047FDE9DDF}" type="doc">
      <dgm:prSet loTypeId="urn:microsoft.com/office/officeart/2005/8/layout/vList4" loCatId="picture" qsTypeId="urn:microsoft.com/office/officeart/2005/8/quickstyle/simple1" qsCatId="simple" csTypeId="urn:microsoft.com/office/officeart/2005/8/colors/accent1_2" csCatId="accent1" phldr="0"/>
      <dgm:spPr/>
      <dgm:t>
        <a:bodyPr/>
        <a:lstStyle/>
        <a:p>
          <a:endParaRPr lang="cs-CZ"/>
        </a:p>
      </dgm:t>
    </dgm:pt>
    <dgm:pt modelId="{206E88CD-31C4-4D21-86FE-BF41CBBC700A}" type="pres">
      <dgm:prSet presAssocID="{049C21CE-8487-4DBD-86C3-D9047FDE9DDF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4A17B412-638B-4B76-85A4-A55072ED2F96}" type="presOf" srcId="{049C21CE-8487-4DBD-86C3-D9047FDE9DDF}" destId="{206E88CD-31C4-4D21-86FE-BF41CBBC700A}" srcOrd="0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 bwMode="auto"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2286000" y="3429000"/>
            <a:ext cx="6399213" cy="1219200"/>
          </a:xfrm>
        </p:spPr>
        <p:txBody>
          <a:bodyPr/>
          <a:lstStyle>
            <a:lvl1pPr>
              <a:defRPr sz="4000"/>
            </a:lvl1pPr>
          </a:lstStyle>
          <a:p>
            <a:pPr lvl="0"/>
            <a:r>
              <a:rPr lang="cs-CZ" noProof="0" smtClean="0"/>
              <a:t>Kliknutím lze upravit styl.</a:t>
            </a:r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2286000" y="4800600"/>
            <a:ext cx="6399213" cy="838200"/>
          </a:xfrm>
        </p:spPr>
        <p:txBody>
          <a:bodyPr/>
          <a:lstStyle>
            <a:lvl1pPr marL="0" indent="0">
              <a:buFontTx/>
              <a:buNone/>
              <a:defRPr sz="2400"/>
            </a:lvl1pPr>
          </a:lstStyle>
          <a:p>
            <a:pPr lvl="0"/>
            <a:r>
              <a:rPr lang="cs-CZ" noProof="0" smtClean="0"/>
              <a:t>Kliknutím lze upravit styl předlohy.</a:t>
            </a:r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plit dir="in"/>
    <p:sndAc>
      <p:stSnd>
        <p:snd r:embed="rId1" name="typ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1299149"/>
      </p:ext>
    </p:extLst>
  </p:cSld>
  <p:clrMapOvr>
    <a:masterClrMapping/>
  </p:clrMapOvr>
  <p:transition spd="slow">
    <p:split dir="in"/>
    <p:sndAc>
      <p:stSnd>
        <p:snd r:embed="rId1" name="typ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9233583"/>
      </p:ext>
    </p:extLst>
  </p:cSld>
  <p:clrMapOvr>
    <a:masterClrMapping/>
  </p:clrMapOvr>
  <p:transition spd="slow">
    <p:split dir="in"/>
    <p:sndAc>
      <p:stSnd>
        <p:snd r:embed="rId1" name="typ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284413" y="1905000"/>
            <a:ext cx="3122612" cy="42211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559425" y="1905000"/>
            <a:ext cx="3124200" cy="42211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3248215"/>
      </p:ext>
    </p:extLst>
  </p:cSld>
  <p:clrMapOvr>
    <a:masterClrMapping/>
  </p:clrMapOvr>
  <p:transition spd="slow">
    <p:split dir="in"/>
    <p:sndAc>
      <p:stSnd>
        <p:snd r:embed="rId1" name="typ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5968200"/>
      </p:ext>
    </p:extLst>
  </p:cSld>
  <p:clrMapOvr>
    <a:masterClrMapping/>
  </p:clrMapOvr>
  <p:transition spd="slow">
    <p:split dir="in"/>
    <p:sndAc>
      <p:stSnd>
        <p:snd r:embed="rId1" name="typ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0088596"/>
      </p:ext>
    </p:extLst>
  </p:cSld>
  <p:clrMapOvr>
    <a:masterClrMapping/>
  </p:clrMapOvr>
  <p:transition spd="slow">
    <p:split dir="in"/>
    <p:sndAc>
      <p:stSnd>
        <p:snd r:embed="rId1" name="typ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114753"/>
      </p:ext>
    </p:extLst>
  </p:cSld>
  <p:clrMapOvr>
    <a:masterClrMapping/>
  </p:clrMapOvr>
  <p:transition spd="slow">
    <p:split dir="in"/>
    <p:sndAc>
      <p:stSnd>
        <p:snd r:embed="rId1" name="typ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9636445"/>
      </p:ext>
    </p:extLst>
  </p:cSld>
  <p:clrMapOvr>
    <a:masterClrMapping/>
  </p:clrMapOvr>
  <p:transition spd="slow">
    <p:split dir="in"/>
    <p:sndAc>
      <p:stSnd>
        <p:snd r:embed="rId1" name="typ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5037999"/>
      </p:ext>
    </p:extLst>
  </p:cSld>
  <p:clrMapOvr>
    <a:masterClrMapping/>
  </p:clrMapOvr>
  <p:transition spd="slow">
    <p:split dir="in"/>
    <p:sndAc>
      <p:stSnd>
        <p:snd r:embed="rId1" name="typ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5786441"/>
      </p:ext>
    </p:extLst>
  </p:cSld>
  <p:clrMapOvr>
    <a:masterClrMapping/>
  </p:clrMapOvr>
  <p:transition spd="slow">
    <p:split dir="in"/>
    <p:sndAc>
      <p:stSnd>
        <p:snd r:embed="rId1" name="typ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085013" y="533400"/>
            <a:ext cx="1598612" cy="55927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284413" y="533400"/>
            <a:ext cx="4648200" cy="55927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1434560"/>
      </p:ext>
    </p:extLst>
  </p:cSld>
  <p:clrMapOvr>
    <a:masterClrMapping/>
  </p:clrMapOvr>
  <p:transition spd="slow">
    <p:split dir="in"/>
    <p:sndAc>
      <p:stSnd>
        <p:snd r:embed="rId1" name="typ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slow">
    <p:split dir="in"/>
    <p:sndAc>
      <p:stSnd>
        <p:snd r:embed="rId1" name="typ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plit dir="in"/>
    <p:sndAc>
      <p:stSnd>
        <p:snd r:embed="rId1" name="typ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slow">
    <p:split dir="in"/>
    <p:sndAc>
      <p:stSnd>
        <p:snd r:embed="rId1" name="typ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split dir="in"/>
    <p:sndAc>
      <p:stSnd>
        <p:snd r:embed="rId1" name="typ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plit dir="in"/>
    <p:sndAc>
      <p:stSnd>
        <p:snd r:embed="rId1" name="typ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split dir="in"/>
    <p:sndAc>
      <p:stSnd>
        <p:snd r:embed="rId1" name="typ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plit dir="in"/>
    <p:sndAc>
      <p:stSnd>
        <p:snd r:embed="rId1" name="typ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slow">
    <p:split dir="in"/>
    <p:sndAc>
      <p:stSnd>
        <p:snd r:embed="rId1" name="typ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slow">
    <p:split dir="in"/>
    <p:sndAc>
      <p:stSnd>
        <p:snd r:embed="rId1" name="typ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plit dir="in"/>
    <p:sndAc>
      <p:stSnd>
        <p:snd r:embed="rId1" name="typ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plit dir="in"/>
    <p:sndAc>
      <p:stSnd>
        <p:snd r:embed="rId1" name="type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2284413" y="533400"/>
            <a:ext cx="6399212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2284413" y="1905000"/>
            <a:ext cx="6399212" cy="4221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+mn-lt"/>
              </a:defRPr>
            </a:lvl1pPr>
          </a:lstStyle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+mn-lt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split dir="in"/>
    <p:sndAc>
      <p:stSnd>
        <p:snd r:embed="rId13" name="type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Verdana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Verdana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Verdana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Verdana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Verdana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Verdana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Verdana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Verdana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ransition spd="slow">
    <p:split dir="in"/>
    <p:sndAc>
      <p:stSnd>
        <p:snd r:embed="rId13" name="type.wav"/>
      </p:stSnd>
    </p:sndAc>
  </p:transition>
  <p:timing>
    <p:tnLst>
      <p:par>
        <p:cTn id="1" dur="indefinite" restart="never" nodeType="tmRoot"/>
      </p:par>
    </p:tnLst>
  </p:timing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4.jpeg"/><Relationship Id="rId7" Type="http://schemas.openxmlformats.org/officeDocument/2006/relationships/diagramColors" Target="../diagrams/colors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b/b7/Kamna_musgraves_m3.jpg" TargetMode="External"/><Relationship Id="rId13" Type="http://schemas.openxmlformats.org/officeDocument/2006/relationships/hyperlink" Target="http://upload.wikimedia.org/wikipedia/commons/8/82/Dreschflegel.jpg" TargetMode="External"/><Relationship Id="rId18" Type="http://schemas.openxmlformats.org/officeDocument/2006/relationships/hyperlink" Target="http://upload.wikimedia.org/wikipedia/commons/3/32/Kutschenmuseum2_DSC0288.JPG" TargetMode="External"/><Relationship Id="rId3" Type="http://schemas.openxmlformats.org/officeDocument/2006/relationships/hyperlink" Target="http://upload.wikimedia.org/wikipedia/commons/1/15/1896_telephone.jpg" TargetMode="External"/><Relationship Id="rId7" Type="http://schemas.openxmlformats.org/officeDocument/2006/relationships/hyperlink" Target="http://upload.wikimedia.org/wikipedia/commons/b/bb/Mangle.jpg" TargetMode="External"/><Relationship Id="rId12" Type="http://schemas.openxmlformats.org/officeDocument/2006/relationships/hyperlink" Target="http://upload.wikimedia.org/wikipedia/commons/e/e3/Stoppolofa_treen.jpg" TargetMode="External"/><Relationship Id="rId17" Type="http://schemas.openxmlformats.org/officeDocument/2006/relationships/hyperlink" Target="http://upload.wikimedia.org/wikipedia/commons/a/ae/Saint-remy-de-provence-cadran-solaire.jpg" TargetMode="External"/><Relationship Id="rId2" Type="http://schemas.openxmlformats.org/officeDocument/2006/relationships/audio" Target="../media/audio1.wav"/><Relationship Id="rId16" Type="http://schemas.openxmlformats.org/officeDocument/2006/relationships/hyperlink" Target="http://upload.wikimedia.org/wikipedia/commons/f/f6/Wooden_hourglass_2.jpg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upload.wikimedia.org/wikipedia/commons/6/62/B%C3%BCgeleisen_alt.jpg" TargetMode="External"/><Relationship Id="rId11" Type="http://schemas.openxmlformats.org/officeDocument/2006/relationships/hyperlink" Target="http://upload.wikimedia.org/wikipedia/commons/a/a4/Fingerhut.jpg" TargetMode="External"/><Relationship Id="rId5" Type="http://schemas.openxmlformats.org/officeDocument/2006/relationships/hyperlink" Target="http://upload.wikimedia.org/wikipedia/commons/c/c2/Fleischwolf.ganz.jpg" TargetMode="External"/><Relationship Id="rId15" Type="http://schemas.openxmlformats.org/officeDocument/2006/relationships/hyperlink" Target="http://upload.wikimedia.org/wikipedia/commons/2/2f/Sickle33.jpg" TargetMode="External"/><Relationship Id="rId10" Type="http://schemas.openxmlformats.org/officeDocument/2006/relationships/hyperlink" Target="http://upload.wikimedia.org/wikipedia/commons/b/be/Portable_78_rpm_record_player.jpg" TargetMode="External"/><Relationship Id="rId4" Type="http://schemas.openxmlformats.org/officeDocument/2006/relationships/hyperlink" Target="http://upload.wikimedia.org/wikipedia/commons/d/df/Trunk_1.jpg" TargetMode="External"/><Relationship Id="rId9" Type="http://schemas.openxmlformats.org/officeDocument/2006/relationships/hyperlink" Target="http://upload.wikimedia.org/wikipedia/commons/5/5b/Scythes-czech.jpg" TargetMode="External"/><Relationship Id="rId14" Type="http://schemas.openxmlformats.org/officeDocument/2006/relationships/hyperlink" Target="http://upload.wikimedia.org/wikipedia/commons/0/00/Singer_sewing_machine.jpg" TargetMode="Externa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4/45/MontreGousset001.jpg" TargetMode="External"/><Relationship Id="rId3" Type="http://schemas.openxmlformats.org/officeDocument/2006/relationships/hyperlink" Target="http://upload.wikimedia.org/wikipedia/commons/a/a9/Houten_schaatsen.JPG" TargetMode="External"/><Relationship Id="rId7" Type="http://schemas.openxmlformats.org/officeDocument/2006/relationships/hyperlink" Target="http://upload.wikimedia.org/wikipedia/commons/b/b6/H%C3%B6ritz_Museum_-_Fernseher_Tesla_40001A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hyperlink" Target="http://upload.wikimedia.org/wikipedia/commons/8/88/Olivetti_Lettera_22_by_LjL.jpeg" TargetMode="External"/><Relationship Id="rId5" Type="http://schemas.openxmlformats.org/officeDocument/2006/relationships/hyperlink" Target="http://upload.wikimedia.org/wikipedia/commons/9/91/SwissKeroseneLamp.jpg" TargetMode="External"/><Relationship Id="rId10" Type="http://schemas.openxmlformats.org/officeDocument/2006/relationships/hyperlink" Target="http://upload.wikimedia.org/wikipedia/commons/2/2b/Chamber_pot_engadin_swiss.jpg" TargetMode="External"/><Relationship Id="rId4" Type="http://schemas.openxmlformats.org/officeDocument/2006/relationships/hyperlink" Target="http://upload.wikimedia.org/wikipedia/commons/5/50/Hmo%C5%BEd%C3%AD%C5%99.JPG" TargetMode="External"/><Relationship Id="rId9" Type="http://schemas.openxmlformats.org/officeDocument/2006/relationships/hyperlink" Target="http://upload.wikimedia.org/wikipedia/commons/a/a7/Ordinary_bicycle0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251520" y="2571750"/>
            <a:ext cx="8568952" cy="3786188"/>
          </a:xfrm>
        </p:spPr>
        <p:txBody>
          <a:bodyPr>
            <a:noAutofit/>
          </a:bodyPr>
          <a:lstStyle/>
          <a:p>
            <a:pPr marL="0" indent="0" algn="l">
              <a:buNone/>
            </a:pPr>
            <a:r>
              <a:rPr lang="cs-CZ" sz="2800" b="1" dirty="0"/>
              <a:t>Název </a:t>
            </a:r>
            <a:r>
              <a:rPr lang="cs-CZ" sz="2800" b="1" dirty="0" smtClean="0"/>
              <a:t>školy: </a:t>
            </a:r>
            <a:r>
              <a:rPr lang="cs-CZ" sz="2800" dirty="0"/>
              <a:t>Základní škola a mateřská škola, </a:t>
            </a:r>
            <a:r>
              <a:rPr lang="cs-CZ" sz="2800" dirty="0" smtClean="0"/>
              <a:t>  </a:t>
            </a:r>
          </a:p>
          <a:p>
            <a:pPr algn="l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Svoboda </a:t>
            </a:r>
            <a:r>
              <a:rPr lang="cs-CZ" sz="2800" dirty="0"/>
              <a:t>nad  Úpou, okres Trutnov</a:t>
            </a:r>
            <a:r>
              <a:rPr lang="cs-CZ" sz="2800" dirty="0" smtClean="0"/>
              <a:t> </a:t>
            </a:r>
          </a:p>
          <a:p>
            <a:pPr marL="0" indent="0" algn="l">
              <a:buNone/>
            </a:pPr>
            <a:r>
              <a:rPr lang="cs-CZ" sz="2800" b="1" dirty="0" smtClean="0"/>
              <a:t>Autor: </a:t>
            </a:r>
            <a:r>
              <a:rPr lang="cs-CZ" sz="2800" dirty="0"/>
              <a:t>Mgr. </a:t>
            </a:r>
            <a:r>
              <a:rPr lang="cs-CZ" sz="2800" dirty="0" smtClean="0"/>
              <a:t>Milada Pleskačová                                 </a:t>
            </a:r>
            <a:r>
              <a:rPr lang="cs-CZ" sz="2800" b="1" dirty="0" smtClean="0"/>
              <a:t>                          Datum: </a:t>
            </a:r>
            <a:r>
              <a:rPr lang="cs-CZ" sz="2800" dirty="0" smtClean="0"/>
              <a:t>1. 12. 2012</a:t>
            </a:r>
          </a:p>
          <a:p>
            <a:pPr marL="0" indent="0" algn="l">
              <a:buNone/>
            </a:pPr>
            <a:r>
              <a:rPr lang="cs-CZ" sz="2800" b="1" dirty="0" smtClean="0"/>
              <a:t>Název: </a:t>
            </a:r>
            <a:r>
              <a:rPr lang="cs-CZ" sz="2800" dirty="0" smtClean="0"/>
              <a:t>VY_12_INOVACE_1.2.2PRV2,3_12</a:t>
            </a:r>
          </a:p>
          <a:p>
            <a:pPr marL="0" indent="0" algn="l">
              <a:buNone/>
            </a:pPr>
            <a:r>
              <a:rPr lang="cs-CZ" sz="2800" b="1" dirty="0" smtClean="0"/>
              <a:t>Téma: </a:t>
            </a:r>
            <a:r>
              <a:rPr lang="cs-CZ" sz="2800" dirty="0" smtClean="0"/>
              <a:t>   </a:t>
            </a:r>
            <a:r>
              <a:rPr lang="cs-CZ" sz="2800" b="1" dirty="0" smtClean="0"/>
              <a:t>Jaké věci, nástroje a stroje lidé 				používali 	dříve – hra                                                                </a:t>
            </a:r>
          </a:p>
          <a:p>
            <a:pPr marL="0" indent="0" algn="l">
              <a:buNone/>
            </a:pPr>
            <a:r>
              <a:rPr lang="cs-CZ" sz="2800" b="1" dirty="0" smtClean="0"/>
              <a:t>Ročník: </a:t>
            </a:r>
            <a:r>
              <a:rPr lang="cs-CZ" sz="2800" dirty="0"/>
              <a:t>2</a:t>
            </a:r>
            <a:r>
              <a:rPr lang="cs-CZ" sz="2800" dirty="0" smtClean="0"/>
              <a:t>. </a:t>
            </a:r>
            <a:r>
              <a:rPr lang="cs-CZ" sz="2800" dirty="0"/>
              <a:t>a </a:t>
            </a:r>
            <a:r>
              <a:rPr lang="cs-CZ" sz="2800" dirty="0" smtClean="0"/>
              <a:t>3. </a:t>
            </a:r>
          </a:p>
          <a:p>
            <a:pPr marL="0" indent="0" algn="l">
              <a:buNone/>
            </a:pPr>
            <a:r>
              <a:rPr lang="cs-CZ" sz="2800" b="1" dirty="0" smtClean="0"/>
              <a:t>Číslo projektu: </a:t>
            </a:r>
            <a:r>
              <a:rPr lang="cs-CZ" sz="2800" dirty="0"/>
              <a:t>CZ.1.07/1.4.00/21.3068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642918"/>
            <a:ext cx="7715304" cy="157163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920204439"/>
      </p:ext>
    </p:extLst>
  </p:cSld>
  <p:clrMapOvr>
    <a:masterClrMapping/>
  </p:clrMapOvr>
  <p:transition spd="slow">
    <p:split dir="in"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" y="260648"/>
            <a:ext cx="7772400" cy="1368152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1844824"/>
            <a:ext cx="8219256" cy="4680520"/>
          </a:xfrm>
        </p:spPr>
        <p:txBody>
          <a:bodyPr/>
          <a:lstStyle/>
          <a:p>
            <a:pPr algn="l"/>
            <a:r>
              <a:rPr lang="cs-CZ" sz="1800" dirty="0" smtClean="0"/>
              <a:t>	Materiál je určen žákům 2.a 3.třídy k seznámení s učivem o životě lidí v minulosti.  Materiál je koncipován jako hra „Kufr“, žáci podle obrázků hádají, k čemu předmět mohl  v minulosti sloužit. Kufr obsahuje obrázky starých předmětů, některé se používají do současnosti.  </a:t>
            </a:r>
          </a:p>
          <a:p>
            <a:pPr algn="l"/>
            <a:r>
              <a:rPr lang="cs-CZ" sz="1800" dirty="0" smtClean="0"/>
              <a:t>	Materiál je inovativní tím, že je určen pro použití na interaktivní tabuli. Žáci se mohou do práce aktivně zapojit, informace se odkrývají postupně a žáci mohou na otázku nejdříve odpovědět, teprve potom učitel odpověď odkryje dalším kliknutím. Materiál je doplněn o fotografie k tématu. V materiálu jsou animované prvky pro zpestření výuky.  Za správné odpovědi si žáci mohou počítat body. K tomu potřebují tužku a papír.</a:t>
            </a:r>
          </a:p>
          <a:p>
            <a:pPr algn="l"/>
            <a:r>
              <a:rPr lang="cs-CZ" sz="1800" dirty="0" smtClean="0"/>
              <a:t>	Materiál podporuje čtenářskou a informační gramotnost, poskytuje rozšiřující informace a souvislosti, není výčtem učiva, je pouze podkladem pro práci učitele. </a:t>
            </a:r>
            <a:endParaRPr lang="cs-CZ" sz="1800" dirty="0" smtClean="0"/>
          </a:p>
          <a:p>
            <a:pPr algn="l"/>
            <a:r>
              <a:rPr lang="cs-CZ" sz="1800" dirty="0"/>
              <a:t>	</a:t>
            </a:r>
            <a:r>
              <a:rPr lang="cs-CZ" sz="1800" dirty="0" smtClean="0"/>
              <a:t>Soubor musel být zmenšen, z odkazů na obrázky si můžete vyhledat další vhodné obrázky a hru si sami rozšířit.</a:t>
            </a:r>
            <a:endParaRPr lang="cs-CZ" sz="1800" dirty="0" smtClean="0"/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2211673"/>
      </p:ext>
    </p:extLst>
  </p:cSld>
  <p:clrMapOvr>
    <a:masterClrMapping/>
  </p:clrMapOvr>
  <p:transition spd="slow">
    <p:split dir="in"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40174">
            <a:off x="395536" y="882000"/>
            <a:ext cx="7968000" cy="5976000"/>
          </a:xfrm>
          <a:prstGeom prst="hexagon">
            <a:avLst>
              <a:gd name="adj" fmla="val 26742"/>
              <a:gd name="vf" fmla="val 115470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964488" cy="648072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/>
                </a:solidFill>
              </a:rPr>
              <a:t>Včera jsem na půdě našla starý velký kufr. </a:t>
            </a:r>
            <a:endParaRPr lang="cs-CZ" sz="3600" dirty="0">
              <a:ln>
                <a:solidFill>
                  <a:schemeClr val="accent6">
                    <a:lumMod val="75000"/>
                  </a:schemeClr>
                </a:solidFill>
              </a:ln>
              <a:solidFill>
                <a:schemeClr val="accent6"/>
              </a:solidFill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959898852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779912" y="5811361"/>
            <a:ext cx="4859792" cy="707886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r>
              <a:rPr lang="cs-CZ" sz="4000" dirty="0" smtClean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chemeClr val="accent6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Podíváme se do něj.</a:t>
            </a:r>
            <a:endParaRPr lang="cs-CZ" sz="4000" dirty="0">
              <a:ln>
                <a:solidFill>
                  <a:schemeClr val="accent6">
                    <a:lumMod val="50000"/>
                  </a:schemeClr>
                </a:solidFill>
              </a:ln>
              <a:solidFill>
                <a:schemeClr val="accent6"/>
              </a:solidFill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23671" y="912145"/>
            <a:ext cx="4386137" cy="92333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r>
              <a:rPr lang="cs-CZ" sz="3600" dirty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chemeClr val="accent6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Copak v něm asi je?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7586789"/>
      </p:ext>
    </p:extLst>
  </p:cSld>
  <p:clrMapOvr>
    <a:masterClrMapping/>
  </p:clrMapOvr>
  <p:transition spd="slow">
    <p:split dir="in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53536"/>
            <a:ext cx="9144000" cy="1143000"/>
          </a:xfrm>
        </p:spPr>
        <p:txBody>
          <a:bodyPr>
            <a:noAutofit/>
          </a:bodyPr>
          <a:lstStyle/>
          <a:p>
            <a:pPr algn="ctr"/>
            <a:r>
              <a:rPr lang="cs-CZ" sz="3600" dirty="0" smtClean="0"/>
              <a:t>Jaké nástroje a stroje lidé používali dříve?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400" b="1" dirty="0" smtClean="0"/>
              <a:t>HRA KUFR</a:t>
            </a:r>
          </a:p>
          <a:p>
            <a:pPr marL="0" indent="0">
              <a:buNone/>
            </a:pPr>
            <a:endParaRPr lang="cs-CZ" sz="4400" b="1" dirty="0"/>
          </a:p>
          <a:p>
            <a:pPr marL="0" indent="0">
              <a:buNone/>
            </a:pPr>
            <a:r>
              <a:rPr lang="cs-CZ" dirty="0" smtClean="0"/>
              <a:t>Prohlédni si obrázek, </a:t>
            </a:r>
          </a:p>
          <a:p>
            <a:pPr marL="0" indent="0">
              <a:buNone/>
            </a:pPr>
            <a:r>
              <a:rPr lang="cs-CZ" dirty="0" smtClean="0"/>
              <a:t>vyber </a:t>
            </a:r>
            <a:r>
              <a:rPr lang="cs-CZ" dirty="0"/>
              <a:t>správnou odpověď z </a:t>
            </a:r>
            <a:r>
              <a:rPr lang="cs-CZ" dirty="0" smtClean="0"/>
              <a:t>nabídky </a:t>
            </a:r>
          </a:p>
          <a:p>
            <a:pPr marL="0" indent="0">
              <a:buNone/>
            </a:pPr>
            <a:r>
              <a:rPr lang="cs-CZ" dirty="0" smtClean="0"/>
              <a:t>a zkus přijít na to, </a:t>
            </a:r>
          </a:p>
          <a:p>
            <a:pPr marL="0" indent="0">
              <a:buNone/>
            </a:pPr>
            <a:r>
              <a:rPr lang="cs-CZ" dirty="0" smtClean="0"/>
              <a:t>k čemu se předmět používal a jak fungoval.</a:t>
            </a:r>
          </a:p>
          <a:p>
            <a:pPr marL="0" indent="0">
              <a:buNone/>
            </a:pPr>
            <a:r>
              <a:rPr lang="cs-CZ" dirty="0" smtClean="0"/>
              <a:t>Za správnou odpověď si počítej bod.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0485949"/>
      </p:ext>
    </p:extLst>
  </p:cSld>
  <p:clrMapOvr>
    <a:masterClrMapping/>
  </p:clrMapOvr>
  <p:transition spd="slow">
    <p:split dir="in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 algn="ctr"/>
            <a:endParaRPr lang="cs-CZ" sz="6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92080" y="260648"/>
            <a:ext cx="3851920" cy="5911552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endParaRPr lang="cs-CZ" sz="3600" dirty="0" smtClean="0"/>
          </a:p>
          <a:p>
            <a:pPr marL="0" lvl="0" indent="0">
              <a:buNone/>
            </a:pPr>
            <a:r>
              <a:rPr lang="cs-CZ" sz="4000" dirty="0" smtClean="0"/>
              <a:t>mlýnské kolo</a:t>
            </a:r>
          </a:p>
          <a:p>
            <a:pPr marL="0" lvl="0" indent="0">
              <a:buNone/>
            </a:pPr>
            <a:r>
              <a:rPr lang="cs-CZ" sz="4000" dirty="0"/>
              <a:t>j</a:t>
            </a:r>
            <a:r>
              <a:rPr lang="cs-CZ" sz="4000" dirty="0" smtClean="0"/>
              <a:t>ízdní kolo</a:t>
            </a:r>
          </a:p>
          <a:p>
            <a:pPr marL="0" lvl="0" indent="0">
              <a:buNone/>
            </a:pPr>
            <a:r>
              <a:rPr lang="cs-CZ" sz="4000" dirty="0" smtClean="0"/>
              <a:t>rikša</a:t>
            </a:r>
            <a:endParaRPr lang="cs-CZ" sz="4000" dirty="0"/>
          </a:p>
          <a:p>
            <a:endParaRPr lang="cs-CZ" dirty="0"/>
          </a:p>
        </p:txBody>
      </p:sp>
      <p:sp>
        <p:nvSpPr>
          <p:cNvPr id="5" name="Výbuch 1 4"/>
          <p:cNvSpPr/>
          <p:nvPr/>
        </p:nvSpPr>
        <p:spPr>
          <a:xfrm rot="1412200">
            <a:off x="7831206" y="1626725"/>
            <a:ext cx="610379" cy="582190"/>
          </a:xfrm>
          <a:prstGeom prst="irregularSeal1">
            <a:avLst/>
          </a:prstGeom>
          <a:solidFill>
            <a:srgbClr val="FFC00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34786"/>
            <a:ext cx="5112568" cy="5059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45127193"/>
      </p:ext>
    </p:extLst>
  </p:cSld>
  <p:clrMapOvr>
    <a:masterClrMapping/>
  </p:clrMapOvr>
  <p:transition spd="slow">
    <p:split dir="in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 algn="ctr"/>
            <a:endParaRPr lang="cs-CZ" sz="6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645920"/>
            <a:ext cx="4042792" cy="4526280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endParaRPr lang="cs-CZ" sz="3600" dirty="0"/>
          </a:p>
          <a:p>
            <a:pPr marL="0" lvl="0" indent="0">
              <a:buNone/>
            </a:pPr>
            <a:r>
              <a:rPr lang="cs-CZ" sz="3600" dirty="0" smtClean="0"/>
              <a:t>mikrofon</a:t>
            </a:r>
          </a:p>
          <a:p>
            <a:pPr marL="0" lvl="0" indent="0">
              <a:buNone/>
            </a:pPr>
            <a:endParaRPr lang="cs-CZ" sz="3600" dirty="0"/>
          </a:p>
          <a:p>
            <a:pPr marL="0" lvl="0" indent="0">
              <a:buNone/>
            </a:pPr>
            <a:r>
              <a:rPr lang="cs-CZ" sz="3600" dirty="0" smtClean="0"/>
              <a:t>gramofon</a:t>
            </a:r>
          </a:p>
          <a:p>
            <a:pPr marL="0" lvl="0" indent="0">
              <a:buNone/>
            </a:pPr>
            <a:endParaRPr lang="cs-CZ" sz="3600" dirty="0" smtClean="0"/>
          </a:p>
          <a:p>
            <a:pPr marL="0" lvl="0" indent="0">
              <a:buNone/>
            </a:pPr>
            <a:r>
              <a:rPr lang="cs-CZ" sz="3600" dirty="0" smtClean="0"/>
              <a:t>telefon</a:t>
            </a:r>
            <a:endParaRPr lang="cs-CZ" sz="3600" dirty="0"/>
          </a:p>
          <a:p>
            <a:endParaRPr lang="cs-CZ" dirty="0"/>
          </a:p>
        </p:txBody>
      </p:sp>
      <p:sp>
        <p:nvSpPr>
          <p:cNvPr id="5" name="Výbuch 1 4"/>
          <p:cNvSpPr/>
          <p:nvPr/>
        </p:nvSpPr>
        <p:spPr>
          <a:xfrm rot="1412200">
            <a:off x="7020796" y="3285508"/>
            <a:ext cx="914400" cy="914400"/>
          </a:xfrm>
          <a:prstGeom prst="irregularSeal1">
            <a:avLst/>
          </a:prstGeom>
          <a:solidFill>
            <a:srgbClr val="FFC00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268760"/>
            <a:ext cx="4104456" cy="54726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ový popisek 5"/>
          <p:cNvSpPr/>
          <p:nvPr/>
        </p:nvSpPr>
        <p:spPr>
          <a:xfrm>
            <a:off x="5436096" y="188640"/>
            <a:ext cx="3456384" cy="1584176"/>
          </a:xfrm>
          <a:prstGeom prst="wedgeRectCallout">
            <a:avLst>
              <a:gd name="adj1" fmla="val 8562"/>
              <a:gd name="adj2" fmla="val 171528"/>
            </a:avLst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Jestli víš, k čemu slouží, připočítej si další bod.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340708"/>
      </p:ext>
    </p:extLst>
  </p:cSld>
  <p:clrMapOvr>
    <a:masterClrMapping/>
  </p:clrMapOvr>
  <p:transition spd="slow">
    <p:split dir="in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6" t="4453" b="18503"/>
          <a:stretch/>
        </p:blipFill>
        <p:spPr bwMode="auto">
          <a:xfrm>
            <a:off x="179512" y="2165980"/>
            <a:ext cx="7848871" cy="45967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 algn="ctr"/>
            <a:endParaRPr lang="cs-CZ" sz="6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868144" y="260648"/>
            <a:ext cx="2818656" cy="2232248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4000" dirty="0" smtClean="0"/>
              <a:t>rádio</a:t>
            </a:r>
          </a:p>
          <a:p>
            <a:pPr marL="0" lvl="0" indent="0">
              <a:buNone/>
            </a:pPr>
            <a:r>
              <a:rPr lang="cs-CZ" sz="4000" dirty="0" smtClean="0"/>
              <a:t>televizor</a:t>
            </a:r>
          </a:p>
          <a:p>
            <a:pPr marL="0" lvl="0" indent="0">
              <a:buNone/>
            </a:pPr>
            <a:r>
              <a:rPr lang="cs-CZ" sz="4000" dirty="0" smtClean="0"/>
              <a:t>trouba</a:t>
            </a:r>
            <a:endParaRPr lang="cs-CZ" sz="4000" dirty="0"/>
          </a:p>
          <a:p>
            <a:endParaRPr lang="cs-CZ" dirty="0"/>
          </a:p>
        </p:txBody>
      </p:sp>
      <p:sp>
        <p:nvSpPr>
          <p:cNvPr id="5" name="Výbuch 1 4"/>
          <p:cNvSpPr/>
          <p:nvPr/>
        </p:nvSpPr>
        <p:spPr>
          <a:xfrm rot="1412200">
            <a:off x="8115494" y="1065214"/>
            <a:ext cx="537348" cy="548225"/>
          </a:xfrm>
          <a:prstGeom prst="irregularSeal1">
            <a:avLst/>
          </a:prstGeom>
          <a:solidFill>
            <a:srgbClr val="FFC00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9059571"/>
      </p:ext>
    </p:extLst>
  </p:cSld>
  <p:clrMapOvr>
    <a:masterClrMapping/>
  </p:clrMapOvr>
  <p:transition spd="slow">
    <p:split dir="in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 algn="ctr"/>
            <a:endParaRPr lang="cs-CZ" sz="6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364088" y="1645920"/>
            <a:ext cx="3322712" cy="4526280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endParaRPr lang="cs-CZ" sz="3600" dirty="0" smtClean="0"/>
          </a:p>
          <a:p>
            <a:pPr marL="0" lvl="0" indent="0">
              <a:buNone/>
            </a:pPr>
            <a:r>
              <a:rPr lang="cs-CZ" sz="4000" dirty="0" smtClean="0"/>
              <a:t>těžítko</a:t>
            </a:r>
          </a:p>
          <a:p>
            <a:pPr marL="0" lvl="0" indent="0">
              <a:buNone/>
            </a:pPr>
            <a:endParaRPr lang="cs-CZ" sz="4000" dirty="0"/>
          </a:p>
          <a:p>
            <a:pPr marL="0" lvl="0" indent="0">
              <a:buNone/>
            </a:pPr>
            <a:r>
              <a:rPr lang="cs-CZ" sz="4000" dirty="0" smtClean="0"/>
              <a:t>razítko</a:t>
            </a:r>
          </a:p>
          <a:p>
            <a:pPr marL="0" lvl="0" indent="0">
              <a:buNone/>
            </a:pPr>
            <a:endParaRPr lang="cs-CZ" sz="4000" dirty="0" smtClean="0"/>
          </a:p>
          <a:p>
            <a:pPr marL="0" lvl="0" indent="0">
              <a:buNone/>
            </a:pPr>
            <a:r>
              <a:rPr lang="cs-CZ" sz="4000" dirty="0" smtClean="0"/>
              <a:t>žehlička</a:t>
            </a:r>
            <a:endParaRPr lang="cs-CZ" sz="4000" dirty="0"/>
          </a:p>
          <a:p>
            <a:endParaRPr lang="cs-CZ" dirty="0"/>
          </a:p>
        </p:txBody>
      </p:sp>
      <p:sp>
        <p:nvSpPr>
          <p:cNvPr id="5" name="Výbuch 1 4"/>
          <p:cNvSpPr/>
          <p:nvPr/>
        </p:nvSpPr>
        <p:spPr>
          <a:xfrm rot="1412200">
            <a:off x="7498426" y="4616991"/>
            <a:ext cx="914400" cy="914400"/>
          </a:xfrm>
          <a:prstGeom prst="irregularSeal1">
            <a:avLst/>
          </a:prstGeom>
          <a:solidFill>
            <a:srgbClr val="FFC00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431311"/>
            <a:ext cx="4896544" cy="50311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45176883"/>
      </p:ext>
    </p:extLst>
  </p:cSld>
  <p:clrMapOvr>
    <a:masterClrMapping/>
  </p:clrMapOvr>
  <p:transition spd="slow">
    <p:split dir="in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 algn="ctr"/>
            <a:endParaRPr lang="cs-CZ" sz="6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645920"/>
            <a:ext cx="4499992" cy="4526280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endParaRPr lang="cs-CZ" sz="3600" dirty="0" smtClean="0"/>
          </a:p>
          <a:p>
            <a:pPr marL="0" lvl="0" indent="0">
              <a:buNone/>
            </a:pPr>
            <a:r>
              <a:rPr lang="cs-CZ" sz="4000" dirty="0" smtClean="0"/>
              <a:t>mandl</a:t>
            </a:r>
          </a:p>
          <a:p>
            <a:pPr marL="0" lvl="0" indent="0">
              <a:buNone/>
            </a:pPr>
            <a:endParaRPr lang="cs-CZ" sz="4000" dirty="0"/>
          </a:p>
          <a:p>
            <a:pPr marL="0" lvl="0" indent="0">
              <a:buNone/>
            </a:pPr>
            <a:r>
              <a:rPr lang="cs-CZ" sz="4000" dirty="0"/>
              <a:t>v</a:t>
            </a:r>
            <a:r>
              <a:rPr lang="cs-CZ" sz="4000" dirty="0" smtClean="0"/>
              <a:t>ál na těsto</a:t>
            </a:r>
          </a:p>
          <a:p>
            <a:pPr marL="0" lvl="0" indent="0">
              <a:buNone/>
            </a:pPr>
            <a:endParaRPr lang="cs-CZ" sz="4000" dirty="0" smtClean="0"/>
          </a:p>
          <a:p>
            <a:pPr marL="0" lvl="0" indent="0">
              <a:buNone/>
            </a:pPr>
            <a:r>
              <a:rPr lang="cs-CZ" sz="3600" dirty="0"/>
              <a:t>l</a:t>
            </a:r>
            <a:r>
              <a:rPr lang="cs-CZ" sz="3600" dirty="0" smtClean="0"/>
              <a:t>is na mokré prádlo</a:t>
            </a:r>
            <a:endParaRPr lang="cs-CZ" sz="3600" dirty="0"/>
          </a:p>
          <a:p>
            <a:endParaRPr lang="cs-CZ" dirty="0"/>
          </a:p>
        </p:txBody>
      </p:sp>
      <p:sp>
        <p:nvSpPr>
          <p:cNvPr id="5" name="Výbuch 1 4"/>
          <p:cNvSpPr/>
          <p:nvPr/>
        </p:nvSpPr>
        <p:spPr>
          <a:xfrm rot="1412200">
            <a:off x="7236819" y="2133380"/>
            <a:ext cx="914400" cy="914400"/>
          </a:xfrm>
          <a:prstGeom prst="irregularSeal1">
            <a:avLst/>
          </a:prstGeom>
          <a:solidFill>
            <a:srgbClr val="FFC00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76" y="0"/>
            <a:ext cx="4426741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Obdélníkový popisek 6"/>
          <p:cNvSpPr/>
          <p:nvPr/>
        </p:nvSpPr>
        <p:spPr>
          <a:xfrm>
            <a:off x="5455975" y="188640"/>
            <a:ext cx="3456384" cy="1584176"/>
          </a:xfrm>
          <a:prstGeom prst="wedgeRectCallout">
            <a:avLst>
              <a:gd name="adj1" fmla="val 14441"/>
              <a:gd name="adj2" fmla="val 95483"/>
            </a:avLst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Jestli víš, k čemu slouží, připočítej si další bod.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5165137"/>
      </p:ext>
    </p:extLst>
  </p:cSld>
  <p:clrMapOvr>
    <a:masterClrMapping/>
  </p:clrMapOvr>
  <p:transition spd="slow">
    <p:split dir="in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 algn="ctr"/>
            <a:endParaRPr lang="cs-CZ" sz="6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364088" y="1645920"/>
            <a:ext cx="3322712" cy="4526280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endParaRPr lang="cs-CZ" sz="3600" dirty="0" smtClean="0"/>
          </a:p>
          <a:p>
            <a:pPr marL="0" lvl="0" indent="0">
              <a:buNone/>
            </a:pPr>
            <a:r>
              <a:rPr lang="cs-CZ" sz="4000" dirty="0" smtClean="0"/>
              <a:t>hříbek</a:t>
            </a:r>
          </a:p>
          <a:p>
            <a:pPr marL="0" lvl="0" indent="0">
              <a:buNone/>
            </a:pPr>
            <a:endParaRPr lang="cs-CZ" sz="4000" dirty="0"/>
          </a:p>
          <a:p>
            <a:pPr marL="0" lvl="0" indent="0">
              <a:buNone/>
            </a:pPr>
            <a:r>
              <a:rPr lang="cs-CZ" sz="4000" dirty="0" smtClean="0"/>
              <a:t>houba</a:t>
            </a:r>
          </a:p>
          <a:p>
            <a:pPr marL="0" lvl="0" indent="0">
              <a:buNone/>
            </a:pPr>
            <a:endParaRPr lang="cs-CZ" sz="4000" dirty="0" smtClean="0"/>
          </a:p>
          <a:p>
            <a:pPr marL="0" lvl="0" indent="0">
              <a:buNone/>
            </a:pPr>
            <a:r>
              <a:rPr lang="cs-CZ" sz="4000" dirty="0" smtClean="0"/>
              <a:t>nýtek</a:t>
            </a:r>
            <a:endParaRPr lang="cs-CZ" sz="4000" dirty="0"/>
          </a:p>
          <a:p>
            <a:endParaRPr lang="cs-CZ" dirty="0"/>
          </a:p>
        </p:txBody>
      </p:sp>
      <p:sp>
        <p:nvSpPr>
          <p:cNvPr id="5" name="Výbuch 1 4"/>
          <p:cNvSpPr/>
          <p:nvPr/>
        </p:nvSpPr>
        <p:spPr>
          <a:xfrm rot="1412200">
            <a:off x="7164812" y="2133380"/>
            <a:ext cx="914400" cy="914400"/>
          </a:xfrm>
          <a:prstGeom prst="irregularSeal1">
            <a:avLst/>
          </a:prstGeom>
          <a:solidFill>
            <a:srgbClr val="FFC00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48" t="11822" r="14045" b="9881"/>
          <a:stretch/>
        </p:blipFill>
        <p:spPr bwMode="auto">
          <a:xfrm>
            <a:off x="0" y="-9380"/>
            <a:ext cx="4499992" cy="68673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Obdélníkový popisek 6"/>
          <p:cNvSpPr/>
          <p:nvPr/>
        </p:nvSpPr>
        <p:spPr>
          <a:xfrm>
            <a:off x="5588028" y="116632"/>
            <a:ext cx="3456384" cy="1584176"/>
          </a:xfrm>
          <a:prstGeom prst="wedgeRectCallout">
            <a:avLst>
              <a:gd name="adj1" fmla="val 6882"/>
              <a:gd name="adj2" fmla="val 104645"/>
            </a:avLst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Jestli víš, k čemu slouží, připočítej si další bod.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2349899"/>
      </p:ext>
    </p:extLst>
  </p:cSld>
  <p:clrMapOvr>
    <a:masterClrMapping/>
  </p:clrMapOvr>
  <p:transition spd="slow">
    <p:split dir="in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 algn="ctr"/>
            <a:endParaRPr lang="cs-CZ" sz="6000" dirty="0"/>
          </a:p>
        </p:txBody>
      </p:sp>
      <p:sp>
        <p:nvSpPr>
          <p:cNvPr id="5" name="Výbuch 1 4"/>
          <p:cNvSpPr/>
          <p:nvPr/>
        </p:nvSpPr>
        <p:spPr>
          <a:xfrm rot="1412200">
            <a:off x="7716869" y="1515548"/>
            <a:ext cx="532721" cy="580157"/>
          </a:xfrm>
          <a:prstGeom prst="irregularSeal1">
            <a:avLst/>
          </a:prstGeom>
          <a:solidFill>
            <a:srgbClr val="FFC00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64" t="11832" r="11261" b="16266"/>
          <a:stretch/>
        </p:blipFill>
        <p:spPr bwMode="auto">
          <a:xfrm>
            <a:off x="107505" y="2247724"/>
            <a:ext cx="6192688" cy="44780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868144" y="260648"/>
            <a:ext cx="2818656" cy="5911552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endParaRPr lang="cs-CZ" sz="3600" dirty="0" smtClean="0"/>
          </a:p>
          <a:p>
            <a:pPr marL="0" lvl="0" indent="0">
              <a:buNone/>
            </a:pPr>
            <a:r>
              <a:rPr lang="cs-CZ" sz="4000" dirty="0" smtClean="0"/>
              <a:t>mísa</a:t>
            </a:r>
          </a:p>
          <a:p>
            <a:pPr marL="0" lvl="0" indent="0">
              <a:buNone/>
            </a:pPr>
            <a:r>
              <a:rPr lang="cs-CZ" sz="4000" dirty="0" smtClean="0"/>
              <a:t>nočník</a:t>
            </a:r>
            <a:endParaRPr lang="cs-CZ" sz="4000" dirty="0"/>
          </a:p>
          <a:p>
            <a:pPr marL="0" lvl="0" indent="0">
              <a:buNone/>
            </a:pPr>
            <a:r>
              <a:rPr lang="cs-CZ" sz="4000" dirty="0"/>
              <a:t>květináč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5495518"/>
      </p:ext>
    </p:extLst>
  </p:cSld>
  <p:clrMapOvr>
    <a:masterClrMapping/>
  </p:clrMapOvr>
  <p:transition spd="slow">
    <p:split dir="in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 algn="ctr"/>
            <a:endParaRPr lang="cs-CZ" sz="6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508104" y="1645920"/>
            <a:ext cx="3178696" cy="4526280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endParaRPr lang="cs-CZ" sz="3600" dirty="0" smtClean="0"/>
          </a:p>
          <a:p>
            <a:pPr marL="0" lvl="0" indent="0">
              <a:buNone/>
            </a:pPr>
            <a:r>
              <a:rPr lang="cs-CZ" sz="4000" dirty="0" smtClean="0"/>
              <a:t>lampion</a:t>
            </a:r>
          </a:p>
          <a:p>
            <a:pPr marL="0" lvl="0" indent="0">
              <a:buNone/>
            </a:pPr>
            <a:endParaRPr lang="cs-CZ" sz="4000" dirty="0"/>
          </a:p>
          <a:p>
            <a:pPr marL="0" lvl="0" indent="0">
              <a:buNone/>
            </a:pPr>
            <a:r>
              <a:rPr lang="cs-CZ" sz="4000" dirty="0" smtClean="0"/>
              <a:t>prapor</a:t>
            </a:r>
          </a:p>
          <a:p>
            <a:pPr marL="0" lvl="0" indent="0">
              <a:buNone/>
            </a:pPr>
            <a:endParaRPr lang="cs-CZ" sz="4000" dirty="0" smtClean="0"/>
          </a:p>
          <a:p>
            <a:pPr marL="0" lvl="0" indent="0">
              <a:buNone/>
            </a:pPr>
            <a:r>
              <a:rPr lang="cs-CZ" sz="4000" dirty="0" smtClean="0"/>
              <a:t>cep</a:t>
            </a:r>
            <a:endParaRPr lang="cs-CZ" sz="4000" dirty="0"/>
          </a:p>
          <a:p>
            <a:endParaRPr lang="cs-CZ" dirty="0"/>
          </a:p>
        </p:txBody>
      </p:sp>
      <p:sp>
        <p:nvSpPr>
          <p:cNvPr id="5" name="Výbuch 1 4"/>
          <p:cNvSpPr/>
          <p:nvPr/>
        </p:nvSpPr>
        <p:spPr>
          <a:xfrm rot="1412200">
            <a:off x="6877546" y="4669476"/>
            <a:ext cx="914400" cy="914400"/>
          </a:xfrm>
          <a:prstGeom prst="irregularSeal1">
            <a:avLst/>
          </a:prstGeom>
          <a:solidFill>
            <a:srgbClr val="FFC00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73" r="15209"/>
          <a:stretch/>
        </p:blipFill>
        <p:spPr bwMode="auto">
          <a:xfrm>
            <a:off x="107504" y="555249"/>
            <a:ext cx="5400600" cy="61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Obdélníkový popisek 6"/>
          <p:cNvSpPr/>
          <p:nvPr/>
        </p:nvSpPr>
        <p:spPr>
          <a:xfrm>
            <a:off x="5588028" y="116632"/>
            <a:ext cx="3456384" cy="1584176"/>
          </a:xfrm>
          <a:prstGeom prst="wedgeRectCallout">
            <a:avLst>
              <a:gd name="adj1" fmla="val 8562"/>
              <a:gd name="adj2" fmla="val 268646"/>
            </a:avLst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Jestli víš, k čemu sloužil, připočítej si další bod.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2236223"/>
      </p:ext>
    </p:extLst>
  </p:cSld>
  <p:clrMapOvr>
    <a:masterClrMapping/>
  </p:clrMapOvr>
  <p:transition spd="slow">
    <p:split dir="in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 algn="ctr"/>
            <a:endParaRPr lang="cs-CZ" sz="6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364088" y="1645920"/>
            <a:ext cx="3322712" cy="4526280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endParaRPr lang="cs-CZ" sz="3600" dirty="0" smtClean="0"/>
          </a:p>
          <a:p>
            <a:pPr marL="0" lvl="0" indent="0">
              <a:buNone/>
            </a:pPr>
            <a:r>
              <a:rPr lang="cs-CZ" sz="4000" dirty="0" smtClean="0"/>
              <a:t>pila</a:t>
            </a:r>
          </a:p>
          <a:p>
            <a:pPr marL="0" lvl="0" indent="0">
              <a:buNone/>
            </a:pPr>
            <a:endParaRPr lang="cs-CZ" sz="4000" dirty="0"/>
          </a:p>
          <a:p>
            <a:pPr marL="0" lvl="0" indent="0">
              <a:buNone/>
            </a:pPr>
            <a:r>
              <a:rPr lang="cs-CZ" sz="4000" dirty="0" smtClean="0"/>
              <a:t>kosa</a:t>
            </a:r>
          </a:p>
          <a:p>
            <a:pPr marL="0" lvl="0" indent="0">
              <a:buNone/>
            </a:pPr>
            <a:endParaRPr lang="cs-CZ" sz="4000" dirty="0" smtClean="0"/>
          </a:p>
          <a:p>
            <a:pPr marL="0" lvl="0" indent="0">
              <a:buNone/>
            </a:pPr>
            <a:r>
              <a:rPr lang="cs-CZ" sz="4000" dirty="0" smtClean="0"/>
              <a:t>srp</a:t>
            </a:r>
            <a:endParaRPr lang="cs-CZ" sz="4000" dirty="0"/>
          </a:p>
          <a:p>
            <a:endParaRPr lang="cs-CZ" dirty="0"/>
          </a:p>
        </p:txBody>
      </p:sp>
      <p:sp>
        <p:nvSpPr>
          <p:cNvPr id="5" name="Výbuch 1 4"/>
          <p:cNvSpPr/>
          <p:nvPr/>
        </p:nvSpPr>
        <p:spPr>
          <a:xfrm rot="1412200">
            <a:off x="6862439" y="3413511"/>
            <a:ext cx="914400" cy="914400"/>
          </a:xfrm>
          <a:prstGeom prst="irregularSeal1">
            <a:avLst/>
          </a:prstGeom>
          <a:solidFill>
            <a:srgbClr val="FFC00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45" t="15724" r="6273" b="4984"/>
          <a:stretch/>
        </p:blipFill>
        <p:spPr bwMode="auto">
          <a:xfrm>
            <a:off x="0" y="-22254"/>
            <a:ext cx="5004047" cy="6890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53773799"/>
      </p:ext>
    </p:extLst>
  </p:cSld>
  <p:clrMapOvr>
    <a:masterClrMapping/>
  </p:clrMapOvr>
  <p:transition spd="slow">
    <p:split dir="in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 algn="ctr"/>
            <a:endParaRPr lang="cs-CZ" sz="6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364088" y="1645920"/>
            <a:ext cx="3322712" cy="4526280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endParaRPr lang="cs-CZ" sz="3600" dirty="0" smtClean="0"/>
          </a:p>
          <a:p>
            <a:pPr marL="0" lvl="0" indent="0">
              <a:buNone/>
            </a:pPr>
            <a:r>
              <a:rPr lang="cs-CZ" sz="4000" dirty="0" smtClean="0"/>
              <a:t>pila</a:t>
            </a:r>
          </a:p>
          <a:p>
            <a:pPr marL="0" lvl="0" indent="0">
              <a:buNone/>
            </a:pPr>
            <a:endParaRPr lang="cs-CZ" sz="4000" dirty="0"/>
          </a:p>
          <a:p>
            <a:pPr marL="0" lvl="0" indent="0">
              <a:buNone/>
            </a:pPr>
            <a:r>
              <a:rPr lang="cs-CZ" sz="4000" dirty="0" smtClean="0"/>
              <a:t>kosa</a:t>
            </a:r>
          </a:p>
          <a:p>
            <a:pPr marL="0" lvl="0" indent="0">
              <a:buNone/>
            </a:pPr>
            <a:endParaRPr lang="cs-CZ" sz="4000" dirty="0" smtClean="0"/>
          </a:p>
          <a:p>
            <a:pPr marL="0" lvl="0" indent="0">
              <a:buNone/>
            </a:pPr>
            <a:r>
              <a:rPr lang="cs-CZ" sz="4000" dirty="0" smtClean="0"/>
              <a:t>srp</a:t>
            </a:r>
            <a:endParaRPr lang="cs-CZ" sz="4000" dirty="0"/>
          </a:p>
          <a:p>
            <a:endParaRPr lang="cs-CZ" dirty="0"/>
          </a:p>
        </p:txBody>
      </p:sp>
      <p:sp>
        <p:nvSpPr>
          <p:cNvPr id="5" name="Výbuch 1 4"/>
          <p:cNvSpPr/>
          <p:nvPr/>
        </p:nvSpPr>
        <p:spPr>
          <a:xfrm rot="1412200">
            <a:off x="6862439" y="4616990"/>
            <a:ext cx="914400" cy="914400"/>
          </a:xfrm>
          <a:prstGeom prst="irregularSeal1">
            <a:avLst/>
          </a:prstGeom>
          <a:solidFill>
            <a:srgbClr val="FFC00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17" t="15174" r="23759" b="8289"/>
          <a:stretch/>
        </p:blipFill>
        <p:spPr bwMode="auto">
          <a:xfrm>
            <a:off x="0" y="26828"/>
            <a:ext cx="4572000" cy="68285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96532655"/>
      </p:ext>
    </p:extLst>
  </p:cSld>
  <p:clrMapOvr>
    <a:masterClrMapping/>
  </p:clrMapOvr>
  <p:transition spd="slow">
    <p:split dir="in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 algn="ctr"/>
            <a:endParaRPr lang="cs-CZ" sz="6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83968" y="4653136"/>
            <a:ext cx="4860032" cy="2204864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4000" dirty="0" smtClean="0"/>
              <a:t>přesýpací hodiny</a:t>
            </a:r>
          </a:p>
          <a:p>
            <a:pPr marL="0" lvl="0" indent="0">
              <a:buNone/>
            </a:pPr>
            <a:r>
              <a:rPr lang="cs-CZ" sz="4000" dirty="0" smtClean="0"/>
              <a:t>sluneční hodiny</a:t>
            </a:r>
          </a:p>
          <a:p>
            <a:pPr marL="0" lvl="0" indent="0">
              <a:buNone/>
            </a:pPr>
            <a:r>
              <a:rPr lang="cs-CZ" sz="4000" dirty="0" smtClean="0"/>
              <a:t>přesýpací stopky</a:t>
            </a:r>
            <a:endParaRPr lang="cs-CZ" sz="4000" dirty="0"/>
          </a:p>
          <a:p>
            <a:endParaRPr lang="cs-CZ" dirty="0"/>
          </a:p>
        </p:txBody>
      </p:sp>
      <p:sp>
        <p:nvSpPr>
          <p:cNvPr id="5" name="Výbuch 1 4"/>
          <p:cNvSpPr/>
          <p:nvPr/>
        </p:nvSpPr>
        <p:spPr>
          <a:xfrm rot="1412200">
            <a:off x="8113443" y="5411938"/>
            <a:ext cx="744468" cy="688873"/>
          </a:xfrm>
          <a:prstGeom prst="irregularSeal1">
            <a:avLst/>
          </a:prstGeom>
          <a:solidFill>
            <a:srgbClr val="FFC00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6336272" cy="44228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1589699"/>
      </p:ext>
    </p:extLst>
  </p:cSld>
  <p:clrMapOvr>
    <a:masterClrMapping/>
  </p:clrMapOvr>
  <p:transition spd="slow">
    <p:split dir="in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60" t="2074" r="2464" b="2581"/>
          <a:stretch/>
        </p:blipFill>
        <p:spPr bwMode="auto">
          <a:xfrm>
            <a:off x="107504" y="1844824"/>
            <a:ext cx="5724128" cy="48667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 algn="ctr"/>
            <a:endParaRPr lang="cs-CZ" sz="6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20072" y="16024"/>
            <a:ext cx="3869301" cy="2160240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4000" dirty="0"/>
              <a:t>p</a:t>
            </a:r>
            <a:r>
              <a:rPr lang="cs-CZ" sz="4000" dirty="0" smtClean="0"/>
              <a:t>sací stroj</a:t>
            </a:r>
          </a:p>
          <a:p>
            <a:pPr marL="0" lvl="0" indent="0">
              <a:buNone/>
            </a:pPr>
            <a:r>
              <a:rPr lang="cs-CZ" sz="4000" dirty="0" smtClean="0"/>
              <a:t>počítač</a:t>
            </a:r>
          </a:p>
          <a:p>
            <a:pPr marL="0" lvl="0" indent="0">
              <a:buNone/>
            </a:pPr>
            <a:r>
              <a:rPr lang="cs-CZ" sz="4000" dirty="0"/>
              <a:t>h</a:t>
            </a:r>
            <a:r>
              <a:rPr lang="cs-CZ" sz="4000" dirty="0" smtClean="0"/>
              <a:t>udební nástroj</a:t>
            </a:r>
            <a:endParaRPr lang="cs-CZ" sz="4000" dirty="0"/>
          </a:p>
          <a:p>
            <a:endParaRPr lang="cs-CZ" dirty="0"/>
          </a:p>
        </p:txBody>
      </p:sp>
      <p:sp>
        <p:nvSpPr>
          <p:cNvPr id="5" name="Výbuch 1 4"/>
          <p:cNvSpPr/>
          <p:nvPr/>
        </p:nvSpPr>
        <p:spPr>
          <a:xfrm rot="1412200">
            <a:off x="7690166" y="170305"/>
            <a:ext cx="604427" cy="595854"/>
          </a:xfrm>
          <a:prstGeom prst="irregularSeal1">
            <a:avLst/>
          </a:prstGeom>
          <a:solidFill>
            <a:srgbClr val="FFC000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2836690"/>
      </p:ext>
    </p:extLst>
  </p:cSld>
  <p:clrMapOvr>
    <a:masterClrMapping/>
  </p:clrMapOvr>
  <p:transition spd="slow">
    <p:split dir="in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057749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Chvála vítězům,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33600" y="4869160"/>
            <a:ext cx="6110808" cy="1008112"/>
          </a:xfrm>
        </p:spPr>
        <p:txBody>
          <a:bodyPr>
            <a:normAutofit/>
          </a:bodyPr>
          <a:lstStyle/>
          <a:p>
            <a:r>
              <a:rPr lang="cs-CZ" sz="4000" dirty="0" smtClean="0">
                <a:ln>
                  <a:solidFill>
                    <a:schemeClr val="accent6">
                      <a:lumMod val="25000"/>
                    </a:schemeClr>
                  </a:solidFill>
                </a:ln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Čest poraženým!</a:t>
            </a:r>
            <a:endParaRPr lang="cs-CZ" sz="4000" dirty="0">
              <a:ln>
                <a:solidFill>
                  <a:schemeClr val="accent6">
                    <a:lumMod val="25000"/>
                  </a:schemeClr>
                </a:solidFill>
              </a:ln>
              <a:solidFill>
                <a:srgbClr val="FF0000"/>
              </a:solidFill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323528" y="692696"/>
            <a:ext cx="1800200" cy="1656184"/>
          </a:xfrm>
          <a:prstGeom prst="smileyFac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Zaoblený obdélníkový popisek 4"/>
          <p:cNvSpPr/>
          <p:nvPr/>
        </p:nvSpPr>
        <p:spPr>
          <a:xfrm>
            <a:off x="3401101" y="1520788"/>
            <a:ext cx="4267243" cy="1620180"/>
          </a:xfrm>
          <a:prstGeom prst="wedgeRoundRectCallout">
            <a:avLst>
              <a:gd name="adj1" fmla="val -90316"/>
              <a:gd name="adj2" fmla="val -23548"/>
              <a:gd name="adj3" fmla="val 16667"/>
            </a:avLst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70C0"/>
                </a:solidFill>
              </a:rPr>
              <a:t>Kolik jste získali celkem bodů?</a:t>
            </a:r>
            <a:endParaRPr lang="cs-CZ" sz="3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375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applause.wav"/>
          </p:stSnd>
        </p:sndAc>
      </p:transition>
    </mc:Choice>
    <mc:Fallback xmlns="">
      <p:transition spd="slow">
        <p:fade/>
        <p:sndAc>
          <p:stSnd>
            <p:snd r:embed="rId3" name="applaus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3"/>
            <a:ext cx="8208912" cy="432047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/>
              <a:t>Seznam použitých materiálů: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548680"/>
            <a:ext cx="9144000" cy="630932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487025"/>
            <a:ext cx="8784976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VOLNÉ DÍLO.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15.3.2013]. Dostupný na WWW</a:t>
            </a:r>
            <a:r>
              <a:rPr lang="cs-CZ" sz="1200" dirty="0" smtClean="0"/>
              <a:t>:</a:t>
            </a:r>
          </a:p>
          <a:p>
            <a:r>
              <a:rPr lang="cs-CZ" sz="1200" dirty="0" smtClean="0"/>
              <a:t>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upload.wikimedia.org/wikipedia/commons/1/15/1896_telephone.jpg</a:t>
            </a:r>
            <a:r>
              <a:rPr lang="cs-CZ" sz="1200" dirty="0" smtClean="0"/>
              <a:t> </a:t>
            </a:r>
          </a:p>
          <a:p>
            <a:r>
              <a:rPr lang="cs-CZ" sz="1200" dirty="0"/>
              <a:t>VOLNÉ DÍLO.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16.3.2013]. Dostupný na WWW: </a:t>
            </a: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upload.wikimedia.org/wikipedia/commons/d/df/Trunk_1.jpg</a:t>
            </a:r>
            <a:r>
              <a:rPr lang="cs-CZ" sz="1200" dirty="0" smtClean="0"/>
              <a:t> </a:t>
            </a:r>
            <a:endParaRPr lang="cs-CZ" sz="1200" dirty="0"/>
          </a:p>
          <a:p>
            <a:r>
              <a:rPr lang="cs-CZ" sz="1200" dirty="0" smtClean="0"/>
              <a:t>RAINER </a:t>
            </a:r>
            <a:r>
              <a:rPr lang="cs-CZ" sz="1200" dirty="0"/>
              <a:t>ZENZ.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16.3.2013]. Dostupný na WWW: </a:t>
            </a:r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upload.wikimedia.org/wikipedia/commons/c/c2/Fleischwolf.ganz.jpg</a:t>
            </a:r>
            <a:r>
              <a:rPr lang="cs-CZ" sz="1200" dirty="0" smtClean="0"/>
              <a:t> </a:t>
            </a:r>
            <a:endParaRPr lang="cs-CZ" sz="1200" dirty="0"/>
          </a:p>
          <a:p>
            <a:r>
              <a:rPr lang="cs-CZ" sz="1200" dirty="0"/>
              <a:t>ROBBYBER.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16.3.2013]. Dostupný na WWW: </a:t>
            </a: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upload.wikimedia.org/wikipedia/commons/6/62/B%C3%BCgeleisen_alt.jpg</a:t>
            </a:r>
            <a:r>
              <a:rPr lang="cs-CZ" sz="1200" dirty="0" smtClean="0"/>
              <a:t> </a:t>
            </a:r>
          </a:p>
          <a:p>
            <a:r>
              <a:rPr lang="cs-CZ" sz="1200" dirty="0"/>
              <a:t>BIRDSEED.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16.3.2013]. Dostupný na WWW: </a:t>
            </a:r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upload.wikimedia.org/wikipedia/commons/b/bb/Mangle.jpg</a:t>
            </a:r>
            <a:r>
              <a:rPr lang="cs-CZ" sz="1200" dirty="0" smtClean="0"/>
              <a:t> </a:t>
            </a:r>
            <a:endParaRPr lang="cs-CZ" sz="1200" dirty="0"/>
          </a:p>
          <a:p>
            <a:r>
              <a:rPr lang="cs-CZ" sz="1200" dirty="0"/>
              <a:t>LUDEK.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16.3.2013]. Dostupný na WWW: </a:t>
            </a:r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upload.wikimedia.org/wikipedia/commons/b/b7/Kamna_musgraves_m3.jpg</a:t>
            </a:r>
            <a:r>
              <a:rPr lang="cs-CZ" sz="1200" dirty="0" smtClean="0"/>
              <a:t> </a:t>
            </a:r>
          </a:p>
          <a:p>
            <a:r>
              <a:rPr lang="cs-CZ" sz="1200" dirty="0"/>
              <a:t>CHMEE2.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16.3.2013]. Dostupný na WWW: </a:t>
            </a:r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upload.wikimedia.org/wikipedia/commons/5/5b/Scythes-czech.jpg</a:t>
            </a:r>
            <a:r>
              <a:rPr lang="cs-CZ" sz="1200" dirty="0" smtClean="0"/>
              <a:t> </a:t>
            </a:r>
            <a:endParaRPr lang="cs-CZ" sz="1200" dirty="0"/>
          </a:p>
          <a:p>
            <a:r>
              <a:rPr lang="cs-CZ" sz="1200" dirty="0"/>
              <a:t>TERSMEDEN, </a:t>
            </a:r>
            <a:r>
              <a:rPr lang="cs-CZ" sz="1200" dirty="0" err="1"/>
              <a:t>Fredrik</a:t>
            </a:r>
            <a:r>
              <a:rPr lang="cs-CZ" sz="1200" dirty="0"/>
              <a:t>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17.3.2013]. Dostupný na WWW: </a:t>
            </a:r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upload.wikimedia.org/wikipedia/commons/b/be/Portable_78_rpm_record_player.jpg</a:t>
            </a:r>
            <a:r>
              <a:rPr lang="cs-CZ" sz="1200" dirty="0" smtClean="0"/>
              <a:t> </a:t>
            </a:r>
            <a:endParaRPr lang="cs-CZ" sz="1200" dirty="0"/>
          </a:p>
          <a:p>
            <a:r>
              <a:rPr lang="en-US" sz="1200" dirty="0"/>
              <a:t>KROK, </a:t>
            </a:r>
            <a:r>
              <a:rPr lang="en-US" sz="1200" dirty="0" err="1"/>
              <a:t>Pavel</a:t>
            </a:r>
            <a:r>
              <a:rPr lang="en-US" sz="1200" dirty="0"/>
              <a:t>. </a:t>
            </a:r>
            <a:r>
              <a:rPr lang="en-US" sz="1200" i="1" dirty="0"/>
              <a:t>Wikimedia Commons</a:t>
            </a:r>
            <a:r>
              <a:rPr lang="en-US" sz="1200" dirty="0"/>
              <a:t> [online]. [cit. 17.3.2013].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</a:t>
            </a:r>
            <a:r>
              <a:rPr lang="en-US" sz="1200" dirty="0">
                <a:hlinkClick r:id="rId11"/>
              </a:rPr>
              <a:t>http://</a:t>
            </a:r>
            <a:r>
              <a:rPr lang="en-US" sz="1200" dirty="0" smtClean="0">
                <a:hlinkClick r:id="rId11"/>
              </a:rPr>
              <a:t>upload.wikimedia.org/wikipedia/commons/a/a4/Fingerhut.jpg</a:t>
            </a:r>
            <a:r>
              <a:rPr lang="cs-CZ" sz="1200" dirty="0" smtClean="0"/>
              <a:t> </a:t>
            </a:r>
          </a:p>
          <a:p>
            <a:r>
              <a:rPr lang="cs-CZ" sz="1200" dirty="0"/>
              <a:t>VOLNÉ DÍLO.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17.3.2013]. Dostupný na WWW: </a:t>
            </a:r>
            <a:r>
              <a:rPr lang="cs-CZ" sz="1200" dirty="0">
                <a:hlinkClick r:id="rId12"/>
              </a:rPr>
              <a:t>http://</a:t>
            </a:r>
            <a:r>
              <a:rPr lang="cs-CZ" sz="1200" dirty="0" smtClean="0">
                <a:hlinkClick r:id="rId12"/>
              </a:rPr>
              <a:t>upload.wikimedia.org/wikipedia/commons/e/e3/Stoppolofa_treen.jpg</a:t>
            </a:r>
            <a:r>
              <a:rPr lang="cs-CZ" sz="1200" dirty="0" smtClean="0"/>
              <a:t> </a:t>
            </a:r>
          </a:p>
          <a:p>
            <a:r>
              <a:rPr lang="cs-CZ" sz="1200" dirty="0"/>
              <a:t>VOLNÉ DÍLO.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17.3.2013]. Dostupný na WWW: </a:t>
            </a:r>
            <a:r>
              <a:rPr lang="cs-CZ" sz="1200" dirty="0">
                <a:hlinkClick r:id="rId13"/>
              </a:rPr>
              <a:t>http://</a:t>
            </a:r>
            <a:r>
              <a:rPr lang="cs-CZ" sz="1200" dirty="0" smtClean="0">
                <a:hlinkClick r:id="rId13"/>
              </a:rPr>
              <a:t>upload.wikimedia.org/wikipedia/commons/8/82/Dreschflegel.jpg</a:t>
            </a:r>
            <a:r>
              <a:rPr lang="cs-CZ" sz="1200" dirty="0" smtClean="0"/>
              <a:t> </a:t>
            </a:r>
          </a:p>
          <a:p>
            <a:r>
              <a:rPr lang="cs-CZ" sz="1200" dirty="0"/>
              <a:t>VDEGROOT.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17.3.2013]. Dostupný na WWW: </a:t>
            </a:r>
            <a:r>
              <a:rPr lang="cs-CZ" sz="1200" dirty="0">
                <a:hlinkClick r:id="rId14"/>
              </a:rPr>
              <a:t>http://</a:t>
            </a:r>
            <a:r>
              <a:rPr lang="cs-CZ" sz="1200" dirty="0" smtClean="0">
                <a:hlinkClick r:id="rId14"/>
              </a:rPr>
              <a:t>upload.wikimedia.org/wikipedia/commons/0/00/Singer_sewing_machine.jpg</a:t>
            </a:r>
            <a:r>
              <a:rPr lang="cs-CZ" sz="1200" dirty="0" smtClean="0"/>
              <a:t> </a:t>
            </a:r>
          </a:p>
          <a:p>
            <a:r>
              <a:rPr lang="cs-CZ" sz="1200" dirty="0"/>
              <a:t>CHMEE2.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17.3.2013]. Dostupný na WWW: </a:t>
            </a:r>
          </a:p>
          <a:p>
            <a:r>
              <a:rPr lang="cs-CZ" sz="1200" dirty="0">
                <a:hlinkClick r:id="rId15"/>
              </a:rPr>
              <a:t>http://upload.wikimedia.org/wikipedia/commons/2/2f/Sickle33.jpg</a:t>
            </a:r>
            <a:r>
              <a:rPr lang="cs-CZ" sz="1200" dirty="0"/>
              <a:t> </a:t>
            </a:r>
          </a:p>
          <a:p>
            <a:r>
              <a:rPr lang="cs-CZ" sz="1200" dirty="0"/>
              <a:t>COMMONGUY.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17.3.2013]. Dostupný na WWW: </a:t>
            </a:r>
            <a:r>
              <a:rPr lang="cs-CZ" sz="1200" dirty="0">
                <a:hlinkClick r:id="rId16"/>
              </a:rPr>
              <a:t>http://upload.wikimedia.org/wikipedia/commons/f/f6/Wooden_hourglass_2.jpg</a:t>
            </a:r>
            <a:r>
              <a:rPr lang="cs-CZ" sz="1200" dirty="0"/>
              <a:t> </a:t>
            </a:r>
          </a:p>
          <a:p>
            <a:r>
              <a:rPr lang="cs-CZ" sz="1200" dirty="0"/>
              <a:t>VOLNÉ DÍLO.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17.3.2013]. Dostupný na WWW: </a:t>
            </a:r>
            <a:r>
              <a:rPr lang="cs-CZ" sz="1200" dirty="0">
                <a:hlinkClick r:id="rId17"/>
              </a:rPr>
              <a:t>http://upload.wikimedia.org/wikipedia/commons/a/ae/Saint-remy-de-provence-cadran-solaire.jpg</a:t>
            </a:r>
            <a:r>
              <a:rPr lang="cs-CZ" sz="1200" dirty="0"/>
              <a:t> </a:t>
            </a:r>
          </a:p>
          <a:p>
            <a:r>
              <a:rPr lang="cs-CZ" sz="1200" dirty="0"/>
              <a:t>WISTULA.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17.3.2013]. Dostupný na WWW: </a:t>
            </a:r>
            <a:r>
              <a:rPr lang="cs-CZ" sz="1200" dirty="0">
                <a:hlinkClick r:id="rId18"/>
              </a:rPr>
              <a:t>http://</a:t>
            </a:r>
            <a:r>
              <a:rPr lang="cs-CZ" sz="1200" dirty="0" smtClean="0">
                <a:hlinkClick r:id="rId18"/>
              </a:rPr>
              <a:t>upload.wikimedia.org/wikipedia/commons/3/32/Kutschenmuseum2_DSC0288.JPG</a:t>
            </a:r>
            <a:r>
              <a:rPr lang="cs-CZ" sz="1200" dirty="0" smtClean="0"/>
              <a:t>  </a:t>
            </a:r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957459110"/>
      </p:ext>
    </p:extLst>
  </p:cSld>
  <p:clrMapOvr>
    <a:masterClrMapping/>
  </p:clrMapOvr>
  <p:transition spd="slow">
    <p:split dir="in"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476672"/>
            <a:ext cx="9036496" cy="449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ELLYWA.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17.3.2013]. Dostupný na WWW</a:t>
            </a:r>
            <a:r>
              <a:rPr lang="cs-CZ" sz="1200" dirty="0" smtClean="0"/>
              <a:t>:</a:t>
            </a:r>
          </a:p>
          <a:p>
            <a:r>
              <a:rPr lang="cs-CZ" sz="1200" dirty="0" smtClean="0">
                <a:hlinkClick r:id="rId3"/>
              </a:rPr>
              <a:t>http</a:t>
            </a:r>
            <a:r>
              <a:rPr lang="cs-CZ" sz="1200" dirty="0">
                <a:hlinkClick r:id="rId3"/>
              </a:rPr>
              <a:t>://</a:t>
            </a:r>
            <a:r>
              <a:rPr lang="cs-CZ" sz="1200" dirty="0" smtClean="0">
                <a:hlinkClick r:id="rId3"/>
              </a:rPr>
              <a:t>upload.wikimedia.org/wikipedia/commons/a/a9/Houten_schaatsen.JPG</a:t>
            </a:r>
            <a:endParaRPr lang="cs-CZ" sz="1200" dirty="0" smtClean="0"/>
          </a:p>
          <a:p>
            <a:r>
              <a:rPr lang="cs-CZ" sz="1200" dirty="0"/>
              <a:t>REAPERMAN.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17.3.2013]. Dostupný na WWW: </a:t>
            </a: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upload.wikimedia.org/wikipedia/commons/5/50/Hmo%C5%BEd%C3%AD%C5%99.JPG</a:t>
            </a:r>
            <a:r>
              <a:rPr lang="cs-CZ" sz="1200" dirty="0" smtClean="0"/>
              <a:t> </a:t>
            </a:r>
          </a:p>
          <a:p>
            <a:r>
              <a:rPr lang="en-US" sz="1200" dirty="0"/>
              <a:t>MESKAUSKAS, </a:t>
            </a:r>
            <a:r>
              <a:rPr lang="en-US" sz="1200" dirty="0" err="1"/>
              <a:t>Audrius</a:t>
            </a:r>
            <a:r>
              <a:rPr lang="en-US" sz="1200" dirty="0"/>
              <a:t>. </a:t>
            </a:r>
            <a:r>
              <a:rPr lang="en-US" sz="1200" i="1" dirty="0"/>
              <a:t>Wikimedia Commons</a:t>
            </a:r>
            <a:r>
              <a:rPr lang="en-US" sz="1200" dirty="0"/>
              <a:t> [online]. [cit. 17.3.2013].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</a:t>
            </a:r>
            <a:r>
              <a:rPr lang="en-US" sz="1200" dirty="0">
                <a:hlinkClick r:id="rId5"/>
              </a:rPr>
              <a:t>http://</a:t>
            </a:r>
            <a:r>
              <a:rPr lang="en-US" sz="1200" dirty="0" smtClean="0">
                <a:hlinkClick r:id="rId5"/>
              </a:rPr>
              <a:t>upload.wikimedia.org/wikipedia/commons/9/91/SwissKeroseneLamp.jpg</a:t>
            </a:r>
            <a:r>
              <a:rPr lang="cs-CZ" sz="1200" dirty="0" smtClean="0"/>
              <a:t> </a:t>
            </a:r>
            <a:endParaRPr lang="cs-CZ" sz="1200" dirty="0"/>
          </a:p>
          <a:p>
            <a:r>
              <a:rPr lang="cs-CZ" sz="1200" dirty="0" smtClean="0"/>
              <a:t>VOLNÉ </a:t>
            </a:r>
            <a:r>
              <a:rPr lang="cs-CZ" sz="1200" dirty="0"/>
              <a:t>DÍLO.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17.3.2013]. Dostupný na WWW: </a:t>
            </a: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upload.wikimedia.org/wikipedia/commons/8/88/Olivetti_Lettera_22_by_LjL.jpeg</a:t>
            </a:r>
            <a:r>
              <a:rPr lang="cs-CZ" sz="1200" dirty="0" smtClean="0"/>
              <a:t> </a:t>
            </a:r>
            <a:endParaRPr lang="cs-CZ" sz="1200" dirty="0"/>
          </a:p>
          <a:p>
            <a:r>
              <a:rPr lang="cs-CZ" sz="1200" dirty="0" smtClean="0"/>
              <a:t>SAUBER</a:t>
            </a:r>
            <a:r>
              <a:rPr lang="cs-CZ" sz="1200" dirty="0"/>
              <a:t>, Wolfgang.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17.3.2013]. Dostupný na WWW: </a:t>
            </a:r>
            <a:endParaRPr lang="cs-CZ" sz="1200" dirty="0" smtClean="0"/>
          </a:p>
          <a:p>
            <a:r>
              <a:rPr lang="cs-CZ" sz="1200" dirty="0">
                <a:hlinkClick r:id="rId7"/>
              </a:rPr>
              <a:t>http://upload.wikimedia.org/wikipedia/commons/b/b6/H%C3%B6ritz_Museum_-_Fernseher_Tesla_40001A.jpg</a:t>
            </a:r>
            <a:r>
              <a:rPr lang="cs-CZ" sz="1200" dirty="0"/>
              <a:t> </a:t>
            </a:r>
          </a:p>
          <a:p>
            <a:r>
              <a:rPr lang="cs-CZ" sz="1200" dirty="0"/>
              <a:t>GROSJEAN, Isabelle.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17.3.2013]. Dostupný na WWW: </a:t>
            </a:r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upload.wikimedia.org/wikipedia/commons/4/45/MontreGousset001.jpg</a:t>
            </a:r>
            <a:r>
              <a:rPr lang="cs-CZ" sz="1200" dirty="0" smtClean="0"/>
              <a:t> </a:t>
            </a:r>
          </a:p>
          <a:p>
            <a:r>
              <a:rPr lang="pl-PL" sz="1200" dirty="0" smtClean="0"/>
              <a:t>KWIECIEŃ</a:t>
            </a:r>
            <a:r>
              <a:rPr lang="pl-PL" sz="1200" dirty="0"/>
              <a:t>, Agnieszka. </a:t>
            </a:r>
            <a:r>
              <a:rPr lang="pl-PL" sz="1200" i="1" dirty="0"/>
              <a:t>Wikimedia Commons</a:t>
            </a:r>
            <a:r>
              <a:rPr lang="pl-PL" sz="1200" dirty="0"/>
              <a:t> [online]. [cit. 17.3.2013]. Dostupný na WWW: </a:t>
            </a:r>
            <a:r>
              <a:rPr lang="pl-PL" sz="1200" dirty="0">
                <a:hlinkClick r:id="rId9"/>
              </a:rPr>
              <a:t>http://</a:t>
            </a:r>
            <a:r>
              <a:rPr lang="pl-PL" sz="1200" dirty="0" smtClean="0">
                <a:hlinkClick r:id="rId9"/>
              </a:rPr>
              <a:t>upload.wikimedia.org/wikipedia/commons/a/a7/Ordinary_bicycle01.jpg</a:t>
            </a:r>
            <a:r>
              <a:rPr lang="pl-PL" sz="1200" dirty="0" smtClean="0"/>
              <a:t> </a:t>
            </a:r>
            <a:endParaRPr lang="cs-CZ" sz="1200" dirty="0" smtClean="0">
              <a:hlinkClick r:id="rId7"/>
            </a:endParaRPr>
          </a:p>
          <a:p>
            <a:r>
              <a:rPr lang="cs-CZ" sz="1200" dirty="0"/>
              <a:t>VOLNÉ DÍLO.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1.4.2013]. Dostupný na WWW: </a:t>
            </a:r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upload.wikimedia.org/wikipedia/commons/2/2b/Chamber_pot_engadin_swiss.jpg</a:t>
            </a:r>
            <a:r>
              <a:rPr lang="cs-CZ" sz="1200" dirty="0" smtClean="0"/>
              <a:t> </a:t>
            </a:r>
            <a:endParaRPr lang="cs-CZ" sz="1200" dirty="0">
              <a:hlinkClick r:id="rId7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200" dirty="0">
                <a:latin typeface="Arial"/>
                <a:ea typeface="Calibri"/>
                <a:cs typeface="Times New Roman"/>
              </a:rPr>
              <a:t>ŠTIKOVÁ, Věra. </a:t>
            </a:r>
            <a:r>
              <a:rPr lang="cs-CZ" sz="1200" i="1" dirty="0">
                <a:latin typeface="Arial"/>
                <a:ea typeface="Calibri"/>
                <a:cs typeface="Times New Roman"/>
              </a:rPr>
              <a:t>Metodický průvodce učební prvouka</a:t>
            </a:r>
            <a:r>
              <a:rPr lang="cs-CZ" sz="1200" dirty="0">
                <a:latin typeface="Arial"/>
                <a:ea typeface="Calibri"/>
                <a:cs typeface="Times New Roman"/>
              </a:rPr>
              <a:t>. Ilustrace Alena </a:t>
            </a:r>
            <a:r>
              <a:rPr lang="cs-CZ" sz="1200" dirty="0" err="1">
                <a:latin typeface="Arial"/>
                <a:ea typeface="Calibri"/>
                <a:cs typeface="Times New Roman"/>
              </a:rPr>
              <a:t>Baisová</a:t>
            </a:r>
            <a:r>
              <a:rPr lang="cs-CZ" sz="1200" dirty="0">
                <a:latin typeface="Arial"/>
                <a:ea typeface="Calibri"/>
                <a:cs typeface="Times New Roman"/>
              </a:rPr>
              <a:t>. Brno: Nová škola, 2004, 43 s. ISBN 80-728-9065-4.</a:t>
            </a:r>
            <a:endParaRPr lang="cs-CZ" sz="1600" dirty="0">
              <a:latin typeface="Calibri"/>
              <a:ea typeface="Calibri"/>
              <a:cs typeface="Times New Roman"/>
            </a:endParaRPr>
          </a:p>
          <a:p>
            <a:r>
              <a:rPr lang="cs-CZ" sz="1200" dirty="0"/>
              <a:t>ŠTIKOVÁ, Věra. </a:t>
            </a:r>
            <a:r>
              <a:rPr lang="cs-CZ" sz="1200" i="1" dirty="0"/>
              <a:t>Metodický průvodce učebnicí prvouka 3</a:t>
            </a:r>
            <a:r>
              <a:rPr lang="cs-CZ" sz="1200" dirty="0"/>
              <a:t>. Brno, nám. </a:t>
            </a:r>
            <a:r>
              <a:rPr lang="cs-CZ" sz="1200"/>
              <a:t>SNP 9: Nová škola, 2007, ISBN 80-7289-065-4.</a:t>
            </a:r>
          </a:p>
          <a:p>
            <a:endParaRPr lang="cs-CZ" sz="1200" dirty="0" smtClean="0">
              <a:hlinkClick r:id="rId7"/>
            </a:endParaRPr>
          </a:p>
          <a:p>
            <a:endParaRPr lang="cs-CZ" sz="1200" dirty="0">
              <a:hlinkClick r:id="rId7"/>
            </a:endParaRPr>
          </a:p>
          <a:p>
            <a:endParaRPr lang="cs-CZ" sz="1200" dirty="0" smtClean="0">
              <a:hlinkClick r:id="rId7"/>
            </a:endParaRPr>
          </a:p>
          <a:p>
            <a:endParaRPr lang="cs-CZ" sz="1200" dirty="0">
              <a:hlinkClick r:id="rId7"/>
            </a:endParaRPr>
          </a:p>
          <a:p>
            <a:endParaRPr lang="cs-CZ" sz="1200" dirty="0" smtClean="0">
              <a:hlinkClick r:id="rId7"/>
            </a:endParaRPr>
          </a:p>
        </p:txBody>
      </p:sp>
    </p:spTree>
    <p:extLst>
      <p:ext uri="{BB962C8B-B14F-4D97-AF65-F5344CB8AC3E}">
        <p14:creationId xmlns:p14="http://schemas.microsoft.com/office/powerpoint/2010/main" val="2278854373"/>
      </p:ext>
    </p:extLst>
  </p:cSld>
  <p:clrMapOvr>
    <a:masterClrMapping/>
  </p:clrMapOvr>
  <p:transition spd="slow">
    <p:split dir="in"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Šablona návrhu s tikajícími hodinami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Motiv systému Office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návrhu s tikajícími hodinami</Template>
  <TotalTime>4667</TotalTime>
  <Words>745</Words>
  <Application>Microsoft Office PowerPoint</Application>
  <PresentationFormat>Předvádění na obrazovce (4:3)</PresentationFormat>
  <Paragraphs>125</Paragraphs>
  <Slides>19</Slides>
  <Notes>0</Notes>
  <HiddenSlides>4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Šablona návrhu s tikajícími hodinami</vt:lpstr>
      <vt:lpstr>Lití písma</vt:lpstr>
      <vt:lpstr>Prezentace aplikace PowerPoint</vt:lpstr>
      <vt:lpstr>Anotace</vt:lpstr>
      <vt:lpstr>Včera jsem na půdě našla starý velký kufr. </vt:lpstr>
      <vt:lpstr>Jaké nástroje a stroje lidé používali dříve?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Chvála vítězům,</vt:lpstr>
      <vt:lpstr>Seznam použitých materiálů: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Milada</dc:creator>
  <cp:lastModifiedBy>Milada Pleskačová</cp:lastModifiedBy>
  <cp:revision>136</cp:revision>
  <dcterms:created xsi:type="dcterms:W3CDTF">2012-11-22T22:02:56Z</dcterms:created>
  <dcterms:modified xsi:type="dcterms:W3CDTF">2013-06-10T16:56:51Z</dcterms:modified>
</cp:coreProperties>
</file>