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1" r:id="rId2"/>
    <p:sldId id="257" r:id="rId3"/>
    <p:sldId id="256" r:id="rId4"/>
    <p:sldId id="258" r:id="rId5"/>
    <p:sldId id="259" r:id="rId6"/>
    <p:sldId id="270" r:id="rId7"/>
    <p:sldId id="260" r:id="rId8"/>
    <p:sldId id="271" r:id="rId9"/>
    <p:sldId id="262" r:id="rId10"/>
    <p:sldId id="272" r:id="rId11"/>
    <p:sldId id="265" r:id="rId12"/>
    <p:sldId id="273" r:id="rId13"/>
    <p:sldId id="266" r:id="rId14"/>
    <p:sldId id="274" r:id="rId15"/>
    <p:sldId id="267" r:id="rId16"/>
    <p:sldId id="275" r:id="rId17"/>
    <p:sldId id="268" r:id="rId18"/>
    <p:sldId id="276" r:id="rId19"/>
    <p:sldId id="269" r:id="rId20"/>
    <p:sldId id="277" r:id="rId21"/>
    <p:sldId id="278" r:id="rId22"/>
    <p:sldId id="27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8EBBFC"/>
    <a:srgbClr val="B4F3A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F43B1-CF80-451E-9ED9-6BFCE149EDB9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B3237-BA70-451E-B7B4-5B78F76C88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8000"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F43B1-CF80-451E-9ED9-6BFCE149EDB9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B3237-BA70-451E-B7B4-5B78F76C88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8000"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F43B1-CF80-451E-9ED9-6BFCE149EDB9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B3237-BA70-451E-B7B4-5B78F76C88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8000"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F43B1-CF80-451E-9ED9-6BFCE149EDB9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B3237-BA70-451E-B7B4-5B78F76C88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8000"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F43B1-CF80-451E-9ED9-6BFCE149EDB9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B3237-BA70-451E-B7B4-5B78F76C88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8000"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F43B1-CF80-451E-9ED9-6BFCE149EDB9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B3237-BA70-451E-B7B4-5B78F76C88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8000"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F43B1-CF80-451E-9ED9-6BFCE149EDB9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B3237-BA70-451E-B7B4-5B78F76C88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8000"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F43B1-CF80-451E-9ED9-6BFCE149EDB9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B3237-BA70-451E-B7B4-5B78F76C88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8000"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F43B1-CF80-451E-9ED9-6BFCE149EDB9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B3237-BA70-451E-B7B4-5B78F76C88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8000"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F43B1-CF80-451E-9ED9-6BFCE149EDB9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B3237-BA70-451E-B7B4-5B78F76C88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8000"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F43B1-CF80-451E-9ED9-6BFCE149EDB9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B3237-BA70-451E-B7B4-5B78F76C88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8000"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EBB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6F43B1-CF80-451E-9ED9-6BFCE149EDB9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B3237-BA70-451E-B7B4-5B78F76C88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 advClick="0" advTm="8000">
    <p:wipe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ommons.wikimedia.org/wiki/File:Schwarzspecht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ommons.wikimedia.org/wiki/File:Orca_Orlando_Seaworld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ommons.wikimedia.org/wiki/File:Vanessa_atalant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ommons.wikimedia.org/wiki/File:Lucanus.cervus.mounted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ommons.wikimedia.org/wiki/File:Hydravulgari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ommons.wikimedia.org/wiki/File:Lumbricus.terrestri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eer_at_Richmond_Park,_Surrey.jpg" TargetMode="External"/><Relationship Id="rId2" Type="http://schemas.openxmlformats.org/officeDocument/2006/relationships/hyperlink" Target="http://commons.wikimedia.org/wiki/File:Lumbricus.terrestri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image" Target="../media/image9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oving_Octopus_Vulgaris_2005-01-14.ogg" TargetMode="External"/><Relationship Id="rId2" Type="http://schemas.openxmlformats.org/officeDocument/2006/relationships/hyperlink" Target="http://commons.wikimedia.org/wiki/File:Lumbricus.terrestri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latetrum_depressum_1_Luc_Viatour.JPG" TargetMode="External"/><Relationship Id="rId2" Type="http://schemas.openxmlformats.org/officeDocument/2006/relationships/hyperlink" Target="http://commons.wikimedia.org/wiki/File:Lumbricus.terrestri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image" Target="../media/image10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yrrhocoris_apterus.JPG" TargetMode="External"/><Relationship Id="rId2" Type="http://schemas.openxmlformats.org/officeDocument/2006/relationships/hyperlink" Target="http://commons.wikimedia.org/wiki/File:Lumbricus.terrestri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Název materiálu: </a:t>
            </a:r>
            <a:br>
              <a:rPr lang="cs-CZ" sz="3600" dirty="0" smtClean="0"/>
            </a:br>
            <a:r>
              <a:rPr lang="cs-CZ" sz="3600" dirty="0" smtClean="0"/>
              <a:t>HÁDANKY- POZNÁŠ ORGANISMY?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4213" y="3789363"/>
            <a:ext cx="6400800" cy="1752600"/>
          </a:xfrm>
        </p:spPr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Zpracovala: Marcela </a:t>
            </a:r>
            <a:r>
              <a:rPr lang="cs-CZ" dirty="0" err="1" smtClean="0">
                <a:solidFill>
                  <a:schemeClr val="tx1"/>
                </a:solidFill>
              </a:rPr>
              <a:t>Kováříková</a:t>
            </a:r>
            <a:endParaRPr lang="cs-CZ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grpSp>
        <p:nvGrpSpPr>
          <p:cNvPr id="6" name="Skupina 5"/>
          <p:cNvGrpSpPr/>
          <p:nvPr/>
        </p:nvGrpSpPr>
        <p:grpSpPr>
          <a:xfrm>
            <a:off x="5724128" y="260648"/>
            <a:ext cx="3300908" cy="6393994"/>
            <a:chOff x="5724128" y="260648"/>
            <a:chExt cx="3300908" cy="6393994"/>
          </a:xfrm>
        </p:grpSpPr>
        <p:sp>
          <p:nvSpPr>
            <p:cNvPr id="2052" name="Rectangle 2"/>
            <p:cNvSpPr>
              <a:spLocks noChangeArrowheads="1"/>
            </p:cNvSpPr>
            <p:nvPr/>
          </p:nvSpPr>
          <p:spPr bwMode="auto">
            <a:xfrm>
              <a:off x="5724128" y="260648"/>
              <a:ext cx="3300908" cy="6001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anchor="ctr">
              <a:spAutoFit/>
            </a:bodyPr>
            <a:lstStyle/>
            <a:p>
              <a:pPr algn="ctr"/>
              <a:r>
                <a:rPr lang="cs-CZ" sz="1100" u="sng" dirty="0">
                  <a:latin typeface="Calibri" pitchFamily="34" charset="0"/>
                </a:rPr>
                <a:t>Základní škola Brno, Jana </a:t>
              </a:r>
              <a:r>
                <a:rPr lang="cs-CZ" sz="1100" u="sng" dirty="0" err="1">
                  <a:latin typeface="Calibri" pitchFamily="34" charset="0"/>
                </a:rPr>
                <a:t>Babáka</a:t>
              </a:r>
              <a:r>
                <a:rPr lang="cs-CZ" sz="1100" u="sng" dirty="0">
                  <a:latin typeface="Calibri" pitchFamily="34" charset="0"/>
                </a:rPr>
                <a:t> 1</a:t>
              </a:r>
            </a:p>
            <a:p>
              <a:pPr algn="ctr"/>
              <a:endPara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100" dirty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</a:t>
              </a:r>
              <a:r>
                <a:rPr lang="cs-CZ" sz="1100" dirty="0" smtClean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18/17</a:t>
              </a:r>
              <a:endParaRPr lang="cs-CZ" sz="1100" dirty="0"/>
            </a:p>
          </p:txBody>
        </p:sp>
        <p:pic>
          <p:nvPicPr>
            <p:cNvPr id="2053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084168" y="6021288"/>
              <a:ext cx="2592288" cy="633354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 advClick="0" advTm="8953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1700808"/>
            <a:ext cx="8229600" cy="1143000"/>
          </a:xfrm>
        </p:spPr>
        <p:txBody>
          <a:bodyPr/>
          <a:lstStyle/>
          <a:p>
            <a:r>
              <a:rPr lang="cs-CZ" dirty="0" smtClean="0"/>
              <a:t>Poznáš organismy?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3068960"/>
            <a:ext cx="8229600" cy="2869779"/>
          </a:xfrm>
        </p:spPr>
        <p:txBody>
          <a:bodyPr/>
          <a:lstStyle/>
          <a:p>
            <a:r>
              <a:rPr lang="cs-CZ" dirty="0" smtClean="0"/>
              <a:t>Přemýšlej nad popisem</a:t>
            </a:r>
          </a:p>
          <a:p>
            <a:r>
              <a:rPr lang="cs-CZ" dirty="0" smtClean="0"/>
              <a:t>V okamžiku, kdy si myslíš, že znáš odpověď,</a:t>
            </a:r>
          </a:p>
          <a:p>
            <a:pPr>
              <a:buNone/>
            </a:pPr>
            <a:r>
              <a:rPr lang="cs-CZ" smtClean="0"/>
              <a:t>    tak </a:t>
            </a:r>
            <a:r>
              <a:rPr lang="cs-CZ" dirty="0" smtClean="0"/>
              <a:t>ji napiš zezadu do sešitu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5724128" y="260648"/>
            <a:ext cx="3300908" cy="6393994"/>
            <a:chOff x="5724128" y="260648"/>
            <a:chExt cx="3300908" cy="6393994"/>
          </a:xfrm>
        </p:grpSpPr>
        <p:sp>
          <p:nvSpPr>
            <p:cNvPr id="7" name="Rectangle 2"/>
            <p:cNvSpPr>
              <a:spLocks noChangeArrowheads="1"/>
            </p:cNvSpPr>
            <p:nvPr/>
          </p:nvSpPr>
          <p:spPr bwMode="auto">
            <a:xfrm>
              <a:off x="5724128" y="260648"/>
              <a:ext cx="3300908" cy="6001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anchor="ctr">
              <a:spAutoFit/>
            </a:bodyPr>
            <a:lstStyle/>
            <a:p>
              <a:pPr algn="ctr"/>
              <a:r>
                <a:rPr lang="cs-CZ" sz="1100" u="sng" dirty="0">
                  <a:latin typeface="Calibri" pitchFamily="34" charset="0"/>
                </a:rPr>
                <a:t>Základní škola Brno, Jana </a:t>
              </a:r>
              <a:r>
                <a:rPr lang="cs-CZ" sz="1100" u="sng" dirty="0" err="1">
                  <a:latin typeface="Calibri" pitchFamily="34" charset="0"/>
                </a:rPr>
                <a:t>Babáka</a:t>
              </a:r>
              <a:r>
                <a:rPr lang="cs-CZ" sz="1100" u="sng" dirty="0">
                  <a:latin typeface="Calibri" pitchFamily="34" charset="0"/>
                </a:rPr>
                <a:t> 1</a:t>
              </a:r>
            </a:p>
            <a:p>
              <a:pPr algn="ctr"/>
              <a:endPara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100" dirty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</a:t>
              </a:r>
              <a:r>
                <a:rPr lang="cs-CZ" sz="1100" dirty="0" smtClean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18/17</a:t>
              </a:r>
              <a:endParaRPr lang="cs-CZ" sz="1100" dirty="0"/>
            </a:p>
          </p:txBody>
        </p:sp>
        <p:pic>
          <p:nvPicPr>
            <p:cNvPr id="8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084168" y="6021288"/>
              <a:ext cx="2592288" cy="633354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 advClick="0" advTm="22609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Patří mezi obratlovce</a:t>
            </a:r>
          </a:p>
          <a:p>
            <a:r>
              <a:rPr lang="cs-CZ" sz="2800" dirty="0" smtClean="0"/>
              <a:t>Je to pták</a:t>
            </a:r>
          </a:p>
          <a:p>
            <a:r>
              <a:rPr lang="cs-CZ" sz="2800" dirty="0" smtClean="0"/>
              <a:t>Žije v lesích Evropy</a:t>
            </a:r>
          </a:p>
          <a:p>
            <a:r>
              <a:rPr lang="cs-CZ" sz="2800" dirty="0" smtClean="0"/>
              <a:t>Má červenou čepičku,černé tělo</a:t>
            </a:r>
          </a:p>
          <a:p>
            <a:r>
              <a:rPr lang="cs-CZ" sz="2800" dirty="0" smtClean="0"/>
              <a:t>Je poměrně častý</a:t>
            </a:r>
          </a:p>
          <a:p>
            <a:r>
              <a:rPr lang="cs-CZ" sz="2800" dirty="0" smtClean="0"/>
              <a:t>Málokdy jej vidíme</a:t>
            </a:r>
          </a:p>
          <a:p>
            <a:r>
              <a:rPr lang="cs-CZ" sz="2800" dirty="0" smtClean="0"/>
              <a:t>Často je ho slyšet</a:t>
            </a:r>
          </a:p>
          <a:p>
            <a:r>
              <a:rPr lang="cs-CZ" sz="2800" dirty="0" smtClean="0"/>
              <a:t>Podle zvuku ho pozná každý</a:t>
            </a:r>
          </a:p>
          <a:p>
            <a:r>
              <a:rPr lang="cs-CZ" dirty="0" smtClean="0"/>
              <a:t>Říká se mu doktor stromů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5724128" y="260648"/>
            <a:ext cx="3300908" cy="6393994"/>
            <a:chOff x="5724128" y="260648"/>
            <a:chExt cx="3300908" cy="6393994"/>
          </a:xfrm>
        </p:grpSpPr>
        <p:sp>
          <p:nvSpPr>
            <p:cNvPr id="10" name="Rectangle 2"/>
            <p:cNvSpPr>
              <a:spLocks noChangeArrowheads="1"/>
            </p:cNvSpPr>
            <p:nvPr/>
          </p:nvSpPr>
          <p:spPr bwMode="auto">
            <a:xfrm>
              <a:off x="5724128" y="260648"/>
              <a:ext cx="3300908" cy="6001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anchor="ctr">
              <a:spAutoFit/>
            </a:bodyPr>
            <a:lstStyle/>
            <a:p>
              <a:pPr algn="ctr"/>
              <a:r>
                <a:rPr lang="cs-CZ" sz="1100" u="sng" dirty="0">
                  <a:latin typeface="Calibri" pitchFamily="34" charset="0"/>
                </a:rPr>
                <a:t>Základní škola Brno, Jana </a:t>
              </a:r>
              <a:r>
                <a:rPr lang="cs-CZ" sz="1100" u="sng" dirty="0" err="1">
                  <a:latin typeface="Calibri" pitchFamily="34" charset="0"/>
                </a:rPr>
                <a:t>Babáka</a:t>
              </a:r>
              <a:r>
                <a:rPr lang="cs-CZ" sz="1100" u="sng" dirty="0">
                  <a:latin typeface="Calibri" pitchFamily="34" charset="0"/>
                </a:rPr>
                <a:t> 1</a:t>
              </a:r>
            </a:p>
            <a:p>
              <a:pPr algn="ctr"/>
              <a:endPara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100" dirty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</a:t>
              </a:r>
              <a:r>
                <a:rPr lang="cs-CZ" sz="1100" dirty="0" smtClean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18/17</a:t>
              </a:r>
              <a:endParaRPr lang="cs-CZ" sz="1100" dirty="0"/>
            </a:p>
          </p:txBody>
        </p:sp>
        <p:pic>
          <p:nvPicPr>
            <p:cNvPr id="11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084168" y="6021288"/>
              <a:ext cx="2592288" cy="633354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 advClick="0" advTm="31578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7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6855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DATEL ČERNÝ</a:t>
            </a:r>
          </a:p>
          <a:p>
            <a:pPr>
              <a:buNone/>
            </a:pPr>
            <a:r>
              <a:rPr lang="cs-CZ" sz="1000" dirty="0" smtClean="0">
                <a:hlinkClick r:id="rId2"/>
              </a:rPr>
              <a:t>http://commons.wikimedia.org/wiki/File:Schwarzspecht.jpg</a:t>
            </a: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4" name="Obrázek 3" descr="DATE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91880" y="2276872"/>
            <a:ext cx="2736304" cy="4160209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5724128" y="260648"/>
            <a:ext cx="3300908" cy="6393994"/>
            <a:chOff x="5724128" y="260648"/>
            <a:chExt cx="3300908" cy="6393994"/>
          </a:xfrm>
        </p:grpSpPr>
        <p:sp>
          <p:nvSpPr>
            <p:cNvPr id="7" name="Rectangle 2"/>
            <p:cNvSpPr>
              <a:spLocks noChangeArrowheads="1"/>
            </p:cNvSpPr>
            <p:nvPr/>
          </p:nvSpPr>
          <p:spPr bwMode="auto">
            <a:xfrm>
              <a:off x="5724128" y="260648"/>
              <a:ext cx="3300908" cy="6001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anchor="ctr">
              <a:spAutoFit/>
            </a:bodyPr>
            <a:lstStyle/>
            <a:p>
              <a:pPr algn="ctr"/>
              <a:r>
                <a:rPr lang="cs-CZ" sz="1100" u="sng" dirty="0">
                  <a:latin typeface="Calibri" pitchFamily="34" charset="0"/>
                </a:rPr>
                <a:t>Základní škola Brno, Jana </a:t>
              </a:r>
              <a:r>
                <a:rPr lang="cs-CZ" sz="1100" u="sng" dirty="0" err="1">
                  <a:latin typeface="Calibri" pitchFamily="34" charset="0"/>
                </a:rPr>
                <a:t>Babáka</a:t>
              </a:r>
              <a:r>
                <a:rPr lang="cs-CZ" sz="1100" u="sng" dirty="0">
                  <a:latin typeface="Calibri" pitchFamily="34" charset="0"/>
                </a:rPr>
                <a:t> 1</a:t>
              </a:r>
            </a:p>
            <a:p>
              <a:pPr algn="ctr"/>
              <a:endPara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100" dirty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</a:t>
              </a:r>
              <a:r>
                <a:rPr lang="cs-CZ" sz="1100" dirty="0" smtClean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18/17</a:t>
              </a:r>
              <a:endParaRPr lang="cs-CZ" sz="1100" dirty="0"/>
            </a:p>
          </p:txBody>
        </p:sp>
        <p:pic>
          <p:nvPicPr>
            <p:cNvPr id="8" name="Picture 4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084168" y="6021288"/>
              <a:ext cx="2592288" cy="633354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 advClick="0" advTm="5188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Patří mezi obratlovce</a:t>
            </a:r>
          </a:p>
          <a:p>
            <a:r>
              <a:rPr lang="cs-CZ" sz="2800" dirty="0" smtClean="0"/>
              <a:t>Je to savec</a:t>
            </a:r>
          </a:p>
          <a:p>
            <a:r>
              <a:rPr lang="cs-CZ" sz="2800" dirty="0" smtClean="0"/>
              <a:t>Nemá žádné končetiny, ani srst</a:t>
            </a:r>
          </a:p>
          <a:p>
            <a:r>
              <a:rPr lang="cs-CZ" sz="2800" dirty="0" smtClean="0"/>
              <a:t>Žije pouze v mořích</a:t>
            </a:r>
          </a:p>
          <a:p>
            <a:r>
              <a:rPr lang="cs-CZ" sz="2800" dirty="0" smtClean="0"/>
              <a:t>Je dravý</a:t>
            </a:r>
          </a:p>
          <a:p>
            <a:r>
              <a:rPr lang="cs-CZ" sz="2800" dirty="0" smtClean="0"/>
              <a:t>Znáš ho z mnoha filmů</a:t>
            </a:r>
          </a:p>
          <a:p>
            <a:r>
              <a:rPr lang="cs-CZ" sz="2800" dirty="0" smtClean="0"/>
              <a:t>Je černo-bílý</a:t>
            </a:r>
          </a:p>
          <a:p>
            <a:r>
              <a:rPr lang="cs-CZ" sz="2800" dirty="0" smtClean="0"/>
              <a:t>V nejznámějším filmu měl jméno WILLY</a:t>
            </a:r>
          </a:p>
          <a:p>
            <a:r>
              <a:rPr lang="cs-CZ" sz="2800" dirty="0" smtClean="0"/>
              <a:t>Má výbornou paměť a je inteligentní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5724128" y="260648"/>
            <a:ext cx="3300908" cy="6393994"/>
            <a:chOff x="5724128" y="260648"/>
            <a:chExt cx="3300908" cy="6393994"/>
          </a:xfrm>
        </p:grpSpPr>
        <p:sp>
          <p:nvSpPr>
            <p:cNvPr id="7" name="Rectangle 2"/>
            <p:cNvSpPr>
              <a:spLocks noChangeArrowheads="1"/>
            </p:cNvSpPr>
            <p:nvPr/>
          </p:nvSpPr>
          <p:spPr bwMode="auto">
            <a:xfrm>
              <a:off x="5724128" y="260648"/>
              <a:ext cx="3300908" cy="6001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anchor="ctr">
              <a:spAutoFit/>
            </a:bodyPr>
            <a:lstStyle/>
            <a:p>
              <a:pPr algn="ctr"/>
              <a:r>
                <a:rPr lang="cs-CZ" sz="1100" u="sng" dirty="0">
                  <a:latin typeface="Calibri" pitchFamily="34" charset="0"/>
                </a:rPr>
                <a:t>Základní škola Brno, Jana </a:t>
              </a:r>
              <a:r>
                <a:rPr lang="cs-CZ" sz="1100" u="sng" dirty="0" err="1">
                  <a:latin typeface="Calibri" pitchFamily="34" charset="0"/>
                </a:rPr>
                <a:t>Babáka</a:t>
              </a:r>
              <a:r>
                <a:rPr lang="cs-CZ" sz="1100" u="sng" dirty="0">
                  <a:latin typeface="Calibri" pitchFamily="34" charset="0"/>
                </a:rPr>
                <a:t> 1</a:t>
              </a:r>
            </a:p>
            <a:p>
              <a:pPr algn="ctr"/>
              <a:endPara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100" dirty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</a:t>
              </a:r>
              <a:r>
                <a:rPr lang="cs-CZ" sz="1100" dirty="0" smtClean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18/17</a:t>
              </a:r>
              <a:endParaRPr lang="cs-CZ" sz="1100" dirty="0"/>
            </a:p>
          </p:txBody>
        </p:sp>
        <p:pic>
          <p:nvPicPr>
            <p:cNvPr id="8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084168" y="6021288"/>
              <a:ext cx="2592288" cy="633354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 advClick="0" advTm="34500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7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KOSATKA DRAVÁ – ORCA</a:t>
            </a:r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1000" dirty="0" smtClean="0">
                <a:hlinkClick r:id="rId2"/>
              </a:rPr>
              <a:t>http://commons.wikimedia.org/wiki/File:Orca_Orlando_Seaworld.jpg</a:t>
            </a:r>
            <a:endParaRPr lang="cs-CZ" sz="1000" dirty="0" smtClean="0"/>
          </a:p>
          <a:p>
            <a:endParaRPr lang="cs-CZ" dirty="0" smtClean="0"/>
          </a:p>
        </p:txBody>
      </p:sp>
      <p:pic>
        <p:nvPicPr>
          <p:cNvPr id="6" name="Obrázek 5" descr="orc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91680" y="2492896"/>
            <a:ext cx="6156176" cy="4070771"/>
          </a:xfrm>
          <a:prstGeom prst="rect">
            <a:avLst/>
          </a:prstGeom>
        </p:spPr>
      </p:pic>
      <p:grpSp>
        <p:nvGrpSpPr>
          <p:cNvPr id="7" name="Skupina 6"/>
          <p:cNvGrpSpPr/>
          <p:nvPr/>
        </p:nvGrpSpPr>
        <p:grpSpPr>
          <a:xfrm>
            <a:off x="179512" y="188640"/>
            <a:ext cx="3096344" cy="6480720"/>
            <a:chOff x="5724128" y="260648"/>
            <a:chExt cx="3300908" cy="6393994"/>
          </a:xfrm>
        </p:grpSpPr>
        <p:sp>
          <p:nvSpPr>
            <p:cNvPr id="8" name="Rectangle 2"/>
            <p:cNvSpPr>
              <a:spLocks noChangeArrowheads="1"/>
            </p:cNvSpPr>
            <p:nvPr/>
          </p:nvSpPr>
          <p:spPr bwMode="auto">
            <a:xfrm>
              <a:off x="5724128" y="260648"/>
              <a:ext cx="3300908" cy="6001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anchor="ctr">
              <a:spAutoFit/>
            </a:bodyPr>
            <a:lstStyle/>
            <a:p>
              <a:pPr algn="ctr"/>
              <a:r>
                <a:rPr lang="cs-CZ" sz="1100" u="sng" dirty="0">
                  <a:latin typeface="Calibri" pitchFamily="34" charset="0"/>
                </a:rPr>
                <a:t>Základní škola Brno, Jana </a:t>
              </a:r>
              <a:r>
                <a:rPr lang="cs-CZ" sz="1100" u="sng" dirty="0" err="1">
                  <a:latin typeface="Calibri" pitchFamily="34" charset="0"/>
                </a:rPr>
                <a:t>Babáka</a:t>
              </a:r>
              <a:r>
                <a:rPr lang="cs-CZ" sz="1100" u="sng" dirty="0">
                  <a:latin typeface="Calibri" pitchFamily="34" charset="0"/>
                </a:rPr>
                <a:t> 1</a:t>
              </a:r>
            </a:p>
            <a:p>
              <a:pPr algn="ctr"/>
              <a:endPara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100" dirty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</a:t>
              </a:r>
              <a:r>
                <a:rPr lang="cs-CZ" sz="1100" dirty="0" smtClean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18/17</a:t>
              </a:r>
              <a:endParaRPr lang="cs-CZ" sz="1100" dirty="0"/>
            </a:p>
          </p:txBody>
        </p:sp>
        <p:pic>
          <p:nvPicPr>
            <p:cNvPr id="9" name="Picture 4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084168" y="6021288"/>
              <a:ext cx="2592288" cy="633354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 advClick="0" advTm="5250"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3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je to bezobratlý živočich</a:t>
            </a:r>
          </a:p>
          <a:p>
            <a:r>
              <a:rPr lang="cs-CZ" sz="2800" dirty="0" smtClean="0"/>
              <a:t>dýchá vzdušnicemi</a:t>
            </a:r>
          </a:p>
          <a:p>
            <a:r>
              <a:rPr lang="cs-CZ" sz="2800" dirty="0" smtClean="0"/>
              <a:t>žije i na našich loukách</a:t>
            </a:r>
          </a:p>
          <a:p>
            <a:r>
              <a:rPr lang="cs-CZ" sz="2800" dirty="0" smtClean="0"/>
              <a:t>má proměnu dokonalou</a:t>
            </a:r>
          </a:p>
          <a:p>
            <a:r>
              <a:rPr lang="cs-CZ" sz="2800" dirty="0" smtClean="0"/>
              <a:t>má krásná 4 křídla</a:t>
            </a:r>
          </a:p>
          <a:p>
            <a:r>
              <a:rPr lang="cs-CZ" sz="2800" dirty="0" smtClean="0"/>
              <a:t>křídla má z barevných šupinek podobných taškám na střeše</a:t>
            </a:r>
          </a:p>
          <a:p>
            <a:r>
              <a:rPr lang="cs-CZ" sz="2800" dirty="0" smtClean="0"/>
              <a:t>jméno dostal podle prýmků vojenské hodnosti</a:t>
            </a:r>
          </a:p>
          <a:p>
            <a:r>
              <a:rPr lang="cs-CZ" sz="2800" dirty="0" smtClean="0"/>
              <a:t>jeho druhové jméno je admirál</a:t>
            </a:r>
          </a:p>
          <a:p>
            <a:r>
              <a:rPr lang="cs-CZ" dirty="0" smtClean="0"/>
              <a:t>má sosák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5724128" y="260648"/>
            <a:ext cx="3300908" cy="6393994"/>
            <a:chOff x="5724128" y="260648"/>
            <a:chExt cx="3300908" cy="6393994"/>
          </a:xfrm>
        </p:grpSpPr>
        <p:sp>
          <p:nvSpPr>
            <p:cNvPr id="7" name="Rectangle 2"/>
            <p:cNvSpPr>
              <a:spLocks noChangeArrowheads="1"/>
            </p:cNvSpPr>
            <p:nvPr/>
          </p:nvSpPr>
          <p:spPr bwMode="auto">
            <a:xfrm>
              <a:off x="5724128" y="260648"/>
              <a:ext cx="3300908" cy="6001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anchor="ctr">
              <a:spAutoFit/>
            </a:bodyPr>
            <a:lstStyle/>
            <a:p>
              <a:pPr algn="ctr"/>
              <a:r>
                <a:rPr lang="cs-CZ" sz="1100" u="sng" dirty="0">
                  <a:latin typeface="Calibri" pitchFamily="34" charset="0"/>
                </a:rPr>
                <a:t>Základní škola Brno, Jana </a:t>
              </a:r>
              <a:r>
                <a:rPr lang="cs-CZ" sz="1100" u="sng" dirty="0" err="1">
                  <a:latin typeface="Calibri" pitchFamily="34" charset="0"/>
                </a:rPr>
                <a:t>Babáka</a:t>
              </a:r>
              <a:r>
                <a:rPr lang="cs-CZ" sz="1100" u="sng" dirty="0">
                  <a:latin typeface="Calibri" pitchFamily="34" charset="0"/>
                </a:rPr>
                <a:t> 1</a:t>
              </a:r>
            </a:p>
            <a:p>
              <a:pPr algn="ctr"/>
              <a:endPara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100" dirty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</a:t>
              </a:r>
              <a:r>
                <a:rPr lang="cs-CZ" sz="1100" dirty="0" smtClean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18/17</a:t>
              </a:r>
              <a:endParaRPr lang="cs-CZ" sz="1100" dirty="0"/>
            </a:p>
          </p:txBody>
        </p:sp>
        <p:pic>
          <p:nvPicPr>
            <p:cNvPr id="8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084168" y="6021288"/>
              <a:ext cx="2592288" cy="633354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 advClick="0" advTm="40297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7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BABOČKA ADMIRÁL</a:t>
            </a:r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1000" dirty="0" smtClean="0">
                <a:hlinkClick r:id="rId2"/>
              </a:rPr>
              <a:t>http://commons.wikimedia.org/wiki/File:Vanessa_atalanta.jpg</a:t>
            </a:r>
            <a:endParaRPr lang="cs-CZ" dirty="0" smtClean="0"/>
          </a:p>
        </p:txBody>
      </p:sp>
      <p:pic>
        <p:nvPicPr>
          <p:cNvPr id="6" name="Obrázek 5" descr="orc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2492896"/>
            <a:ext cx="5427694" cy="4070771"/>
          </a:xfrm>
          <a:prstGeom prst="rect">
            <a:avLst/>
          </a:prstGeom>
        </p:spPr>
      </p:pic>
      <p:grpSp>
        <p:nvGrpSpPr>
          <p:cNvPr id="7" name="Skupina 6"/>
          <p:cNvGrpSpPr/>
          <p:nvPr/>
        </p:nvGrpSpPr>
        <p:grpSpPr>
          <a:xfrm>
            <a:off x="5724128" y="260648"/>
            <a:ext cx="3300908" cy="6393994"/>
            <a:chOff x="5724128" y="260648"/>
            <a:chExt cx="3300908" cy="6393994"/>
          </a:xfrm>
        </p:grpSpPr>
        <p:sp>
          <p:nvSpPr>
            <p:cNvPr id="8" name="Rectangle 2"/>
            <p:cNvSpPr>
              <a:spLocks noChangeArrowheads="1"/>
            </p:cNvSpPr>
            <p:nvPr/>
          </p:nvSpPr>
          <p:spPr bwMode="auto">
            <a:xfrm>
              <a:off x="5724128" y="260648"/>
              <a:ext cx="3300908" cy="6001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anchor="ctr">
              <a:spAutoFit/>
            </a:bodyPr>
            <a:lstStyle/>
            <a:p>
              <a:pPr algn="ctr"/>
              <a:r>
                <a:rPr lang="cs-CZ" sz="1100" u="sng" dirty="0">
                  <a:latin typeface="Calibri" pitchFamily="34" charset="0"/>
                </a:rPr>
                <a:t>Základní škola Brno, Jana </a:t>
              </a:r>
              <a:r>
                <a:rPr lang="cs-CZ" sz="1100" u="sng" dirty="0" err="1">
                  <a:latin typeface="Calibri" pitchFamily="34" charset="0"/>
                </a:rPr>
                <a:t>Babáka</a:t>
              </a:r>
              <a:r>
                <a:rPr lang="cs-CZ" sz="1100" u="sng" dirty="0">
                  <a:latin typeface="Calibri" pitchFamily="34" charset="0"/>
                </a:rPr>
                <a:t> 1</a:t>
              </a:r>
            </a:p>
            <a:p>
              <a:pPr algn="ctr"/>
              <a:endPara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100" dirty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</a:t>
              </a:r>
              <a:r>
                <a:rPr lang="cs-CZ" sz="1100" dirty="0" smtClean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18/17</a:t>
              </a:r>
              <a:endParaRPr lang="cs-CZ" sz="1100" dirty="0"/>
            </a:p>
          </p:txBody>
        </p:sp>
        <p:pic>
          <p:nvPicPr>
            <p:cNvPr id="9" name="Picture 4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084168" y="6021288"/>
              <a:ext cx="2592288" cy="633354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 advClick="0" advTm="4968">
    <p:wipe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4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/>
          </a:bodyPr>
          <a:lstStyle/>
          <a:p>
            <a:r>
              <a:rPr lang="cs-CZ" dirty="0" smtClean="0"/>
              <a:t>je to brouk</a:t>
            </a:r>
          </a:p>
          <a:p>
            <a:r>
              <a:rPr lang="cs-CZ" dirty="0" smtClean="0"/>
              <a:t>snadno poznáme, zda se jedná o samičku nebo o samce</a:t>
            </a:r>
          </a:p>
          <a:p>
            <a:r>
              <a:rPr lang="cs-CZ" dirty="0" smtClean="0"/>
              <a:t>žije ve dřevě dubů jako larva i 7 let</a:t>
            </a:r>
          </a:p>
          <a:p>
            <a:r>
              <a:rPr lang="cs-CZ" dirty="0" smtClean="0"/>
              <a:t>je poměrně vzácný</a:t>
            </a:r>
          </a:p>
          <a:p>
            <a:r>
              <a:rPr lang="cs-CZ" dirty="0" smtClean="0"/>
              <a:t>u nás, na jižní </a:t>
            </a:r>
            <a:r>
              <a:rPr lang="cs-CZ" dirty="0"/>
              <a:t>M</a:t>
            </a:r>
            <a:r>
              <a:rPr lang="cs-CZ" dirty="0" smtClean="0"/>
              <a:t>oravě, je častý</a:t>
            </a:r>
          </a:p>
          <a:p>
            <a:r>
              <a:rPr lang="cs-CZ" dirty="0" smtClean="0"/>
              <a:t>s</a:t>
            </a:r>
            <a:r>
              <a:rPr lang="cs-CZ" dirty="0" smtClean="0"/>
              <a:t>amec </a:t>
            </a:r>
            <a:r>
              <a:rPr lang="cs-CZ" dirty="0" smtClean="0"/>
              <a:t>má velká přeměněná kusadla</a:t>
            </a:r>
          </a:p>
          <a:p>
            <a:r>
              <a:rPr lang="cs-CZ" dirty="0" smtClean="0"/>
              <a:t>k</a:t>
            </a:r>
            <a:r>
              <a:rPr lang="cs-CZ" dirty="0" smtClean="0"/>
              <a:t>usadla </a:t>
            </a:r>
            <a:r>
              <a:rPr lang="cs-CZ" dirty="0" smtClean="0"/>
              <a:t>používá k boji o samičku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5724128" y="260648"/>
            <a:ext cx="3300908" cy="6393994"/>
            <a:chOff x="5724128" y="260648"/>
            <a:chExt cx="3300908" cy="6393994"/>
          </a:xfrm>
        </p:grpSpPr>
        <p:sp>
          <p:nvSpPr>
            <p:cNvPr id="7" name="Rectangle 2"/>
            <p:cNvSpPr>
              <a:spLocks noChangeArrowheads="1"/>
            </p:cNvSpPr>
            <p:nvPr/>
          </p:nvSpPr>
          <p:spPr bwMode="auto">
            <a:xfrm>
              <a:off x="5724128" y="260648"/>
              <a:ext cx="3300908" cy="6001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anchor="ctr">
              <a:spAutoFit/>
            </a:bodyPr>
            <a:lstStyle/>
            <a:p>
              <a:pPr algn="ctr"/>
              <a:r>
                <a:rPr lang="cs-CZ" sz="1100" u="sng" dirty="0">
                  <a:latin typeface="Calibri" pitchFamily="34" charset="0"/>
                </a:rPr>
                <a:t>Základní škola Brno, Jana </a:t>
              </a:r>
              <a:r>
                <a:rPr lang="cs-CZ" sz="1100" u="sng" dirty="0" err="1">
                  <a:latin typeface="Calibri" pitchFamily="34" charset="0"/>
                </a:rPr>
                <a:t>Babáka</a:t>
              </a:r>
              <a:r>
                <a:rPr lang="cs-CZ" sz="1100" u="sng" dirty="0">
                  <a:latin typeface="Calibri" pitchFamily="34" charset="0"/>
                </a:rPr>
                <a:t> 1</a:t>
              </a:r>
            </a:p>
            <a:p>
              <a:pPr algn="ctr"/>
              <a:endPara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100" dirty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</a:t>
              </a:r>
              <a:r>
                <a:rPr lang="cs-CZ" sz="1100" dirty="0" smtClean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18/17</a:t>
              </a:r>
              <a:endParaRPr lang="cs-CZ" sz="1100" dirty="0"/>
            </a:p>
          </p:txBody>
        </p:sp>
        <p:pic>
          <p:nvPicPr>
            <p:cNvPr id="8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084168" y="6021288"/>
              <a:ext cx="2592288" cy="633354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 advClick="0" advTm="28266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4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ROHÁČ OBECNÝ</a:t>
            </a:r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1000" dirty="0" smtClean="0">
                <a:hlinkClick r:id="rId2"/>
              </a:rPr>
              <a:t>http://commons.wikimedia.org/wiki/File:Lucanus.cervus.mounted.jpg</a:t>
            </a:r>
            <a:endParaRPr lang="cs-CZ" dirty="0" smtClean="0"/>
          </a:p>
        </p:txBody>
      </p:sp>
      <p:pic>
        <p:nvPicPr>
          <p:cNvPr id="6" name="Obrázek 5" descr="orc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3968" y="2132856"/>
            <a:ext cx="2636536" cy="4214787"/>
          </a:xfrm>
          <a:prstGeom prst="rect">
            <a:avLst/>
          </a:prstGeom>
        </p:spPr>
      </p:pic>
      <p:grpSp>
        <p:nvGrpSpPr>
          <p:cNvPr id="7" name="Skupina 6"/>
          <p:cNvGrpSpPr/>
          <p:nvPr/>
        </p:nvGrpSpPr>
        <p:grpSpPr>
          <a:xfrm>
            <a:off x="5724128" y="260648"/>
            <a:ext cx="3300908" cy="6393994"/>
            <a:chOff x="5724128" y="260648"/>
            <a:chExt cx="3300908" cy="6393994"/>
          </a:xfrm>
        </p:grpSpPr>
        <p:sp>
          <p:nvSpPr>
            <p:cNvPr id="8" name="Rectangle 2"/>
            <p:cNvSpPr>
              <a:spLocks noChangeArrowheads="1"/>
            </p:cNvSpPr>
            <p:nvPr/>
          </p:nvSpPr>
          <p:spPr bwMode="auto">
            <a:xfrm>
              <a:off x="5724128" y="260648"/>
              <a:ext cx="3300908" cy="6001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anchor="ctr">
              <a:spAutoFit/>
            </a:bodyPr>
            <a:lstStyle/>
            <a:p>
              <a:pPr algn="ctr"/>
              <a:r>
                <a:rPr lang="cs-CZ" sz="1100" u="sng" dirty="0">
                  <a:latin typeface="Calibri" pitchFamily="34" charset="0"/>
                </a:rPr>
                <a:t>Základní škola Brno, Jana </a:t>
              </a:r>
              <a:r>
                <a:rPr lang="cs-CZ" sz="1100" u="sng" dirty="0" err="1">
                  <a:latin typeface="Calibri" pitchFamily="34" charset="0"/>
                </a:rPr>
                <a:t>Babáka</a:t>
              </a:r>
              <a:r>
                <a:rPr lang="cs-CZ" sz="1100" u="sng" dirty="0">
                  <a:latin typeface="Calibri" pitchFamily="34" charset="0"/>
                </a:rPr>
                <a:t> 1</a:t>
              </a:r>
            </a:p>
            <a:p>
              <a:pPr algn="ctr"/>
              <a:endPara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100" dirty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</a:t>
              </a:r>
              <a:r>
                <a:rPr lang="cs-CZ" sz="1100" dirty="0" smtClean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18/17</a:t>
              </a:r>
              <a:endParaRPr lang="cs-CZ" sz="1100" dirty="0"/>
            </a:p>
          </p:txBody>
        </p:sp>
        <p:pic>
          <p:nvPicPr>
            <p:cNvPr id="9" name="Picture 4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084168" y="6021288"/>
              <a:ext cx="2592288" cy="633354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 advClick="0" advTm="5000">
    <p:wipe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5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Patří mezi bezobratlé</a:t>
            </a:r>
          </a:p>
          <a:p>
            <a:r>
              <a:rPr lang="cs-CZ" sz="2800" dirty="0" smtClean="0"/>
              <a:t>Žije v českých rybnících</a:t>
            </a:r>
          </a:p>
          <a:p>
            <a:r>
              <a:rPr lang="cs-CZ" sz="2800" dirty="0" smtClean="0"/>
              <a:t>Nikdy jsme ho </a:t>
            </a:r>
            <a:r>
              <a:rPr lang="cs-CZ" sz="2800" dirty="0" smtClean="0"/>
              <a:t>neviděli, </a:t>
            </a:r>
            <a:r>
              <a:rPr lang="cs-CZ" sz="2800" dirty="0" smtClean="0"/>
              <a:t>i když </a:t>
            </a:r>
            <a:r>
              <a:rPr lang="cs-CZ" sz="2800" dirty="0" smtClean="0"/>
              <a:t>měří </a:t>
            </a:r>
            <a:r>
              <a:rPr lang="cs-CZ" sz="2800" dirty="0" smtClean="0"/>
              <a:t>celkem cca 4cm</a:t>
            </a:r>
          </a:p>
          <a:p>
            <a:r>
              <a:rPr lang="cs-CZ" sz="2800" dirty="0" smtClean="0"/>
              <a:t>V případě ohrožení se stočí do maličké kuličky</a:t>
            </a:r>
          </a:p>
          <a:p>
            <a:r>
              <a:rPr lang="cs-CZ" sz="2800" dirty="0" smtClean="0"/>
              <a:t>Má výbornou regenerační schopnost</a:t>
            </a:r>
          </a:p>
          <a:p>
            <a:r>
              <a:rPr lang="cs-CZ" sz="2800" dirty="0" smtClean="0"/>
              <a:t>Má jen jeden přijímací i </a:t>
            </a:r>
            <a:r>
              <a:rPr lang="cs-CZ" sz="2800" dirty="0" err="1" smtClean="0"/>
              <a:t>vyvrhovací</a:t>
            </a:r>
            <a:r>
              <a:rPr lang="cs-CZ" sz="2800" dirty="0" smtClean="0"/>
              <a:t> otvor </a:t>
            </a:r>
            <a:r>
              <a:rPr lang="cs-CZ" sz="2800" dirty="0" smtClean="0"/>
              <a:t>- LÁČKU</a:t>
            </a:r>
            <a:endParaRPr lang="cs-CZ" sz="2800" dirty="0" smtClean="0"/>
          </a:p>
          <a:p>
            <a:r>
              <a:rPr lang="cs-CZ" sz="2800" dirty="0" smtClean="0"/>
              <a:t>Má žahavé buňky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5724128" y="260648"/>
            <a:ext cx="3300908" cy="6393994"/>
            <a:chOff x="5724128" y="260648"/>
            <a:chExt cx="3300908" cy="6393994"/>
          </a:xfrm>
        </p:grpSpPr>
        <p:sp>
          <p:nvSpPr>
            <p:cNvPr id="7" name="Rectangle 2"/>
            <p:cNvSpPr>
              <a:spLocks noChangeArrowheads="1"/>
            </p:cNvSpPr>
            <p:nvPr/>
          </p:nvSpPr>
          <p:spPr bwMode="auto">
            <a:xfrm>
              <a:off x="5724128" y="260648"/>
              <a:ext cx="3300908" cy="6001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anchor="ctr">
              <a:spAutoFit/>
            </a:bodyPr>
            <a:lstStyle/>
            <a:p>
              <a:pPr algn="ctr"/>
              <a:r>
                <a:rPr lang="cs-CZ" sz="1100" u="sng" dirty="0">
                  <a:latin typeface="Calibri" pitchFamily="34" charset="0"/>
                </a:rPr>
                <a:t>Základní škola Brno, Jana </a:t>
              </a:r>
              <a:r>
                <a:rPr lang="cs-CZ" sz="1100" u="sng" dirty="0" err="1">
                  <a:latin typeface="Calibri" pitchFamily="34" charset="0"/>
                </a:rPr>
                <a:t>Babáka</a:t>
              </a:r>
              <a:r>
                <a:rPr lang="cs-CZ" sz="1100" u="sng" dirty="0">
                  <a:latin typeface="Calibri" pitchFamily="34" charset="0"/>
                </a:rPr>
                <a:t> 1</a:t>
              </a:r>
            </a:p>
            <a:p>
              <a:pPr algn="ctr"/>
              <a:endPara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100" dirty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</a:t>
              </a:r>
              <a:r>
                <a:rPr lang="cs-CZ" sz="1100" dirty="0" smtClean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18/17</a:t>
              </a:r>
              <a:endParaRPr lang="cs-CZ" sz="1100" dirty="0"/>
            </a:p>
          </p:txBody>
        </p:sp>
        <p:pic>
          <p:nvPicPr>
            <p:cNvPr id="8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084168" y="6021288"/>
              <a:ext cx="2592288" cy="633354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 advClick="0" advTm="30094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NEZMAR HNĚDÝ</a:t>
            </a:r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1000" dirty="0" smtClean="0">
                <a:hlinkClick r:id="rId2"/>
              </a:rPr>
              <a:t>http://commons.wikimedia.org/wiki/File:Hydravulgaris.jpg</a:t>
            </a:r>
            <a:endParaRPr lang="cs-CZ" dirty="0" smtClean="0"/>
          </a:p>
        </p:txBody>
      </p:sp>
      <p:pic>
        <p:nvPicPr>
          <p:cNvPr id="6" name="Obrázek 5" descr="orc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835696" y="2564904"/>
            <a:ext cx="3816424" cy="3663767"/>
          </a:xfrm>
          <a:prstGeom prst="rect">
            <a:avLst/>
          </a:prstGeom>
        </p:spPr>
      </p:pic>
      <p:grpSp>
        <p:nvGrpSpPr>
          <p:cNvPr id="7" name="Skupina 6"/>
          <p:cNvGrpSpPr/>
          <p:nvPr/>
        </p:nvGrpSpPr>
        <p:grpSpPr>
          <a:xfrm>
            <a:off x="5724128" y="260648"/>
            <a:ext cx="3300908" cy="6393994"/>
            <a:chOff x="5724128" y="260648"/>
            <a:chExt cx="3300908" cy="6393994"/>
          </a:xfrm>
        </p:grpSpPr>
        <p:sp>
          <p:nvSpPr>
            <p:cNvPr id="8" name="Rectangle 2"/>
            <p:cNvSpPr>
              <a:spLocks noChangeArrowheads="1"/>
            </p:cNvSpPr>
            <p:nvPr/>
          </p:nvSpPr>
          <p:spPr bwMode="auto">
            <a:xfrm>
              <a:off x="5724128" y="260648"/>
              <a:ext cx="3300908" cy="6001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anchor="ctr">
              <a:spAutoFit/>
            </a:bodyPr>
            <a:lstStyle/>
            <a:p>
              <a:pPr algn="ctr"/>
              <a:r>
                <a:rPr lang="cs-CZ" sz="1100" u="sng" dirty="0">
                  <a:latin typeface="Calibri" pitchFamily="34" charset="0"/>
                </a:rPr>
                <a:t>Základní škola Brno, Jana </a:t>
              </a:r>
              <a:r>
                <a:rPr lang="cs-CZ" sz="1100" u="sng" dirty="0" err="1">
                  <a:latin typeface="Calibri" pitchFamily="34" charset="0"/>
                </a:rPr>
                <a:t>Babáka</a:t>
              </a:r>
              <a:r>
                <a:rPr lang="cs-CZ" sz="1100" u="sng" dirty="0">
                  <a:latin typeface="Calibri" pitchFamily="34" charset="0"/>
                </a:rPr>
                <a:t> 1</a:t>
              </a:r>
            </a:p>
            <a:p>
              <a:pPr algn="ctr"/>
              <a:endPara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100" dirty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</a:t>
              </a:r>
              <a:r>
                <a:rPr lang="cs-CZ" sz="1100" dirty="0" smtClean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18/17</a:t>
              </a:r>
              <a:endParaRPr lang="cs-CZ" sz="1100" dirty="0"/>
            </a:p>
          </p:txBody>
        </p:sp>
        <p:pic>
          <p:nvPicPr>
            <p:cNvPr id="9" name="Picture 4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084168" y="6021288"/>
              <a:ext cx="2592288" cy="633354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 advClick="0" advTm="5230">
    <p:wipe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6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Patří mezi bezobratlé</a:t>
            </a:r>
          </a:p>
          <a:p>
            <a:r>
              <a:rPr lang="cs-CZ" sz="2800" dirty="0" smtClean="0"/>
              <a:t>Od malička ji dobře znáš</a:t>
            </a:r>
          </a:p>
          <a:p>
            <a:r>
              <a:rPr lang="cs-CZ" sz="2800" dirty="0" smtClean="0"/>
              <a:t>Žije nejčastěji v zahradách, na loukách, v kypré půdě</a:t>
            </a:r>
          </a:p>
          <a:p>
            <a:r>
              <a:rPr lang="cs-CZ" sz="2800" dirty="0" smtClean="0"/>
              <a:t>Má opasek s vajíčky</a:t>
            </a:r>
          </a:p>
          <a:p>
            <a:r>
              <a:rPr lang="cs-CZ" sz="2800" dirty="0" smtClean="0"/>
              <a:t>Je to kroužkovec</a:t>
            </a:r>
          </a:p>
          <a:p>
            <a:r>
              <a:rPr lang="cs-CZ" sz="2800" dirty="0" smtClean="0"/>
              <a:t>Mívá narůžovělou barvu</a:t>
            </a:r>
          </a:p>
          <a:p>
            <a:r>
              <a:rPr lang="cs-CZ" sz="2800" dirty="0" smtClean="0"/>
              <a:t>Živí se zbytky rostlin a půdou</a:t>
            </a:r>
          </a:p>
          <a:p>
            <a:r>
              <a:rPr lang="cs-CZ" sz="2800" dirty="0" smtClean="0"/>
              <a:t>Vyměšuje hromádky humusu – úrodné půdy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5724128" y="260648"/>
            <a:ext cx="3300908" cy="6393994"/>
            <a:chOff x="5724128" y="260648"/>
            <a:chExt cx="3300908" cy="6393994"/>
          </a:xfrm>
        </p:grpSpPr>
        <p:sp>
          <p:nvSpPr>
            <p:cNvPr id="7" name="Rectangle 2"/>
            <p:cNvSpPr>
              <a:spLocks noChangeArrowheads="1"/>
            </p:cNvSpPr>
            <p:nvPr/>
          </p:nvSpPr>
          <p:spPr bwMode="auto">
            <a:xfrm>
              <a:off x="5724128" y="260648"/>
              <a:ext cx="3300908" cy="6001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anchor="ctr">
              <a:spAutoFit/>
            </a:bodyPr>
            <a:lstStyle/>
            <a:p>
              <a:pPr algn="ctr"/>
              <a:r>
                <a:rPr lang="cs-CZ" sz="1100" u="sng" dirty="0">
                  <a:latin typeface="Calibri" pitchFamily="34" charset="0"/>
                </a:rPr>
                <a:t>Základní škola Brno, Jana </a:t>
              </a:r>
              <a:r>
                <a:rPr lang="cs-CZ" sz="1100" u="sng" dirty="0" err="1">
                  <a:latin typeface="Calibri" pitchFamily="34" charset="0"/>
                </a:rPr>
                <a:t>Babáka</a:t>
              </a:r>
              <a:r>
                <a:rPr lang="cs-CZ" sz="1100" u="sng" dirty="0">
                  <a:latin typeface="Calibri" pitchFamily="34" charset="0"/>
                </a:rPr>
                <a:t> 1</a:t>
              </a:r>
            </a:p>
            <a:p>
              <a:pPr algn="ctr"/>
              <a:endPara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100" dirty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</a:t>
              </a:r>
              <a:r>
                <a:rPr lang="cs-CZ" sz="1100" dirty="0" smtClean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 18/17</a:t>
              </a:r>
              <a:endParaRPr lang="cs-CZ" sz="1100" dirty="0"/>
            </a:p>
          </p:txBody>
        </p:sp>
        <p:pic>
          <p:nvPicPr>
            <p:cNvPr id="8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084168" y="6021288"/>
              <a:ext cx="2592288" cy="633354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 advClick="0" advTm="32578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7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6855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ŽÍŽALA OBECNÁ</a:t>
            </a:r>
          </a:p>
          <a:p>
            <a:pPr>
              <a:buNone/>
            </a:pPr>
            <a:endParaRPr lang="cs-CZ" sz="1000" dirty="0" smtClean="0">
              <a:hlinkClick r:id="rId2"/>
            </a:endParaRPr>
          </a:p>
          <a:p>
            <a:pPr>
              <a:buNone/>
            </a:pPr>
            <a:r>
              <a:rPr lang="cs-CZ" sz="1000" dirty="0" smtClean="0">
                <a:hlinkClick r:id="rId2"/>
              </a:rPr>
              <a:t>http://commons.wikimedia.org/wiki/File:Lumbricus.terrestris.jpg</a:t>
            </a:r>
            <a:endParaRPr lang="cs-CZ" sz="1000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4" name="Obrázek 3" descr="DATE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31640" y="2564904"/>
            <a:ext cx="5112568" cy="3395063"/>
          </a:xfrm>
          <a:prstGeom prst="rect">
            <a:avLst/>
          </a:prstGeom>
        </p:spPr>
      </p:pic>
      <p:grpSp>
        <p:nvGrpSpPr>
          <p:cNvPr id="5" name="Skupina 4"/>
          <p:cNvGrpSpPr/>
          <p:nvPr/>
        </p:nvGrpSpPr>
        <p:grpSpPr>
          <a:xfrm>
            <a:off x="5724128" y="260648"/>
            <a:ext cx="3300908" cy="6393994"/>
            <a:chOff x="5724128" y="260648"/>
            <a:chExt cx="3300908" cy="6393994"/>
          </a:xfrm>
        </p:grpSpPr>
        <p:sp>
          <p:nvSpPr>
            <p:cNvPr id="6" name="Rectangle 2"/>
            <p:cNvSpPr>
              <a:spLocks noChangeArrowheads="1"/>
            </p:cNvSpPr>
            <p:nvPr/>
          </p:nvSpPr>
          <p:spPr bwMode="auto">
            <a:xfrm>
              <a:off x="5724128" y="260648"/>
              <a:ext cx="3300908" cy="6001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anchor="ctr">
              <a:spAutoFit/>
            </a:bodyPr>
            <a:lstStyle/>
            <a:p>
              <a:pPr algn="ctr"/>
              <a:r>
                <a:rPr lang="cs-CZ" sz="1100" u="sng" dirty="0">
                  <a:latin typeface="Calibri" pitchFamily="34" charset="0"/>
                </a:rPr>
                <a:t>Základní škola Brno, Jana </a:t>
              </a:r>
              <a:r>
                <a:rPr lang="cs-CZ" sz="1100" u="sng" dirty="0" err="1">
                  <a:latin typeface="Calibri" pitchFamily="34" charset="0"/>
                </a:rPr>
                <a:t>Babáka</a:t>
              </a:r>
              <a:r>
                <a:rPr lang="cs-CZ" sz="1100" u="sng" dirty="0">
                  <a:latin typeface="Calibri" pitchFamily="34" charset="0"/>
                </a:rPr>
                <a:t> 1</a:t>
              </a:r>
            </a:p>
            <a:p>
              <a:pPr algn="ctr"/>
              <a:endPara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100" dirty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</a:t>
              </a:r>
              <a:r>
                <a:rPr lang="cs-CZ" sz="1100" dirty="0" smtClean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18/17</a:t>
              </a:r>
              <a:endParaRPr lang="cs-CZ" sz="1100" dirty="0"/>
            </a:p>
          </p:txBody>
        </p:sp>
        <p:pic>
          <p:nvPicPr>
            <p:cNvPr id="7" name="Picture 4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084168" y="6021288"/>
              <a:ext cx="2592288" cy="633354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 advClick="0" advTm="4688">
    <p:wipe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Patří mezi obratlovce</a:t>
            </a:r>
          </a:p>
          <a:p>
            <a:r>
              <a:rPr lang="cs-CZ" sz="2800" dirty="0" smtClean="0"/>
              <a:t>Je to savec</a:t>
            </a:r>
          </a:p>
          <a:p>
            <a:r>
              <a:rPr lang="cs-CZ" sz="2800" dirty="0" smtClean="0"/>
              <a:t>Žije v lesích Evropy</a:t>
            </a:r>
          </a:p>
          <a:p>
            <a:r>
              <a:rPr lang="cs-CZ" sz="2800" dirty="0" smtClean="0"/>
              <a:t>Je poměrně častý</a:t>
            </a:r>
          </a:p>
          <a:p>
            <a:r>
              <a:rPr lang="cs-CZ" sz="2800" dirty="0" smtClean="0"/>
              <a:t>Samec má krásné paroží</a:t>
            </a:r>
          </a:p>
          <a:p>
            <a:r>
              <a:rPr lang="cs-CZ" sz="2800" dirty="0" smtClean="0"/>
              <a:t>Samici se říká laň</a:t>
            </a:r>
          </a:p>
          <a:p>
            <a:pPr>
              <a:buNone/>
            </a:pPr>
            <a:endParaRPr lang="cs-CZ" sz="2800" dirty="0" smtClean="0"/>
          </a:p>
        </p:txBody>
      </p:sp>
      <p:grpSp>
        <p:nvGrpSpPr>
          <p:cNvPr id="6" name="Skupina 5"/>
          <p:cNvGrpSpPr/>
          <p:nvPr/>
        </p:nvGrpSpPr>
        <p:grpSpPr>
          <a:xfrm>
            <a:off x="5724128" y="260648"/>
            <a:ext cx="3300908" cy="6393994"/>
            <a:chOff x="5724128" y="260648"/>
            <a:chExt cx="3300908" cy="6393994"/>
          </a:xfrm>
        </p:grpSpPr>
        <p:sp>
          <p:nvSpPr>
            <p:cNvPr id="7" name="Rectangle 2"/>
            <p:cNvSpPr>
              <a:spLocks noChangeArrowheads="1"/>
            </p:cNvSpPr>
            <p:nvPr/>
          </p:nvSpPr>
          <p:spPr bwMode="auto">
            <a:xfrm>
              <a:off x="5724128" y="260648"/>
              <a:ext cx="3300908" cy="6001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anchor="ctr">
              <a:spAutoFit/>
            </a:bodyPr>
            <a:lstStyle/>
            <a:p>
              <a:pPr algn="ctr"/>
              <a:r>
                <a:rPr lang="cs-CZ" sz="1100" u="sng" dirty="0">
                  <a:latin typeface="Calibri" pitchFamily="34" charset="0"/>
                </a:rPr>
                <a:t>Základní škola Brno, Jana </a:t>
              </a:r>
              <a:r>
                <a:rPr lang="cs-CZ" sz="1100" u="sng" dirty="0" err="1">
                  <a:latin typeface="Calibri" pitchFamily="34" charset="0"/>
                </a:rPr>
                <a:t>Babáka</a:t>
              </a:r>
              <a:r>
                <a:rPr lang="cs-CZ" sz="1100" u="sng" dirty="0">
                  <a:latin typeface="Calibri" pitchFamily="34" charset="0"/>
                </a:rPr>
                <a:t> 1</a:t>
              </a:r>
            </a:p>
            <a:p>
              <a:pPr algn="ctr"/>
              <a:endPara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100" dirty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</a:t>
              </a:r>
              <a:r>
                <a:rPr lang="cs-CZ" sz="1100" dirty="0" smtClean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18/17</a:t>
              </a:r>
              <a:endParaRPr lang="cs-CZ" sz="1100" dirty="0"/>
            </a:p>
          </p:txBody>
        </p:sp>
        <p:pic>
          <p:nvPicPr>
            <p:cNvPr id="8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084168" y="6021288"/>
              <a:ext cx="2592288" cy="633354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 advClick="0" advTm="27234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7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6855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JELEN EVROPSKÝ</a:t>
            </a:r>
          </a:p>
          <a:p>
            <a:pPr>
              <a:buNone/>
            </a:pPr>
            <a:endParaRPr lang="cs-CZ" sz="1000" dirty="0" smtClean="0">
              <a:hlinkClick r:id="rId2"/>
            </a:endParaRPr>
          </a:p>
          <a:p>
            <a:pPr>
              <a:buNone/>
            </a:pPr>
            <a:r>
              <a:rPr lang="cs-CZ" sz="1000" dirty="0" smtClean="0">
                <a:hlinkClick r:id="rId3"/>
              </a:rPr>
              <a:t>http://commons.wikimedia.org/wiki/File:Deer_at_Richmond_Park,_Surrey.jpg</a:t>
            </a:r>
            <a:endParaRPr lang="cs-CZ" dirty="0" smtClean="0"/>
          </a:p>
        </p:txBody>
      </p:sp>
      <p:pic>
        <p:nvPicPr>
          <p:cNvPr id="4" name="Obrázek 3" descr="DATEL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354295" y="2564904"/>
            <a:ext cx="5067258" cy="3395063"/>
          </a:xfrm>
          <a:prstGeom prst="rect">
            <a:avLst/>
          </a:prstGeom>
        </p:spPr>
      </p:pic>
      <p:grpSp>
        <p:nvGrpSpPr>
          <p:cNvPr id="5" name="Skupina 4"/>
          <p:cNvGrpSpPr/>
          <p:nvPr/>
        </p:nvGrpSpPr>
        <p:grpSpPr>
          <a:xfrm>
            <a:off x="5724128" y="260648"/>
            <a:ext cx="3300908" cy="6393994"/>
            <a:chOff x="5724128" y="260648"/>
            <a:chExt cx="3300908" cy="6393994"/>
          </a:xfrm>
        </p:grpSpPr>
        <p:sp>
          <p:nvSpPr>
            <p:cNvPr id="6" name="Rectangle 2"/>
            <p:cNvSpPr>
              <a:spLocks noChangeArrowheads="1"/>
            </p:cNvSpPr>
            <p:nvPr/>
          </p:nvSpPr>
          <p:spPr bwMode="auto">
            <a:xfrm>
              <a:off x="5724128" y="260648"/>
              <a:ext cx="3300908" cy="6001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anchor="ctr">
              <a:spAutoFit/>
            </a:bodyPr>
            <a:lstStyle/>
            <a:p>
              <a:pPr algn="ctr"/>
              <a:r>
                <a:rPr lang="cs-CZ" sz="1100" u="sng" dirty="0">
                  <a:latin typeface="Calibri" pitchFamily="34" charset="0"/>
                </a:rPr>
                <a:t>Základní škola Brno, Jana </a:t>
              </a:r>
              <a:r>
                <a:rPr lang="cs-CZ" sz="1100" u="sng" dirty="0" err="1">
                  <a:latin typeface="Calibri" pitchFamily="34" charset="0"/>
                </a:rPr>
                <a:t>Babáka</a:t>
              </a:r>
              <a:r>
                <a:rPr lang="cs-CZ" sz="1100" u="sng" dirty="0">
                  <a:latin typeface="Calibri" pitchFamily="34" charset="0"/>
                </a:rPr>
                <a:t> 1</a:t>
              </a:r>
            </a:p>
            <a:p>
              <a:pPr algn="ctr"/>
              <a:endPara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100" dirty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</a:t>
              </a:r>
              <a:r>
                <a:rPr lang="cs-CZ" sz="1100" dirty="0" smtClean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18/17</a:t>
              </a:r>
              <a:endParaRPr lang="cs-CZ" sz="1100" dirty="0"/>
            </a:p>
          </p:txBody>
        </p:sp>
        <p:pic>
          <p:nvPicPr>
            <p:cNvPr id="7" name="Picture 4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084168" y="6021288"/>
              <a:ext cx="2592288" cy="633354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 advClick="0" advTm="5390">
    <p:wipe dir="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8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Patří mezi bezobratlé</a:t>
            </a:r>
          </a:p>
          <a:p>
            <a:r>
              <a:rPr lang="cs-CZ" sz="2800" dirty="0" smtClean="0"/>
              <a:t>nemá tělo, má jen hlavu a ramena</a:t>
            </a:r>
          </a:p>
          <a:p>
            <a:r>
              <a:rPr lang="cs-CZ" sz="2800" dirty="0" smtClean="0"/>
              <a:t>Má vynikající zrak</a:t>
            </a:r>
          </a:p>
          <a:p>
            <a:r>
              <a:rPr lang="cs-CZ" sz="2800" dirty="0" smtClean="0"/>
              <a:t>Žije pouze ve slaných vodách</a:t>
            </a:r>
          </a:p>
          <a:p>
            <a:r>
              <a:rPr lang="cs-CZ" sz="2800" dirty="0" smtClean="0"/>
              <a:t>Je to predátor</a:t>
            </a:r>
          </a:p>
          <a:p>
            <a:r>
              <a:rPr lang="cs-CZ" sz="2800" dirty="0" smtClean="0"/>
              <a:t>Má 8 ramen</a:t>
            </a:r>
          </a:p>
          <a:p>
            <a:r>
              <a:rPr lang="cs-CZ" sz="2800" dirty="0" smtClean="0"/>
              <a:t>Patří mezi hlavonožce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5724128" y="260648"/>
            <a:ext cx="3300908" cy="6393994"/>
            <a:chOff x="5724128" y="260648"/>
            <a:chExt cx="3300908" cy="6393994"/>
          </a:xfrm>
        </p:grpSpPr>
        <p:sp>
          <p:nvSpPr>
            <p:cNvPr id="7" name="Rectangle 2"/>
            <p:cNvSpPr>
              <a:spLocks noChangeArrowheads="1"/>
            </p:cNvSpPr>
            <p:nvPr/>
          </p:nvSpPr>
          <p:spPr bwMode="auto">
            <a:xfrm>
              <a:off x="5724128" y="260648"/>
              <a:ext cx="3300908" cy="6001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anchor="ctr">
              <a:spAutoFit/>
            </a:bodyPr>
            <a:lstStyle/>
            <a:p>
              <a:pPr algn="ctr"/>
              <a:r>
                <a:rPr lang="cs-CZ" sz="1100" u="sng" dirty="0">
                  <a:latin typeface="Calibri" pitchFamily="34" charset="0"/>
                </a:rPr>
                <a:t>Základní škola Brno, Jana </a:t>
              </a:r>
              <a:r>
                <a:rPr lang="cs-CZ" sz="1100" u="sng" dirty="0" err="1">
                  <a:latin typeface="Calibri" pitchFamily="34" charset="0"/>
                </a:rPr>
                <a:t>Babáka</a:t>
              </a:r>
              <a:r>
                <a:rPr lang="cs-CZ" sz="1100" u="sng" dirty="0">
                  <a:latin typeface="Calibri" pitchFamily="34" charset="0"/>
                </a:rPr>
                <a:t> 1</a:t>
              </a:r>
            </a:p>
            <a:p>
              <a:pPr algn="ctr"/>
              <a:endPara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100" dirty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</a:t>
              </a:r>
              <a:r>
                <a:rPr lang="cs-CZ" sz="1100" dirty="0" smtClean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18/17</a:t>
              </a:r>
              <a:endParaRPr lang="cs-CZ" sz="1100" dirty="0"/>
            </a:p>
          </p:txBody>
        </p:sp>
        <p:pic>
          <p:nvPicPr>
            <p:cNvPr id="8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084168" y="6021288"/>
              <a:ext cx="2592288" cy="633354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 advClick="0" advTm="29578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6855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CHOBOTNICE POBŘEŽNÍ</a:t>
            </a:r>
          </a:p>
          <a:p>
            <a:pPr>
              <a:buNone/>
            </a:pPr>
            <a:endParaRPr lang="cs-CZ" sz="1000" dirty="0" smtClean="0">
              <a:hlinkClick r:id="rId2"/>
            </a:endParaRPr>
          </a:p>
          <a:p>
            <a:pPr>
              <a:buNone/>
            </a:pPr>
            <a:r>
              <a:rPr lang="cs-CZ" sz="1000" dirty="0" smtClean="0">
                <a:hlinkClick r:id="rId3"/>
              </a:rPr>
              <a:t>http://commons.wikimedia.org/wiki/File:Moving_Octopus_Vulgaris_2005-01-14.ogg</a:t>
            </a:r>
            <a:endParaRPr lang="cs-CZ" dirty="0" smtClean="0"/>
          </a:p>
        </p:txBody>
      </p:sp>
      <p:grpSp>
        <p:nvGrpSpPr>
          <p:cNvPr id="5" name="Skupina 4"/>
          <p:cNvGrpSpPr/>
          <p:nvPr/>
        </p:nvGrpSpPr>
        <p:grpSpPr>
          <a:xfrm>
            <a:off x="5724128" y="260648"/>
            <a:ext cx="3300908" cy="6393994"/>
            <a:chOff x="5724128" y="260648"/>
            <a:chExt cx="3300908" cy="6393994"/>
          </a:xfrm>
        </p:grpSpPr>
        <p:sp>
          <p:nvSpPr>
            <p:cNvPr id="6" name="Rectangle 2"/>
            <p:cNvSpPr>
              <a:spLocks noChangeArrowheads="1"/>
            </p:cNvSpPr>
            <p:nvPr/>
          </p:nvSpPr>
          <p:spPr bwMode="auto">
            <a:xfrm>
              <a:off x="5724128" y="260648"/>
              <a:ext cx="3300908" cy="6001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anchor="ctr">
              <a:spAutoFit/>
            </a:bodyPr>
            <a:lstStyle/>
            <a:p>
              <a:pPr algn="ctr"/>
              <a:r>
                <a:rPr lang="cs-CZ" sz="1100" u="sng" dirty="0">
                  <a:latin typeface="Calibri" pitchFamily="34" charset="0"/>
                </a:rPr>
                <a:t>Základní škola Brno, Jana </a:t>
              </a:r>
              <a:r>
                <a:rPr lang="cs-CZ" sz="1100" u="sng" dirty="0" err="1">
                  <a:latin typeface="Calibri" pitchFamily="34" charset="0"/>
                </a:rPr>
                <a:t>Babáka</a:t>
              </a:r>
              <a:r>
                <a:rPr lang="cs-CZ" sz="1100" u="sng" dirty="0">
                  <a:latin typeface="Calibri" pitchFamily="34" charset="0"/>
                </a:rPr>
                <a:t> 1</a:t>
              </a:r>
            </a:p>
            <a:p>
              <a:pPr algn="ctr"/>
              <a:endPara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100" dirty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</a:t>
              </a:r>
              <a:r>
                <a:rPr lang="cs-CZ" sz="1100" dirty="0" smtClean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18/17</a:t>
              </a:r>
              <a:endParaRPr lang="cs-CZ" sz="1100" dirty="0"/>
            </a:p>
          </p:txBody>
        </p:sp>
        <p:pic>
          <p:nvPicPr>
            <p:cNvPr id="7" name="Picture 4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084168" y="6021288"/>
              <a:ext cx="2592288" cy="633354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 advClick="0" advTm="5031">
    <p:wipe dir="u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9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patří mezi bezobratlé</a:t>
            </a:r>
          </a:p>
          <a:p>
            <a:r>
              <a:rPr lang="cs-CZ" sz="2800" dirty="0" smtClean="0"/>
              <a:t>Má nedokonalou proměnu</a:t>
            </a:r>
          </a:p>
          <a:p>
            <a:r>
              <a:rPr lang="cs-CZ" sz="2800" dirty="0" smtClean="0"/>
              <a:t>Často je k vidění u rybníků</a:t>
            </a:r>
          </a:p>
          <a:p>
            <a:r>
              <a:rPr lang="cs-CZ" sz="2800" dirty="0" smtClean="0"/>
              <a:t>Je to výborný letec</a:t>
            </a:r>
          </a:p>
          <a:p>
            <a:r>
              <a:rPr lang="cs-CZ" sz="2800" dirty="0" smtClean="0"/>
              <a:t>predátor</a:t>
            </a:r>
          </a:p>
          <a:p>
            <a:r>
              <a:rPr lang="cs-CZ" sz="2800" dirty="0" smtClean="0"/>
              <a:t>Má </a:t>
            </a:r>
            <a:r>
              <a:rPr lang="cs-CZ" sz="2800" dirty="0" err="1" smtClean="0"/>
              <a:t>robusní</a:t>
            </a:r>
            <a:r>
              <a:rPr lang="cs-CZ" sz="2800" dirty="0" smtClean="0"/>
              <a:t> tělo</a:t>
            </a:r>
          </a:p>
          <a:p>
            <a:r>
              <a:rPr lang="cs-CZ" sz="2800" dirty="0" smtClean="0"/>
              <a:t>Malé děti ji přezdívají vrtulník</a:t>
            </a:r>
            <a:endParaRPr lang="cs-CZ" dirty="0" smtClean="0"/>
          </a:p>
        </p:txBody>
      </p:sp>
      <p:grpSp>
        <p:nvGrpSpPr>
          <p:cNvPr id="6" name="Skupina 5"/>
          <p:cNvGrpSpPr/>
          <p:nvPr/>
        </p:nvGrpSpPr>
        <p:grpSpPr>
          <a:xfrm>
            <a:off x="5724128" y="260648"/>
            <a:ext cx="3300908" cy="6393994"/>
            <a:chOff x="5724128" y="260648"/>
            <a:chExt cx="3300908" cy="6393994"/>
          </a:xfrm>
        </p:grpSpPr>
        <p:sp>
          <p:nvSpPr>
            <p:cNvPr id="7" name="Rectangle 2"/>
            <p:cNvSpPr>
              <a:spLocks noChangeArrowheads="1"/>
            </p:cNvSpPr>
            <p:nvPr/>
          </p:nvSpPr>
          <p:spPr bwMode="auto">
            <a:xfrm>
              <a:off x="5724128" y="260648"/>
              <a:ext cx="3300908" cy="6001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anchor="ctr">
              <a:spAutoFit/>
            </a:bodyPr>
            <a:lstStyle/>
            <a:p>
              <a:pPr algn="ctr"/>
              <a:r>
                <a:rPr lang="cs-CZ" sz="1100" u="sng" dirty="0">
                  <a:latin typeface="Calibri" pitchFamily="34" charset="0"/>
                </a:rPr>
                <a:t>Základní škola Brno, Jana </a:t>
              </a:r>
              <a:r>
                <a:rPr lang="cs-CZ" sz="1100" u="sng" dirty="0" err="1">
                  <a:latin typeface="Calibri" pitchFamily="34" charset="0"/>
                </a:rPr>
                <a:t>Babáka</a:t>
              </a:r>
              <a:r>
                <a:rPr lang="cs-CZ" sz="1100" u="sng" dirty="0">
                  <a:latin typeface="Calibri" pitchFamily="34" charset="0"/>
                </a:rPr>
                <a:t> 1</a:t>
              </a:r>
            </a:p>
            <a:p>
              <a:pPr algn="ctr"/>
              <a:endPara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100" dirty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</a:t>
              </a:r>
              <a:r>
                <a:rPr lang="cs-CZ" sz="1100" dirty="0" smtClean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18/17</a:t>
              </a:r>
              <a:endParaRPr lang="cs-CZ" sz="1100" dirty="0"/>
            </a:p>
          </p:txBody>
        </p:sp>
        <p:pic>
          <p:nvPicPr>
            <p:cNvPr id="8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084168" y="6021288"/>
              <a:ext cx="2592288" cy="633354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 advClick="0" advTm="30250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9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6855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VÁŽKA PLOSKÁ</a:t>
            </a:r>
          </a:p>
          <a:p>
            <a:pPr>
              <a:buNone/>
            </a:pPr>
            <a:endParaRPr lang="cs-CZ" sz="1000" dirty="0" smtClean="0">
              <a:hlinkClick r:id="rId2"/>
            </a:endParaRPr>
          </a:p>
          <a:p>
            <a:pPr>
              <a:buNone/>
            </a:pPr>
            <a:r>
              <a:rPr lang="cs-CZ" sz="1000" dirty="0" smtClean="0">
                <a:hlinkClick r:id="rId3"/>
              </a:rPr>
              <a:t>http://commons.wikimedia.org/wiki/File:Platetrum_depressum_1_Luc_Viatour.JPG</a:t>
            </a:r>
            <a:endParaRPr lang="cs-CZ" dirty="0" smtClean="0"/>
          </a:p>
        </p:txBody>
      </p:sp>
      <p:pic>
        <p:nvPicPr>
          <p:cNvPr id="4" name="Obrázek 3" descr="DATEL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635866" y="2564904"/>
            <a:ext cx="4504116" cy="3395063"/>
          </a:xfrm>
          <a:prstGeom prst="rect">
            <a:avLst/>
          </a:prstGeom>
        </p:spPr>
      </p:pic>
      <p:grpSp>
        <p:nvGrpSpPr>
          <p:cNvPr id="5" name="Skupina 4"/>
          <p:cNvGrpSpPr/>
          <p:nvPr/>
        </p:nvGrpSpPr>
        <p:grpSpPr>
          <a:xfrm>
            <a:off x="5724128" y="260648"/>
            <a:ext cx="3300908" cy="6393994"/>
            <a:chOff x="5724128" y="260648"/>
            <a:chExt cx="3300908" cy="6393994"/>
          </a:xfrm>
        </p:grpSpPr>
        <p:sp>
          <p:nvSpPr>
            <p:cNvPr id="6" name="Rectangle 2"/>
            <p:cNvSpPr>
              <a:spLocks noChangeArrowheads="1"/>
            </p:cNvSpPr>
            <p:nvPr/>
          </p:nvSpPr>
          <p:spPr bwMode="auto">
            <a:xfrm>
              <a:off x="5724128" y="260648"/>
              <a:ext cx="3300908" cy="6001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anchor="ctr">
              <a:spAutoFit/>
            </a:bodyPr>
            <a:lstStyle/>
            <a:p>
              <a:pPr algn="ctr"/>
              <a:r>
                <a:rPr lang="cs-CZ" sz="1100" u="sng" dirty="0">
                  <a:latin typeface="Calibri" pitchFamily="34" charset="0"/>
                </a:rPr>
                <a:t>Základní škola Brno, Jana </a:t>
              </a:r>
              <a:r>
                <a:rPr lang="cs-CZ" sz="1100" u="sng" dirty="0" err="1">
                  <a:latin typeface="Calibri" pitchFamily="34" charset="0"/>
                </a:rPr>
                <a:t>Babáka</a:t>
              </a:r>
              <a:r>
                <a:rPr lang="cs-CZ" sz="1100" u="sng" dirty="0">
                  <a:latin typeface="Calibri" pitchFamily="34" charset="0"/>
                </a:rPr>
                <a:t> 1</a:t>
              </a:r>
            </a:p>
            <a:p>
              <a:pPr algn="ctr"/>
              <a:endPara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100" dirty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</a:t>
              </a:r>
              <a:r>
                <a:rPr lang="cs-CZ" sz="1100" dirty="0" smtClean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18/17</a:t>
              </a:r>
              <a:endParaRPr lang="cs-CZ" sz="1100" dirty="0"/>
            </a:p>
          </p:txBody>
        </p:sp>
        <p:pic>
          <p:nvPicPr>
            <p:cNvPr id="7" name="Picture 4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084168" y="6021288"/>
              <a:ext cx="2592288" cy="633354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 advClick="0" advTm="5000">
    <p:wipe dir="u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Patří mezi bezobratlé</a:t>
            </a:r>
          </a:p>
          <a:p>
            <a:r>
              <a:rPr lang="cs-CZ" dirty="0" smtClean="0"/>
              <a:t>Má nedokonalou proměnu</a:t>
            </a:r>
          </a:p>
          <a:p>
            <a:r>
              <a:rPr lang="cs-CZ" dirty="0" smtClean="0"/>
              <a:t>Je to nejznámější ze všech ploštic</a:t>
            </a:r>
          </a:p>
          <a:p>
            <a:r>
              <a:rPr lang="cs-CZ" dirty="0" smtClean="0"/>
              <a:t>Je býložravá</a:t>
            </a:r>
          </a:p>
          <a:p>
            <a:r>
              <a:rPr lang="cs-CZ" dirty="0" smtClean="0"/>
              <a:t>Má ráda slunečné dny,je pak všude často </a:t>
            </a:r>
            <a:r>
              <a:rPr lang="cs-CZ" dirty="0" smtClean="0"/>
              <a:t>                         k </a:t>
            </a:r>
            <a:r>
              <a:rPr lang="cs-CZ" dirty="0" smtClean="0"/>
              <a:t>vidění</a:t>
            </a:r>
          </a:p>
          <a:p>
            <a:r>
              <a:rPr lang="cs-CZ" dirty="0" smtClean="0"/>
              <a:t>Mívá mnoho potomků </a:t>
            </a:r>
          </a:p>
          <a:p>
            <a:r>
              <a:rPr lang="cs-CZ" dirty="0" smtClean="0"/>
              <a:t>Psal o </a:t>
            </a:r>
            <a:r>
              <a:rPr lang="cs-CZ" dirty="0" smtClean="0"/>
              <a:t>ní </a:t>
            </a:r>
            <a:r>
              <a:rPr lang="cs-CZ" dirty="0" smtClean="0"/>
              <a:t>p</a:t>
            </a:r>
            <a:r>
              <a:rPr lang="cs-CZ" dirty="0" smtClean="0"/>
              <a:t>. Ondřej </a:t>
            </a:r>
            <a:r>
              <a:rPr lang="cs-CZ" dirty="0" err="1" smtClean="0"/>
              <a:t>Sekora</a:t>
            </a:r>
            <a:r>
              <a:rPr lang="cs-CZ" dirty="0" smtClean="0"/>
              <a:t> ve své knížce</a:t>
            </a:r>
          </a:p>
          <a:p>
            <a:r>
              <a:rPr lang="cs-CZ" dirty="0" smtClean="0"/>
              <a:t>Má výrazné černo-červené barvy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5724128" y="260648"/>
            <a:ext cx="3300908" cy="6393994"/>
            <a:chOff x="5724128" y="260648"/>
            <a:chExt cx="3300908" cy="6393994"/>
          </a:xfrm>
        </p:grpSpPr>
        <p:sp>
          <p:nvSpPr>
            <p:cNvPr id="7" name="Rectangle 2"/>
            <p:cNvSpPr>
              <a:spLocks noChangeArrowheads="1"/>
            </p:cNvSpPr>
            <p:nvPr/>
          </p:nvSpPr>
          <p:spPr bwMode="auto">
            <a:xfrm>
              <a:off x="5724128" y="260648"/>
              <a:ext cx="3300908" cy="6001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anchor="ctr">
              <a:spAutoFit/>
            </a:bodyPr>
            <a:lstStyle/>
            <a:p>
              <a:pPr algn="ctr"/>
              <a:r>
                <a:rPr lang="cs-CZ" sz="1100" u="sng" dirty="0">
                  <a:latin typeface="Calibri" pitchFamily="34" charset="0"/>
                </a:rPr>
                <a:t>Základní škola Brno, Jana </a:t>
              </a:r>
              <a:r>
                <a:rPr lang="cs-CZ" sz="1100" u="sng" dirty="0" err="1">
                  <a:latin typeface="Calibri" pitchFamily="34" charset="0"/>
                </a:rPr>
                <a:t>Babáka</a:t>
              </a:r>
              <a:r>
                <a:rPr lang="cs-CZ" sz="1100" u="sng" dirty="0">
                  <a:latin typeface="Calibri" pitchFamily="34" charset="0"/>
                </a:rPr>
                <a:t> 1</a:t>
              </a:r>
            </a:p>
            <a:p>
              <a:pPr algn="ctr"/>
              <a:endPara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100" dirty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</a:t>
              </a:r>
              <a:r>
                <a:rPr lang="cs-CZ" sz="1100" dirty="0" smtClean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18/17</a:t>
              </a:r>
              <a:endParaRPr lang="cs-CZ" sz="1100" dirty="0"/>
            </a:p>
          </p:txBody>
        </p:sp>
        <p:pic>
          <p:nvPicPr>
            <p:cNvPr id="8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084168" y="6021288"/>
              <a:ext cx="2592288" cy="633354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 advClick="0" advTm="33141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7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6855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RUMĚNICE POSPOLNÁ</a:t>
            </a:r>
          </a:p>
          <a:p>
            <a:pPr>
              <a:buNone/>
            </a:pPr>
            <a:endParaRPr lang="cs-CZ" sz="1000" dirty="0" smtClean="0">
              <a:hlinkClick r:id="rId2"/>
            </a:endParaRPr>
          </a:p>
          <a:p>
            <a:pPr>
              <a:buNone/>
            </a:pPr>
            <a:r>
              <a:rPr lang="cs-CZ" sz="1000" dirty="0" smtClean="0">
                <a:hlinkClick r:id="rId3"/>
              </a:rPr>
              <a:t>http://commons.wikimedia.org/wiki/File:Pyrrhocoris_apterus.JPG</a:t>
            </a:r>
            <a:endParaRPr lang="cs-CZ" dirty="0" smtClean="0"/>
          </a:p>
        </p:txBody>
      </p:sp>
      <p:pic>
        <p:nvPicPr>
          <p:cNvPr id="4" name="Obrázek 3" descr="DATEL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79076" y="2438392"/>
            <a:ext cx="3545052" cy="3521576"/>
          </a:xfrm>
          <a:prstGeom prst="rect">
            <a:avLst/>
          </a:prstGeom>
        </p:spPr>
      </p:pic>
      <p:grpSp>
        <p:nvGrpSpPr>
          <p:cNvPr id="5" name="Skupina 4"/>
          <p:cNvGrpSpPr/>
          <p:nvPr/>
        </p:nvGrpSpPr>
        <p:grpSpPr>
          <a:xfrm>
            <a:off x="5724128" y="260648"/>
            <a:ext cx="3300908" cy="6393994"/>
            <a:chOff x="5724128" y="260648"/>
            <a:chExt cx="3300908" cy="6393994"/>
          </a:xfrm>
        </p:grpSpPr>
        <p:sp>
          <p:nvSpPr>
            <p:cNvPr id="6" name="Rectangle 2"/>
            <p:cNvSpPr>
              <a:spLocks noChangeArrowheads="1"/>
            </p:cNvSpPr>
            <p:nvPr/>
          </p:nvSpPr>
          <p:spPr bwMode="auto">
            <a:xfrm>
              <a:off x="5724128" y="260648"/>
              <a:ext cx="3300908" cy="6001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anchor="ctr">
              <a:spAutoFit/>
            </a:bodyPr>
            <a:lstStyle/>
            <a:p>
              <a:pPr algn="ctr"/>
              <a:r>
                <a:rPr lang="cs-CZ" sz="1100" u="sng" dirty="0">
                  <a:latin typeface="Calibri" pitchFamily="34" charset="0"/>
                </a:rPr>
                <a:t>Základní škola Brno, Jana </a:t>
              </a:r>
              <a:r>
                <a:rPr lang="cs-CZ" sz="1100" u="sng" dirty="0" err="1">
                  <a:latin typeface="Calibri" pitchFamily="34" charset="0"/>
                </a:rPr>
                <a:t>Babáka</a:t>
              </a:r>
              <a:r>
                <a:rPr lang="cs-CZ" sz="1100" u="sng" dirty="0">
                  <a:latin typeface="Calibri" pitchFamily="34" charset="0"/>
                </a:rPr>
                <a:t> 1</a:t>
              </a:r>
            </a:p>
            <a:p>
              <a:pPr algn="ctr"/>
              <a:endPara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100" dirty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</a:t>
              </a:r>
              <a:r>
                <a:rPr lang="cs-CZ" sz="1100" dirty="0" smtClean="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18/17</a:t>
              </a:r>
              <a:endParaRPr lang="cs-CZ" sz="1100" dirty="0"/>
            </a:p>
          </p:txBody>
        </p:sp>
        <p:pic>
          <p:nvPicPr>
            <p:cNvPr id="7" name="Picture 4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084168" y="6021288"/>
              <a:ext cx="2592288" cy="633354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 advClick="0" advTm="5360">
    <p:wipe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5">
      <a:dk1>
        <a:sysClr val="windowText" lastClr="000000"/>
      </a:dk1>
      <a:lt1>
        <a:srgbClr val="C6D9F0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303</TotalTime>
  <Words>786</Words>
  <Application>Microsoft Office PowerPoint</Application>
  <PresentationFormat>Předvádění na obrazovce (4:3)</PresentationFormat>
  <Paragraphs>198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Název materiálu:  HÁDANKY- POZNÁŠ ORGANISMY? </vt:lpstr>
      <vt:lpstr>Poznáš organismy?</vt:lpstr>
      <vt:lpstr>1.</vt:lpstr>
      <vt:lpstr>1</vt:lpstr>
      <vt:lpstr>2.</vt:lpstr>
      <vt:lpstr>2.</vt:lpstr>
      <vt:lpstr>3.</vt:lpstr>
      <vt:lpstr>3.</vt:lpstr>
      <vt:lpstr>4.</vt:lpstr>
      <vt:lpstr>4.</vt:lpstr>
      <vt:lpstr>5.</vt:lpstr>
      <vt:lpstr>5.</vt:lpstr>
      <vt:lpstr>6.</vt:lpstr>
      <vt:lpstr>6.</vt:lpstr>
      <vt:lpstr>7.</vt:lpstr>
      <vt:lpstr>7.</vt:lpstr>
      <vt:lpstr>8.</vt:lpstr>
      <vt:lpstr>8.</vt:lpstr>
      <vt:lpstr>9.</vt:lpstr>
      <vt:lpstr>9.</vt:lpstr>
      <vt:lpstr>10.</vt:lpstr>
      <vt:lpstr>10.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Poznáš organismy?</dc:title>
  <dc:creator>Máma</dc:creator>
  <cp:lastModifiedBy>Dum</cp:lastModifiedBy>
  <cp:revision>47</cp:revision>
  <dcterms:created xsi:type="dcterms:W3CDTF">2011-12-29T12:13:04Z</dcterms:created>
  <dcterms:modified xsi:type="dcterms:W3CDTF">2013-06-10T17:57:34Z</dcterms:modified>
</cp:coreProperties>
</file>