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ED74C2-3F4D-4144-AB53-0F827DD4C5DD}" type="datetimeFigureOut">
              <a:rPr lang="cs-CZ" smtClean="0"/>
              <a:pPr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A0FDB-7D0E-4B64-88A8-3B7520EC63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2082792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12.4.2012</a:t>
            </a:r>
            <a:br>
              <a:rPr lang="cs-CZ" sz="2400" dirty="0" smtClean="0"/>
            </a:br>
            <a:r>
              <a:rPr lang="cs-CZ" sz="2400" dirty="0" smtClean="0"/>
              <a:t>Název materiálu: VY_32_INOVACE_17_MATEMATIKA                PRO  4. ROČNÍK_POČÍTÁME 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928934"/>
            <a:ext cx="8401080" cy="3197229"/>
          </a:xfrm>
        </p:spPr>
        <p:txBody>
          <a:bodyPr/>
          <a:lstStyle/>
          <a:p>
            <a:pPr algn="ctr"/>
            <a:r>
              <a:rPr lang="cs-CZ" dirty="0" smtClean="0"/>
              <a:t>Anotace: Prezentace vysvětluje a procvičuje probranou látku. Téma násobení do milionu zpaměti.</a:t>
            </a:r>
          </a:p>
          <a:p>
            <a:pPr algn="ctr"/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714357"/>
            <a:ext cx="7672414" cy="1714511"/>
          </a:xfrm>
          <a:solidFill>
            <a:srgbClr val="00B0F0"/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MATEMATIKA – 4. ročník</a:t>
            </a:r>
            <a:endParaRPr lang="cs-CZ" sz="5400" i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307654">
            <a:off x="1371600" y="3886200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rgbClr val="00B0F0"/>
                </a:solidFill>
              </a:rPr>
              <a:t>Násobení do milionu zpaměti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5">
                    <a:lumMod val="75000"/>
                  </a:schemeClr>
                </a:solidFill>
              </a:rPr>
              <a:t>Násobení do milionu zpaměti</a:t>
            </a:r>
            <a:endParaRPr lang="cs-CZ" sz="4000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7 </a:t>
            </a:r>
            <a:r>
              <a:rPr lang="cs-CZ" sz="2800" dirty="0" smtClean="0"/>
              <a:t>x </a:t>
            </a:r>
            <a:r>
              <a:rPr lang="cs-CZ" sz="2800" dirty="0" smtClean="0">
                <a:solidFill>
                  <a:srgbClr val="00B0F0"/>
                </a:solidFill>
              </a:rPr>
              <a:t>200 </a:t>
            </a:r>
            <a:r>
              <a:rPr lang="cs-CZ" sz="2800" dirty="0" smtClean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/>
              <a:t> x ( </a:t>
            </a:r>
            <a:r>
              <a:rPr lang="cs-CZ" sz="2800" dirty="0" smtClean="0">
                <a:solidFill>
                  <a:srgbClr val="00B0F0"/>
                </a:solidFill>
              </a:rPr>
              <a:t>2 x 100 </a:t>
            </a:r>
            <a:r>
              <a:rPr lang="cs-CZ" sz="2800" dirty="0" smtClean="0"/>
              <a:t>) = ( </a:t>
            </a:r>
            <a:r>
              <a:rPr lang="cs-CZ" sz="2800" dirty="0" smtClean="0">
                <a:solidFill>
                  <a:srgbClr val="FF0000"/>
                </a:solidFill>
              </a:rPr>
              <a:t>7 </a:t>
            </a:r>
            <a:r>
              <a:rPr lang="cs-CZ" sz="2800" dirty="0" smtClean="0"/>
              <a:t>x </a:t>
            </a:r>
            <a:r>
              <a:rPr lang="cs-CZ" sz="2800" dirty="0" smtClean="0">
                <a:solidFill>
                  <a:srgbClr val="00B0F0"/>
                </a:solidFill>
              </a:rPr>
              <a:t>2</a:t>
            </a:r>
            <a:r>
              <a:rPr lang="cs-CZ" sz="2800" dirty="0" smtClean="0"/>
              <a:t> ) x </a:t>
            </a:r>
            <a:r>
              <a:rPr lang="cs-CZ" sz="2800" dirty="0" smtClean="0">
                <a:solidFill>
                  <a:srgbClr val="00B0F0"/>
                </a:solidFill>
              </a:rPr>
              <a:t>100 </a:t>
            </a:r>
            <a:r>
              <a:rPr lang="cs-CZ" sz="2800" dirty="0" smtClean="0"/>
              <a:t>= 1 400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B0F0"/>
                </a:solidFill>
              </a:rPr>
              <a:t>600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FF0000"/>
                </a:solidFill>
              </a:rPr>
              <a:t>3 </a:t>
            </a:r>
            <a:r>
              <a:rPr lang="cs-CZ" sz="2800" dirty="0" smtClean="0"/>
              <a:t>= ( </a:t>
            </a:r>
            <a:r>
              <a:rPr lang="cs-CZ" sz="2800" dirty="0" smtClean="0">
                <a:solidFill>
                  <a:srgbClr val="00B0F0"/>
                </a:solidFill>
              </a:rPr>
              <a:t>6 x 100 </a:t>
            </a:r>
            <a:r>
              <a:rPr lang="cs-CZ" sz="2800" dirty="0" smtClean="0"/>
              <a:t>) x </a:t>
            </a:r>
            <a:r>
              <a:rPr lang="cs-CZ" sz="28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/>
              <a:t> = ( </a:t>
            </a:r>
            <a:r>
              <a:rPr lang="cs-CZ" sz="2800" dirty="0" smtClean="0">
                <a:solidFill>
                  <a:srgbClr val="00B0F0"/>
                </a:solidFill>
              </a:rPr>
              <a:t>6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FF0000"/>
                </a:solidFill>
              </a:rPr>
              <a:t>3</a:t>
            </a:r>
            <a:r>
              <a:rPr lang="cs-CZ" sz="2800" dirty="0" smtClean="0"/>
              <a:t> ) x </a:t>
            </a:r>
            <a:r>
              <a:rPr lang="cs-CZ" sz="2800" dirty="0" smtClean="0">
                <a:solidFill>
                  <a:srgbClr val="00B0F0"/>
                </a:solidFill>
              </a:rPr>
              <a:t>100</a:t>
            </a:r>
            <a:r>
              <a:rPr lang="cs-CZ" sz="2800" dirty="0" smtClean="0"/>
              <a:t> = 1 800 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4 000 </a:t>
            </a:r>
            <a:r>
              <a:rPr lang="cs-CZ" sz="2800" dirty="0" smtClean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/>
              <a:t> x (</a:t>
            </a:r>
            <a:r>
              <a:rPr lang="cs-CZ" sz="2800" dirty="0" smtClean="0">
                <a:solidFill>
                  <a:srgbClr val="00B0F0"/>
                </a:solidFill>
              </a:rPr>
              <a:t>4 x 1 000</a:t>
            </a:r>
            <a:r>
              <a:rPr lang="cs-CZ" sz="2800" dirty="0" smtClean="0"/>
              <a:t>) = (</a:t>
            </a:r>
            <a:r>
              <a:rPr lang="cs-CZ" sz="2800" dirty="0" smtClean="0">
                <a:solidFill>
                  <a:srgbClr val="FF0000"/>
                </a:solidFill>
              </a:rPr>
              <a:t>7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4</a:t>
            </a:r>
            <a:r>
              <a:rPr lang="cs-CZ" sz="2800" dirty="0" smtClean="0"/>
              <a:t>) x </a:t>
            </a:r>
            <a:r>
              <a:rPr lang="cs-CZ" sz="2800" dirty="0" smtClean="0">
                <a:solidFill>
                  <a:srgbClr val="00B0F0"/>
                </a:solidFill>
              </a:rPr>
              <a:t>1 000 </a:t>
            </a:r>
            <a:r>
              <a:rPr lang="cs-CZ" sz="2800" dirty="0" smtClean="0"/>
              <a:t>= 28 000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5 x </a:t>
            </a:r>
            <a:r>
              <a:rPr lang="cs-CZ" sz="2800" dirty="0" smtClean="0">
                <a:solidFill>
                  <a:srgbClr val="00B0F0"/>
                </a:solidFill>
              </a:rPr>
              <a:t>30 000 </a:t>
            </a:r>
            <a:r>
              <a:rPr lang="cs-CZ" sz="2800" dirty="0" smtClean="0"/>
              <a:t>= </a:t>
            </a:r>
            <a:r>
              <a:rPr lang="cs-CZ" sz="2800" dirty="0" smtClean="0">
                <a:solidFill>
                  <a:srgbClr val="FF0000"/>
                </a:solidFill>
              </a:rPr>
              <a:t>5</a:t>
            </a:r>
            <a:r>
              <a:rPr lang="cs-CZ" sz="2800" dirty="0" smtClean="0"/>
              <a:t> x (</a:t>
            </a:r>
            <a:r>
              <a:rPr lang="cs-CZ" sz="2800" dirty="0" smtClean="0">
                <a:solidFill>
                  <a:srgbClr val="00B0F0"/>
                </a:solidFill>
              </a:rPr>
              <a:t>3 x 10 000</a:t>
            </a:r>
            <a:r>
              <a:rPr lang="cs-CZ" sz="2800" dirty="0" smtClean="0"/>
              <a:t>) = (</a:t>
            </a:r>
            <a:r>
              <a:rPr lang="cs-CZ" sz="2800" dirty="0" smtClean="0">
                <a:solidFill>
                  <a:srgbClr val="FF0000"/>
                </a:solidFill>
              </a:rPr>
              <a:t>5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3</a:t>
            </a:r>
            <a:r>
              <a:rPr lang="cs-CZ" sz="2800" dirty="0" smtClean="0"/>
              <a:t>) x </a:t>
            </a:r>
            <a:r>
              <a:rPr lang="cs-CZ" sz="2800" dirty="0" smtClean="0">
                <a:solidFill>
                  <a:srgbClr val="00B0F0"/>
                </a:solidFill>
              </a:rPr>
              <a:t>10 000 </a:t>
            </a:r>
            <a:r>
              <a:rPr lang="cs-CZ" sz="2800" dirty="0" smtClean="0"/>
              <a:t>= 15 000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500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400</a:t>
            </a:r>
            <a:r>
              <a:rPr lang="cs-CZ" sz="2800" dirty="0" smtClean="0"/>
              <a:t> = (</a:t>
            </a:r>
            <a:r>
              <a:rPr lang="cs-CZ" sz="2800" dirty="0" smtClean="0">
                <a:solidFill>
                  <a:srgbClr val="FF0000"/>
                </a:solidFill>
              </a:rPr>
              <a:t>5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4</a:t>
            </a:r>
            <a:r>
              <a:rPr lang="cs-CZ" sz="2800" dirty="0" smtClean="0"/>
              <a:t>) x </a:t>
            </a:r>
            <a:r>
              <a:rPr lang="cs-CZ" sz="2800" dirty="0" smtClean="0">
                <a:solidFill>
                  <a:srgbClr val="FF0000"/>
                </a:solidFill>
              </a:rPr>
              <a:t>100</a:t>
            </a:r>
            <a:r>
              <a:rPr lang="cs-CZ" sz="2800" dirty="0" smtClean="0"/>
              <a:t> x </a:t>
            </a:r>
            <a:r>
              <a:rPr lang="cs-CZ" sz="2800" dirty="0" smtClean="0">
                <a:solidFill>
                  <a:srgbClr val="00B0F0"/>
                </a:solidFill>
              </a:rPr>
              <a:t>100</a:t>
            </a:r>
            <a:r>
              <a:rPr lang="cs-CZ" sz="2800" dirty="0" smtClean="0"/>
              <a:t> = 20 x 10 000 = 200 000</a:t>
            </a:r>
            <a:endParaRPr lang="cs-CZ" sz="2800" dirty="0"/>
          </a:p>
        </p:txBody>
      </p:sp>
    </p:spTree>
  </p:cSld>
  <p:clrMapOvr>
    <a:masterClrMapping/>
  </p:clrMapOvr>
  <p:transition spd="slow" advClick="0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Vypočítejte zpaměti: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071679"/>
            <a:ext cx="8229600" cy="478632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6  x  400  =			9  x  300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700  x  3  =			500  x  8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20  x  60  =			70  x  40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400  x  50  =			200  x  80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3 000  x  8  =			6 000  x  7  =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800  x  700  =			900  x  900  =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Vypočítejte zpaměti: řešení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6  x  400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2 400</a:t>
            </a:r>
            <a:r>
              <a:rPr lang="cs-CZ" dirty="0" smtClean="0"/>
              <a:t>		9  x  300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2 700</a:t>
            </a:r>
          </a:p>
          <a:p>
            <a:pPr>
              <a:buNone/>
            </a:pPr>
            <a:r>
              <a:rPr lang="cs-CZ" dirty="0" smtClean="0"/>
              <a:t>	700  x  3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2 100	</a:t>
            </a:r>
            <a:r>
              <a:rPr lang="cs-CZ" dirty="0" smtClean="0"/>
              <a:t>	500  x  8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4 000</a:t>
            </a:r>
          </a:p>
          <a:p>
            <a:pPr>
              <a:buNone/>
            </a:pPr>
            <a:r>
              <a:rPr lang="cs-CZ" dirty="0" smtClean="0"/>
              <a:t>	20  x  60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1 200</a:t>
            </a:r>
            <a:r>
              <a:rPr lang="cs-CZ" dirty="0" smtClean="0"/>
              <a:t>		70  x  40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2 800</a:t>
            </a:r>
          </a:p>
          <a:p>
            <a:pPr>
              <a:buNone/>
            </a:pPr>
            <a:r>
              <a:rPr lang="cs-CZ" dirty="0" smtClean="0"/>
              <a:t>	400  x  50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20 000	</a:t>
            </a:r>
            <a:r>
              <a:rPr lang="cs-CZ" dirty="0" smtClean="0"/>
              <a:t>	200  x  80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16 000</a:t>
            </a:r>
          </a:p>
          <a:p>
            <a:pPr>
              <a:buNone/>
            </a:pPr>
            <a:r>
              <a:rPr lang="cs-CZ" dirty="0" smtClean="0"/>
              <a:t>	3 000  x  8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24 000</a:t>
            </a:r>
            <a:r>
              <a:rPr lang="cs-CZ" dirty="0" smtClean="0"/>
              <a:t>	6 000  x  7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42 000</a:t>
            </a:r>
          </a:p>
          <a:p>
            <a:pPr>
              <a:buNone/>
            </a:pPr>
            <a:r>
              <a:rPr lang="cs-CZ" dirty="0" smtClean="0"/>
              <a:t>	800  x  700  = 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560 000</a:t>
            </a:r>
            <a:r>
              <a:rPr lang="cs-CZ" dirty="0" smtClean="0"/>
              <a:t>	900  x 900 =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810 000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Archiv autora.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172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12.4.2012 Název materiálu: VY_32_INOVACE_17_MATEMATIKA                PRO  4. ROČNÍK_POČÍTÁME  S VELKÝMI ČÍSLY</vt:lpstr>
      <vt:lpstr>MATEMATIKA – 4. ročník</vt:lpstr>
      <vt:lpstr>Násobení do milionu zpaměti</vt:lpstr>
      <vt:lpstr>Vypočítejte zpaměti:</vt:lpstr>
      <vt:lpstr>Vypočítejte zpaměti: 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do milionu zpaměti</dc:title>
  <dc:creator>Venclovi</dc:creator>
  <cp:lastModifiedBy>pc</cp:lastModifiedBy>
  <cp:revision>7</cp:revision>
  <dcterms:created xsi:type="dcterms:W3CDTF">2012-11-04T16:36:43Z</dcterms:created>
  <dcterms:modified xsi:type="dcterms:W3CDTF">2012-11-10T13:57:24Z</dcterms:modified>
</cp:coreProperties>
</file>