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sldIdLst>
    <p:sldId id="257" r:id="rId3"/>
    <p:sldId id="256" r:id="rId4"/>
    <p:sldId id="330" r:id="rId5"/>
    <p:sldId id="329" r:id="rId6"/>
    <p:sldId id="331" r:id="rId7"/>
    <p:sldId id="322" r:id="rId8"/>
    <p:sldId id="323" r:id="rId9"/>
    <p:sldId id="324" r:id="rId10"/>
    <p:sldId id="338" r:id="rId11"/>
    <p:sldId id="340" r:id="rId12"/>
    <p:sldId id="326" r:id="rId13"/>
    <p:sldId id="339" r:id="rId14"/>
    <p:sldId id="325" r:id="rId15"/>
    <p:sldId id="332" r:id="rId16"/>
    <p:sldId id="335" r:id="rId17"/>
    <p:sldId id="333" r:id="rId18"/>
    <p:sldId id="334" r:id="rId19"/>
    <p:sldId id="336" r:id="rId20"/>
    <p:sldId id="337" r:id="rId21"/>
    <p:sldId id="342" r:id="rId22"/>
    <p:sldId id="345" r:id="rId23"/>
    <p:sldId id="34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3D17"/>
    <a:srgbClr val="FFFA9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1257" autoAdjust="0"/>
    <p:restoredTop sz="91097" autoAdjust="0"/>
  </p:normalViewPr>
  <p:slideViewPr>
    <p:cSldViewPr>
      <p:cViewPr>
        <p:scale>
          <a:sx n="125" d="100"/>
          <a:sy n="125" d="100"/>
        </p:scale>
        <p:origin x="870" y="630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68E54C-D0A7-4906-8F19-EB782F4823C2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2D9A4-8EFB-409A-AB90-69741CAA5A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Vesm%C3%ADr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tematický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30.8.2012].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=chemie&amp;ex=1#</a:t>
            </a:r>
            <a:r>
              <a:rPr lang="cs-CZ" dirty="0" err="1" smtClean="0"/>
              <a:t>pg</a:t>
            </a:r>
            <a:r>
              <a:rPr lang="cs-CZ" dirty="0" smtClean="0"/>
              <a:t>:5|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NaCl </a:t>
            </a:r>
          </a:p>
          <a:p>
            <a:r>
              <a:rPr lang="cs-CZ" dirty="0" smtClean="0"/>
              <a:t>MANGL, Ondřej.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http://cs.wikipedia.org/wiki/Soubor:Chlorid_sodn%C3%BD.PN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modelu struktury NaCl </a:t>
            </a:r>
          </a:p>
          <a:p>
            <a:r>
              <a:rPr lang="cs-CZ" dirty="0" smtClean="0"/>
              <a:t>HOFFMEISTER, H..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Svobodné licence GNU pro dokumenty na WWW: http://cs.wikipedia.org/wiki/Soubor:NaCl-Ionengitter.png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plynného</a:t>
            </a:r>
            <a:r>
              <a:rPr lang="cs-CZ" b="1" baseline="0" dirty="0" smtClean="0"/>
              <a:t> chloru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BOWLHOVER.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http://cs.wikipedia.org/wiki/Soubor:Chlorine.jpg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vesmíru </a:t>
            </a:r>
          </a:p>
          <a:p>
            <a:r>
              <a:rPr lang="cs-CZ" dirty="0" smtClean="0"/>
              <a:t>NASA AND THE EUROPEAN SPACE AGENCY (PUBLIC DOMAIN).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https://cs.wikipedia.org/wiki/Soubor:HubbleUltraDeepFieldwithScaleComparison.jpg</a:t>
            </a:r>
          </a:p>
          <a:p>
            <a:endParaRPr lang="cs-CZ" dirty="0" smtClean="0"/>
          </a:p>
          <a:p>
            <a:r>
              <a:rPr lang="cs-CZ" b="1" i="1" dirty="0" smtClean="0"/>
              <a:t>Poznámka pro vyučujícího:</a:t>
            </a:r>
          </a:p>
          <a:p>
            <a:r>
              <a:rPr lang="cs-CZ" i="1" dirty="0" smtClean="0"/>
              <a:t>„Současný vesmír má velmi nízkou celkovou hustotu, zhruba 9,9×10</a:t>
            </a:r>
            <a:r>
              <a:rPr lang="cs-CZ" i="1" baseline="30000" dirty="0" smtClean="0"/>
              <a:t>-30</a:t>
            </a:r>
            <a:r>
              <a:rPr lang="cs-CZ" i="1" dirty="0" smtClean="0"/>
              <a:t> gramů na centimetr krychlový. Tato hmota a energie je rozdělena na 74% temné energie, 22% chladné temné hmoty a 4% obyčejné hmoty. Na čtyři metry krychlové připadá jeden atom vodíku.</a:t>
            </a:r>
            <a:r>
              <a:rPr lang="cs-CZ" i="1" baseline="30000" dirty="0" smtClean="0">
                <a:hlinkClick r:id="rId3"/>
              </a:rPr>
              <a:t>[30]</a:t>
            </a:r>
            <a:r>
              <a:rPr lang="cs-CZ" i="1" dirty="0" smtClean="0"/>
              <a:t> Vlastnosti temné energie a temné hmoty jsou z velké části neznámé. Temná hmota podléhá gravitaci stejně jako obyčejná hmota a tudíž zpomaluje expanzi vesmíru, naopak temná energie toto rozpínání urychluje.“ </a:t>
            </a:r>
            <a:r>
              <a:rPr lang="en-US" i="1" dirty="0" smtClean="0"/>
              <a:t>[wikipedie.cz]</a:t>
            </a:r>
            <a:endParaRPr lang="cs-CZ" i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anatomických postav </a:t>
            </a:r>
            <a:endParaRPr lang="cs-CZ" dirty="0" smtClean="0"/>
          </a:p>
          <a:p>
            <a:r>
              <a:rPr lang="cs-CZ" dirty="0" smtClean="0"/>
              <a:t>HÄGGSTRÖM, </a:t>
            </a:r>
            <a:r>
              <a:rPr lang="cs-CZ" dirty="0" err="1" smtClean="0"/>
              <a:t>Mikael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https://cs.wikipedia.org/wiki/Soubor:Anatomick%C3%A9_zobrazen%C3%AD.png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</a:t>
            </a:r>
            <a:r>
              <a:rPr lang="cs-CZ" b="1" baseline="0" dirty="0" smtClean="0"/>
              <a:t> síry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nl-NL" dirty="0" smtClean="0"/>
              <a:t>MILLS, Ben. </a:t>
            </a:r>
            <a:r>
              <a:rPr lang="nl-NL" i="1" dirty="0" smtClean="0"/>
              <a:t>Wikipedia.cz</a:t>
            </a:r>
            <a:r>
              <a:rPr lang="nl-NL" dirty="0" smtClean="0"/>
              <a:t> [online]. [cit.</a:t>
            </a:r>
            <a:r>
              <a:rPr lang="cs-CZ" dirty="0" smtClean="0"/>
              <a:t> 30.8.2012</a:t>
            </a:r>
            <a:r>
              <a:rPr lang="nl-NL" dirty="0" smtClean="0"/>
              <a:t>]. Dostupný na WWW: http://cs.wikipedia.org/wiki/Soubor:Sulfur-sample.jpg 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vody – mořské vlny </a:t>
            </a:r>
            <a:endParaRPr lang="cs-CZ" dirty="0" smtClean="0"/>
          </a:p>
          <a:p>
            <a:r>
              <a:rPr lang="cs-CZ" dirty="0" smtClean="0"/>
              <a:t>THYSSEN, </a:t>
            </a:r>
            <a:r>
              <a:rPr lang="cs-CZ" dirty="0" err="1" smtClean="0"/>
              <a:t>Malene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30.8.2012]. Dostupný na WWW: http://cs.wikipedia.org/wiki/Soubor:Boelge_stor.jpg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pařezu</a:t>
            </a:r>
          </a:p>
          <a:p>
            <a:r>
              <a:rPr lang="cs-CZ" dirty="0" smtClean="0"/>
              <a:t>ZUMTHIE.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http://cs.wikipedia.org/wiki/Soubor:Never_give_up.jpg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rašeliny</a:t>
            </a:r>
          </a:p>
          <a:p>
            <a:r>
              <a:rPr lang="cs-CZ" dirty="0" smtClean="0"/>
              <a:t>RAGESOSS.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30.8.2012]. Dostupný pod licencí Svobodná licence GNU pro dokumenty na WWW: http://cs.wikipedia.org/wiki/Soubor:Schultz_Sphagnum_Peat_Moss.jpg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nápoje</a:t>
            </a:r>
          </a:p>
          <a:p>
            <a:r>
              <a:rPr lang="cs-CZ" dirty="0" smtClean="0"/>
              <a:t>CHRISTIAN.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http://cs.wikipedia.org/wiki/Soubor:Cocktail_Caipirinha_raw.jpg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jídla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=j%C3%</a:t>
            </a:r>
            <a:r>
              <a:rPr lang="cs-CZ" dirty="0" err="1" smtClean="0"/>
              <a:t>ADdlo</a:t>
            </a:r>
            <a:r>
              <a:rPr lang="cs-CZ" dirty="0" smtClean="0"/>
              <a:t>&amp;ex=1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kostkového</a:t>
            </a:r>
            <a:r>
              <a:rPr lang="cs-CZ" b="1" baseline="0" dirty="0" smtClean="0"/>
              <a:t> cukru</a:t>
            </a:r>
            <a:endParaRPr lang="cs-CZ" b="1" dirty="0" smtClean="0"/>
          </a:p>
          <a:p>
            <a:r>
              <a:rPr lang="it-IT" dirty="0" smtClean="0"/>
              <a:t>CARIOCA. </a:t>
            </a:r>
            <a:r>
              <a:rPr lang="it-IT" i="1" dirty="0" smtClean="0"/>
              <a:t>Wikipedia.cz</a:t>
            </a:r>
            <a:r>
              <a:rPr lang="it-IT" dirty="0" smtClean="0"/>
              <a:t> [online]. [cit.</a:t>
            </a:r>
            <a:r>
              <a:rPr lang="cs-CZ" dirty="0" smtClean="0"/>
              <a:t> 31.8.2012</a:t>
            </a:r>
            <a:r>
              <a:rPr lang="it-IT" dirty="0" smtClean="0"/>
              <a:t>]. Dostupný na WWW: http://cs.wikipedia.org/wiki/Soubor:Cuboid_sugar.jpg </a:t>
            </a:r>
            <a:endParaRPr lang="cs-CZ" dirty="0" smtClean="0"/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míče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=m%C3%AD%C4%8D&amp;ex=1#</a:t>
            </a:r>
            <a:r>
              <a:rPr lang="cs-CZ" dirty="0" err="1" smtClean="0"/>
              <a:t>pg</a:t>
            </a:r>
            <a:r>
              <a:rPr lang="cs-CZ" dirty="0" smtClean="0"/>
              <a:t>:2| </a:t>
            </a:r>
          </a:p>
          <a:p>
            <a:endParaRPr lang="cs-CZ" b="1" dirty="0" smtClean="0"/>
          </a:p>
          <a:p>
            <a:r>
              <a:rPr lang="cs-CZ" b="1" dirty="0" smtClean="0"/>
              <a:t>Obrázek koupaliště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CS:ŠJŮ.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http://cs.wikipedia.org/wiki/Soubor:Koupali%C5%A1t%C4%9B_Divok%C3%A1_%C5%A0%C3%A1rka.jpg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osob v plavkách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=plavky&amp;ex=1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podkovy</a:t>
            </a:r>
          </a:p>
          <a:p>
            <a:r>
              <a:rPr lang="cs-CZ" dirty="0" smtClean="0"/>
              <a:t>FONZY.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http://cs.wikipedia.org/wiki/Soubor:Horseshoe.jpg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 traktoru Zetor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MÍLA.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Svobodná licence GNU pro dokumenty na WWW:</a:t>
            </a:r>
            <a:r>
              <a:rPr lang="cs-CZ" baseline="0" dirty="0" smtClean="0"/>
              <a:t> </a:t>
            </a:r>
            <a:r>
              <a:rPr lang="cs-CZ" dirty="0" smtClean="0"/>
              <a:t>http://cs.wikipedia.org/wiki/Soubor:Zetor_7245.jpg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postřikového zařízení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=hnojen%C3%AD&amp;ex=1#</a:t>
            </a:r>
            <a:r>
              <a:rPr lang="cs-CZ" dirty="0" err="1" smtClean="0"/>
              <a:t>ai</a:t>
            </a:r>
            <a:r>
              <a:rPr lang="cs-CZ" dirty="0" smtClean="0"/>
              <a:t>:MC900215957|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magnetitu Fe3O4 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ARCHAEODONTOSAURUS.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 http://cs.wikipedia.org/wiki/Soubor:Magnetite.jpg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 pyritu FeS2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DIDIER </a:t>
            </a:r>
            <a:r>
              <a:rPr lang="cs-CZ" dirty="0" err="1" smtClean="0"/>
              <a:t>DESCOUENS.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http://cs.wikipedia.org/wiki/Soubor:Pyriteespagne.jpg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 kolejnic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ALAIN </a:t>
            </a:r>
            <a:r>
              <a:rPr lang="cs-CZ" dirty="0" err="1" smtClean="0"/>
              <a:t>CARACO.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http://cs.wikipedia.org/wiki/Soubor:Rail_track.jpg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 ocelového</a:t>
            </a:r>
            <a:r>
              <a:rPr lang="cs-CZ" b="1" baseline="0" dirty="0" smtClean="0"/>
              <a:t> lana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JOHANNES </a:t>
            </a:r>
            <a:r>
              <a:rPr lang="cs-CZ" dirty="0" err="1" smtClean="0"/>
              <a:t>HEMMERLEIN.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http://cs.wikipedia.org/wiki/Soubor:Steel_wire_rope.JPG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 kladiva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=KLADIVO&amp;ex=1#</a:t>
            </a:r>
            <a:r>
              <a:rPr lang="cs-CZ" dirty="0" err="1" smtClean="0"/>
              <a:t>ai</a:t>
            </a:r>
            <a:r>
              <a:rPr lang="cs-CZ" dirty="0" smtClean="0"/>
              <a:t>:MC900251074|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piktogramu hořlaviny </a:t>
            </a:r>
          </a:p>
          <a:p>
            <a:r>
              <a:rPr lang="cs-CZ" dirty="0" smtClean="0"/>
              <a:t>PIXELTOO.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na WWW: http://cs.wikipedia.org/wiki/Soubor:F_inflammable.png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výbušniny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 na WWW: http://cs.wikipedia.org/wiki/Soubor:Eod2.jpg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piktogramu jedu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http://cs.wikipedia.org/wiki/Soubor:Hazard_T.svg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komínu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HORST74.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http://cs.wikipedia.org/wiki/Soubor:EPRU1.JPG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cigaretových nedopalků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=CIGARETY&amp;ex=1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konopí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http://cs.wikipedia.org/wiki/Soubor:Cannabis_flowering.jpg </a:t>
            </a:r>
            <a:endParaRPr lang="cs-CZ" b="1" dirty="0" smtClean="0"/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lahve se sklenkou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=l%C3%A1hev+v%C3%</a:t>
            </a:r>
            <a:r>
              <a:rPr lang="cs-CZ" dirty="0" err="1" smtClean="0"/>
              <a:t>ADna</a:t>
            </a:r>
            <a:r>
              <a:rPr lang="cs-CZ" dirty="0" smtClean="0"/>
              <a:t>&amp;ex=1#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piktogramu</a:t>
            </a:r>
            <a:r>
              <a:rPr lang="cs-CZ" b="1" baseline="0" dirty="0" smtClean="0"/>
              <a:t> žíravin</a:t>
            </a:r>
            <a:r>
              <a:rPr lang="cs-CZ" b="1" dirty="0" smtClean="0"/>
              <a:t>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http://cs.wikipedia.org/wiki/Soubor:Hazard_C.svg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mrkví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=mrkev&amp;ex=1#</a:t>
            </a:r>
            <a:r>
              <a:rPr lang="cs-CZ" dirty="0" err="1" smtClean="0"/>
              <a:t>ai</a:t>
            </a:r>
            <a:r>
              <a:rPr lang="cs-CZ" dirty="0" smtClean="0"/>
              <a:t>:MC900441780|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 ženy,</a:t>
            </a:r>
            <a:r>
              <a:rPr lang="cs-CZ" b="1" baseline="0" dirty="0" smtClean="0"/>
              <a:t> která jí mrkev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=mrkev&amp;ex=1#</a:t>
            </a:r>
            <a:r>
              <a:rPr lang="cs-CZ" dirty="0" err="1" smtClean="0"/>
              <a:t>ai</a:t>
            </a:r>
            <a:r>
              <a:rPr lang="cs-CZ" dirty="0" smtClean="0"/>
              <a:t>:MP900386340|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hydroxidu sodného </a:t>
            </a:r>
          </a:p>
          <a:p>
            <a:r>
              <a:rPr lang="cs-CZ" dirty="0" smtClean="0"/>
              <a:t>WALKERMA.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http://cs.wikipedia.org/wiki/Soubor:SodiumHydroxide.jpg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piktogramu</a:t>
            </a:r>
            <a:r>
              <a:rPr lang="cs-CZ" b="1" baseline="0" dirty="0" smtClean="0"/>
              <a:t> žíravin</a:t>
            </a:r>
            <a:r>
              <a:rPr lang="cs-CZ" b="1" dirty="0" smtClean="0"/>
              <a:t>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http://cs.wikipedia.org/wiki/Soubor:Hazard_C.svg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mýdla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J.P.LON.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Svobodné licence GNU pro dokumenty na WWW: http://cs.wikipedia.org/wiki/Soubor:Savon_de_Marseille.jpg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ruky poleptané hydroxidem sodným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J.P.LON.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Svobodné licence GNU pro dokumenty na WWW: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0" dirty="0" smtClean="0"/>
              <a:t>http://cs.wikipedia.org/wiki/Soubor:Sodium_hydroxide_burn.png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vinné</a:t>
            </a:r>
            <a:r>
              <a:rPr lang="cs-CZ" b="1" baseline="0" dirty="0" smtClean="0"/>
              <a:t> révy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FIR0002/FLAGSTAFFOTOS.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Svobodná licence GNU pro dokumenty na WWW: http://cs.wikipedia.org/wiki/Soubor:Close_up_grapes.jpg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skalice modré </a:t>
            </a:r>
          </a:p>
          <a:p>
            <a:r>
              <a:rPr lang="cs-CZ" dirty="0" smtClean="0"/>
              <a:t>KLUKA.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Svobodná licence GNU pro dokumenty na WWW: http://cs.wikipedia.org/wiki/Soubor:Chalkantyt,_Almeria,_2Hiszpania.jpg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piktogramu jedu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http://cs.wikipedia.org/wiki/Soubor:Hazard_T.svg </a:t>
            </a:r>
          </a:p>
          <a:p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odpadní</a:t>
            </a:r>
            <a:r>
              <a:rPr lang="cs-CZ" b="1" baseline="0" dirty="0" smtClean="0"/>
              <a:t> vody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DINO.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 na WWW: http://cs.wikipedia.org/wiki/Soubor:Water_pollution.jpg  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i="1" dirty="0" smtClean="0"/>
              <a:t>Poznámka pro vyučujícího: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0" i="1" dirty="0" smtClean="0"/>
              <a:t>Zelené řasy a sinice ve vodě signalizují znečištění vody vysokým obsahem dusíku a fosforu.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hlavice těžebního vrtu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VALVES, Hartmann.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http://cs.wikipedia.org/wiki/Soubor:Wellhead_Bohrlochkopf.JPG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ropné skvrny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U.S. — NOAA.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31.8.2012]. Dostupný pod licencí volné dílo na WWW: http://cs.wikipedia.org/wiki/Soubor:IXTOC_I_oil_well_blowout.jpg</a:t>
            </a:r>
            <a:endParaRPr lang="cs-CZ" b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="1" dirty="0" smtClean="0"/>
              <a:t>Obrázek běžkyň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AUTOR NEUVEDEN. 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cs-CZ" dirty="0" smtClean="0"/>
              <a:t> [online]. [cit. 31.8.2012].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=sportovec&amp;ex=1# </a:t>
            </a:r>
            <a:endParaRPr lang="cs-CZ" b="1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b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2D9A4-8EFB-409A-AB90-69741CAA5A13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8345-9025-4679-BE1B-0219CC608713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C2C18-5602-4FC8-8248-A4CA71A20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dicinapropraxi.cz/pdfs/med/2008/09/13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7.png"/><Relationship Id="rId4" Type="http://schemas.openxmlformats.org/officeDocument/2006/relationships/image" Target="../media/image4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ulfur-sample.jpg" TargetMode="External"/><Relationship Id="rId13" Type="http://schemas.openxmlformats.org/officeDocument/2006/relationships/hyperlink" Target="http://cs.wikipedia.org/wiki/Soubor:Cuboid_sugar.jpg" TargetMode="External"/><Relationship Id="rId3" Type="http://schemas.openxmlformats.org/officeDocument/2006/relationships/hyperlink" Target="http://cs.wikipedia.org/wiki/Soubor:Chlorid_sodn%C3%BD.PN" TargetMode="External"/><Relationship Id="rId7" Type="http://schemas.openxmlformats.org/officeDocument/2006/relationships/hyperlink" Target="https://cs.wikipedia.org/wiki/Soubor:Anatomick%C3%A9_zobrazen%C3%AD.png" TargetMode="External"/><Relationship Id="rId12" Type="http://schemas.openxmlformats.org/officeDocument/2006/relationships/hyperlink" Target="http://office.microsoft.com/cs-cz/images/results.aspx?qu=j%C3%ADdlo&amp;ex=1" TargetMode="External"/><Relationship Id="rId2" Type="http://schemas.openxmlformats.org/officeDocument/2006/relationships/hyperlink" Target="http://office.microsoft.com/cs-cz/images/results.aspx?qu=chemie&amp;ex=1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cs.wikipedia.org/wiki/Soubor:HubbleUltraDeepFieldwithScaleComparison.jpg" TargetMode="External"/><Relationship Id="rId11" Type="http://schemas.openxmlformats.org/officeDocument/2006/relationships/hyperlink" Target="http://cs.wikipedia.org/wiki/Soubor:Schultz_Sphagnum_Peat_Moss.jpg" TargetMode="External"/><Relationship Id="rId5" Type="http://schemas.openxmlformats.org/officeDocument/2006/relationships/hyperlink" Target="http://cs.wikipedia.org/wiki/Soubor:Chlorine.jpg" TargetMode="External"/><Relationship Id="rId10" Type="http://schemas.openxmlformats.org/officeDocument/2006/relationships/hyperlink" Target="http://cs.wikipedia.org/wiki/Soubor:Never_give_up.jpg" TargetMode="External"/><Relationship Id="rId4" Type="http://schemas.openxmlformats.org/officeDocument/2006/relationships/hyperlink" Target="http://cs.wikipedia.org/wiki/Soubor:NaCl-Ionengitter.png" TargetMode="External"/><Relationship Id="rId9" Type="http://schemas.openxmlformats.org/officeDocument/2006/relationships/hyperlink" Target="http://cs.wikipedia.org/wiki/Soubor:Boelge_stor.jpg" TargetMode="External"/><Relationship Id="rId14" Type="http://schemas.openxmlformats.org/officeDocument/2006/relationships/hyperlink" Target="http://office.microsoft.com/cs-cz/images/results.aspx?qu=m%C3%AD%C4%8D&amp;ex=1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yriteespagne.jpg" TargetMode="External"/><Relationship Id="rId13" Type="http://schemas.openxmlformats.org/officeDocument/2006/relationships/hyperlink" Target="http://cs.wikipedia.org/wiki/Soubor:Eod2.jpg" TargetMode="External"/><Relationship Id="rId3" Type="http://schemas.openxmlformats.org/officeDocument/2006/relationships/hyperlink" Target="http://office.microsoft.com/cs-cz/images/results.aspx?qu=plavky&amp;ex=1" TargetMode="External"/><Relationship Id="rId7" Type="http://schemas.openxmlformats.org/officeDocument/2006/relationships/hyperlink" Target="http://cs.wikipedia.org/wiki/Soubor:Magnetite.jpg" TargetMode="External"/><Relationship Id="rId12" Type="http://schemas.openxmlformats.org/officeDocument/2006/relationships/hyperlink" Target="http://cs.wikipedia.org/wiki/Soubor:F_inflammable.png" TargetMode="External"/><Relationship Id="rId2" Type="http://schemas.openxmlformats.org/officeDocument/2006/relationships/hyperlink" Target="http://cs.wikipedia.org/wiki/Soubor:Koupali%C5%A1t%C4%9B_Divok%C3%A1_%C5%A0%C3%A1rka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office.microsoft.com/cs-cz/images/results.aspx?qu=hnojen%C3%AD&amp;ex=1" TargetMode="External"/><Relationship Id="rId11" Type="http://schemas.openxmlformats.org/officeDocument/2006/relationships/hyperlink" Target="http://office.microsoft.com/cs-cz/images/results.aspx?qu=KLADIVO&amp;ex=1" TargetMode="External"/><Relationship Id="rId5" Type="http://schemas.openxmlformats.org/officeDocument/2006/relationships/hyperlink" Target="http://cs.wikipedia.org/wiki/Soubor:Zetor_7245.jpg" TargetMode="External"/><Relationship Id="rId15" Type="http://schemas.openxmlformats.org/officeDocument/2006/relationships/hyperlink" Target="http://cs.wikipedia.org/wiki/Soubor:EPRU1.JPG" TargetMode="External"/><Relationship Id="rId10" Type="http://schemas.openxmlformats.org/officeDocument/2006/relationships/hyperlink" Target="http://cs.wikipedia.org/wiki/Soubor:Steel_wire_rope.JPG" TargetMode="External"/><Relationship Id="rId4" Type="http://schemas.openxmlformats.org/officeDocument/2006/relationships/hyperlink" Target="http://cs.wikipedia.org/wiki/Soubor:Horseshoe.jpg" TargetMode="External"/><Relationship Id="rId9" Type="http://schemas.openxmlformats.org/officeDocument/2006/relationships/hyperlink" Target="http://cs.wikipedia.org/wiki/Soubor:Rail_track.jpg" TargetMode="External"/><Relationship Id="rId14" Type="http://schemas.openxmlformats.org/officeDocument/2006/relationships/hyperlink" Target="http://cs.wikipedia.org/wiki/Soubor:Hazard_T.sv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von_de_Marseille.jpg" TargetMode="External"/><Relationship Id="rId13" Type="http://schemas.openxmlformats.org/officeDocument/2006/relationships/hyperlink" Target="http://cs.wikipedia.org/wiki/Soubor:Wellhead_Bohrlochkopf.JPG" TargetMode="External"/><Relationship Id="rId3" Type="http://schemas.openxmlformats.org/officeDocument/2006/relationships/hyperlink" Target="http://cs.wikipedia.org/wiki/Soubor:Cannabis_flowering.jpg" TargetMode="External"/><Relationship Id="rId7" Type="http://schemas.openxmlformats.org/officeDocument/2006/relationships/hyperlink" Target="http://cs.wikipedia.org/wiki/Soubor:SodiumHydroxide.jpg" TargetMode="External"/><Relationship Id="rId12" Type="http://schemas.openxmlformats.org/officeDocument/2006/relationships/hyperlink" Target="http://cs.wikipedia.org/wiki/Soubor:Water_pollution.jpg" TargetMode="External"/><Relationship Id="rId2" Type="http://schemas.openxmlformats.org/officeDocument/2006/relationships/hyperlink" Target="http://office.microsoft.com/cs-cz/images/results.aspx?qu=CIGARETY&amp;ex=1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office.microsoft.com/cs-cz/images/results.aspx?qu=mrkev&amp;ex=1" TargetMode="External"/><Relationship Id="rId11" Type="http://schemas.openxmlformats.org/officeDocument/2006/relationships/hyperlink" Target="http://cs.wikipedia.org/wiki/Soubor:Chalkantyt,_Almeria,_2Hiszpania.jpg" TargetMode="External"/><Relationship Id="rId5" Type="http://schemas.openxmlformats.org/officeDocument/2006/relationships/hyperlink" Target="http://cs.wikipedia.org/wiki/Soubor:Hazard_C.svg|" TargetMode="External"/><Relationship Id="rId15" Type="http://schemas.openxmlformats.org/officeDocument/2006/relationships/hyperlink" Target="http://office.microsoft.com/cs-cz/images/results.aspx?qu=sportovec&amp;ex=1" TargetMode="External"/><Relationship Id="rId10" Type="http://schemas.openxmlformats.org/officeDocument/2006/relationships/hyperlink" Target="http://cs.wikipedia.org/wiki/Soubor:Close_up_grapes.jpg" TargetMode="External"/><Relationship Id="rId4" Type="http://schemas.openxmlformats.org/officeDocument/2006/relationships/hyperlink" Target="http://office.microsoft.com/cs-cz/images/results.aspx?qu=l%C3%A1hev+v%C3%ADna&amp;ex=1" TargetMode="External"/><Relationship Id="rId9" Type="http://schemas.openxmlformats.org/officeDocument/2006/relationships/hyperlink" Target="http://cs.wikipedia.org/wiki/Soubor:Sodium_hydroxide_burn.png" TargetMode="External"/><Relationship Id="rId14" Type="http://schemas.openxmlformats.org/officeDocument/2006/relationships/hyperlink" Target="http://cs.wikipedia.org/wiki/Soubor:IXTOC_I_oil_well_blowou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85852" y="214290"/>
          <a:ext cx="6643734" cy="5441200"/>
        </p:xfrm>
        <a:graphic>
          <a:graphicData uri="http://schemas.openxmlformats.org/drawingml/2006/table">
            <a:tbl>
              <a:tblPr/>
              <a:tblGrid>
                <a:gridCol w="1571636"/>
                <a:gridCol w="5072098"/>
              </a:tblGrid>
              <a:tr h="684000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900" dirty="0" smtClean="0">
                          <a:latin typeface="Times New Roman"/>
                          <a:ea typeface="Arial Unicode MS"/>
                        </a:rPr>
                        <a:t>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400" dirty="0" smtClean="0">
                          <a:latin typeface="Times New Roman"/>
                          <a:ea typeface="Arial Unicode MS"/>
                        </a:rPr>
                        <a:t> 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+mn-lt"/>
                          <a:ea typeface="Times New Roman"/>
                          <a:cs typeface="Calibri"/>
                        </a:rPr>
                        <a:t>VY_32_INOVACE_341_Proč</a:t>
                      </a:r>
                      <a:r>
                        <a:rPr lang="cs-CZ" sz="900" baseline="0" dirty="0" smtClean="0">
                          <a:latin typeface="+mn-lt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dirty="0" smtClean="0">
                          <a:latin typeface="+mn-lt"/>
                          <a:ea typeface="Times New Roman"/>
                          <a:cs typeface="Calibri"/>
                        </a:rPr>
                        <a:t>se</a:t>
                      </a:r>
                      <a:r>
                        <a:rPr lang="cs-CZ" sz="900" baseline="0" dirty="0" smtClean="0">
                          <a:latin typeface="+mn-lt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smtClean="0">
                          <a:latin typeface="+mn-lt"/>
                          <a:ea typeface="Times New Roman"/>
                          <a:cs typeface="Calibri"/>
                        </a:rPr>
                        <a:t>mám</a:t>
                      </a:r>
                      <a:r>
                        <a:rPr lang="cs-CZ" sz="900" baseline="0" smtClean="0">
                          <a:latin typeface="+mn-lt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smtClean="0">
                          <a:latin typeface="+mn-lt"/>
                          <a:ea typeface="Times New Roman"/>
                          <a:cs typeface="Calibri"/>
                        </a:rPr>
                        <a:t>učit</a:t>
                      </a:r>
                      <a:r>
                        <a:rPr lang="cs-CZ" sz="900" baseline="0" smtClean="0">
                          <a:latin typeface="+mn-lt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cs-CZ" sz="900" smtClean="0">
                          <a:latin typeface="+mn-lt"/>
                          <a:ea typeface="Times New Roman"/>
                          <a:cs typeface="Calibri"/>
                        </a:rPr>
                        <a:t>chemii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5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="1" dirty="0" smtClean="0">
                          <a:latin typeface="Calibri"/>
                          <a:ea typeface="Times New Roman"/>
                          <a:cs typeface="Calibri"/>
                        </a:rPr>
                        <a:t>              Masarykova </a:t>
                      </a:r>
                      <a:r>
                        <a:rPr lang="cs-CZ" sz="900" b="1" dirty="0">
                          <a:latin typeface="Calibri"/>
                          <a:ea typeface="Times New Roman"/>
                          <a:cs typeface="Calibri"/>
                        </a:rPr>
                        <a:t>střední  škola zemědělská a Vyšší odborná škola, Opava, příspěvková organizace</a:t>
                      </a:r>
                      <a:endParaRPr lang="cs-CZ" sz="9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Mgr. Hana Glatterová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Člověk a životní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prostředí, člověk a svět práce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Tematický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celek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Úvod</a:t>
                      </a:r>
                      <a:r>
                        <a:rPr lang="cs-CZ" sz="1200" b="1" baseline="0" dirty="0" smtClean="0">
                          <a:latin typeface="Calibri"/>
                          <a:ea typeface="Times New Roman"/>
                        </a:rPr>
                        <a:t> do chemie</a:t>
                      </a: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 </a:t>
                      </a:r>
                      <a:endParaRPr lang="cs-CZ" sz="1200" b="1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1. 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31. 8.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10. 9.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2012 chemie 1.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Za</a:t>
                      </a:r>
                      <a:endParaRPr lang="cs-CZ" sz="9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0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Prezentace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2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8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Motivační materiál na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úvod výuky chemie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– žákům má prostřednictvím několika příkladů využití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a nebezpečnosti látek (jako jednoho z aspektů významu chemie)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pomoci v odpovědi na otázku: Proč se mám učit chemii? </a:t>
                      </a:r>
                      <a:endParaRPr lang="cs-CZ" sz="900" kern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04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i="1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Chemie,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přírodní věda, látka, vlastnosti látek, užití a bezpečnost látek</a:t>
                      </a:r>
                      <a:endParaRPr lang="cs-CZ" sz="900" i="1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430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300"/>
                        </a:spcAft>
                        <a:buFont typeface="Arial" pitchFamily="34" charset="0"/>
                        <a:buNone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Materiál je určen k přímému využití ve vyučovací hodině (vhodná je již hodina úvodní), a to pro frontální práci se žáky 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– učitel se žáky komunikuje, popř. doplňuje informace na snímku o informace další, podněcuje žáky otázkami k zamyšlení a odpovědím. Materiál tak kromě motivační funkce naplňuje i funkci komunikační (navázání prvního kontaktu učitel – žák).</a:t>
                      </a:r>
                    </a:p>
                    <a:p>
                      <a:pPr>
                        <a:spcAft>
                          <a:spcPts val="300"/>
                        </a:spcAft>
                        <a:buFont typeface="Arial" pitchFamily="34" charset="0"/>
                        <a:buNone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Materiál je také vhodným výchozím bodem k navazujícím tématům, jako např. 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význam chemie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, </a:t>
                      </a:r>
                      <a:r>
                        <a:rPr lang="cs-CZ" sz="9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klasifikace oborů chemie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 atd.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>
                        <a:spcAft>
                          <a:spcPts val="300"/>
                        </a:spcAft>
                        <a:buFont typeface="Arial" pitchFamily="34" charset="0"/>
                        <a:buNone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Materiál je určen pro učební obor, konkrétně zahradník (41-52-H/01) a zemědělec-farmář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Calibri"/>
                        </a:rPr>
                        <a:t>(41-51-H/01); </a:t>
                      </a: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tomu také odpovídá konkrétní obsah, šířka a hloubka zpracování dané tématiky.</a:t>
                      </a:r>
                    </a:p>
                    <a:p>
                      <a:pPr>
                        <a:spcAft>
                          <a:spcPts val="300"/>
                        </a:spcAft>
                        <a:buFont typeface="Arial" pitchFamily="34" charset="0"/>
                        <a:buNone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Časová dotace: cca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 3 – 15 minut (podle konkrétního vedení učitelem a zapojení žáků) </a:t>
                      </a:r>
                    </a:p>
                    <a:p>
                      <a:pPr>
                        <a:spcAft>
                          <a:spcPts val="300"/>
                        </a:spcAft>
                        <a:buFont typeface="Arial" pitchFamily="34" charset="0"/>
                        <a:buNone/>
                      </a:pP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Calibri"/>
                        </a:rPr>
                        <a:t>Poznámka: Prezentace je animovaná – klíčové kroky jsou spouštěny po kliknutí.</a:t>
                      </a:r>
                      <a:endParaRPr lang="cs-CZ" sz="900" kern="12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6226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Pokud není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uvedeno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jinak, je použitý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materiál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z vlastních 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Calibri"/>
                        </a:rPr>
                        <a:t>zdrojů </a:t>
                      </a:r>
                      <a:r>
                        <a:rPr lang="cs-CZ" sz="900" dirty="0" smtClean="0">
                          <a:latin typeface="Calibri"/>
                          <a:ea typeface="Times New Roman"/>
                          <a:cs typeface="Calibri"/>
                        </a:rPr>
                        <a:t>autora. </a:t>
                      </a:r>
                      <a:endParaRPr lang="cs-CZ" sz="800" dirty="0">
                        <a:latin typeface="Times New Roman"/>
                        <a:ea typeface="Times New Roman"/>
                      </a:endParaRPr>
                    </a:p>
                  </a:txBody>
                  <a:tcPr marL="60687" marR="60687" marT="30343" marB="3034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3" name="Picture 1" descr="mszes_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357298"/>
            <a:ext cx="285752" cy="280684"/>
          </a:xfrm>
          <a:prstGeom prst="rect">
            <a:avLst/>
          </a:prstGeom>
          <a:noFill/>
        </p:spPr>
      </p:pic>
      <p:pic>
        <p:nvPicPr>
          <p:cNvPr id="7" name="Obrázek 6" descr="OPVK_hor_zakladni_logolink_RGB_c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43240" y="214290"/>
            <a:ext cx="2880360" cy="629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571876"/>
            <a:ext cx="7772400" cy="1470025"/>
          </a:xfrm>
          <a:solidFill>
            <a:srgbClr val="FFFF00"/>
          </a:solidFill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b="1" dirty="0" smtClean="0">
                <a:ea typeface="Times New Roman"/>
              </a:rPr>
              <a:t>Proč se mám učit chemii? </a:t>
            </a:r>
            <a:endParaRPr lang="cs-CZ" b="1" dirty="0">
              <a:latin typeface="Times New Roman"/>
              <a:ea typeface="Times New Roman"/>
            </a:endParaRPr>
          </a:p>
        </p:txBody>
      </p:sp>
      <p:pic>
        <p:nvPicPr>
          <p:cNvPr id="4" name="Obrázek 3" descr="MC90028706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116" y="428604"/>
            <a:ext cx="2793571" cy="30718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>
          <a:xfrm>
            <a:off x="1357290" y="1643050"/>
            <a:ext cx="6429420" cy="4286280"/>
          </a:xfrm>
          <a:prstGeom prst="wedgeRoundRectCallout">
            <a:avLst>
              <a:gd name="adj1" fmla="val -60981"/>
              <a:gd name="adj2" fmla="val 40518"/>
              <a:gd name="adj3" fmla="val 16667"/>
            </a:avLst>
          </a:prstGeom>
          <a:solidFill>
            <a:srgbClr val="F93D17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0000" rtlCol="0" anchor="ctr"/>
          <a:lstStyle/>
          <a:p>
            <a:pPr marL="342900" lvl="0" indent="-342900" algn="ctr">
              <a:spcBef>
                <a:spcPts val="1200"/>
              </a:spcBef>
            </a:pPr>
            <a:r>
              <a:rPr lang="cs-CZ" sz="3200" b="1" dirty="0" smtClean="0">
                <a:solidFill>
                  <a:srgbClr val="FFFF00"/>
                </a:solidFill>
              </a:rPr>
              <a:t>Než si odpovíte na výše uvedenou otázku, </a:t>
            </a:r>
          </a:p>
          <a:p>
            <a:pPr marL="342900" lvl="0" indent="-342900" algn="ctr">
              <a:spcBef>
                <a:spcPts val="1200"/>
              </a:spcBef>
            </a:pPr>
            <a:r>
              <a:rPr lang="cs-CZ" sz="3200" b="1" dirty="0" smtClean="0">
                <a:solidFill>
                  <a:srgbClr val="FFFF00"/>
                </a:solidFill>
              </a:rPr>
              <a:t>nechte se provést následující prezentací.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a typeface="Times New Roman"/>
              </a:rPr>
              <a:t>Proč se mám učit chemii?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chemie?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Chemie je jedna z </a:t>
            </a:r>
            <a:r>
              <a:rPr lang="cs-CZ" b="1" dirty="0" smtClean="0"/>
              <a:t>přírodních věd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 l="11142" t="31251" r="50820" b="20138"/>
          <a:stretch>
            <a:fillRect/>
          </a:stretch>
        </p:blipFill>
        <p:spPr bwMode="auto">
          <a:xfrm>
            <a:off x="1000100" y="2500306"/>
            <a:ext cx="7072362" cy="4000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předmětem chemie?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Chemie se zabývá </a:t>
            </a:r>
            <a:r>
              <a:rPr lang="cs-CZ" b="1" dirty="0" smtClean="0"/>
              <a:t>látkami</a:t>
            </a:r>
          </a:p>
          <a:p>
            <a:pPr lvl="1"/>
            <a:r>
              <a:rPr lang="cs-CZ" b="1" dirty="0" smtClean="0"/>
              <a:t>zkoumá složení a strukturu látek a jejich přeměnu na látky jiné</a:t>
            </a:r>
          </a:p>
          <a:p>
            <a:pPr lvl="1"/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" name="Obrázek 5" descr="450px-Chlorine-up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388" y="3000372"/>
            <a:ext cx="1689100" cy="2540000"/>
          </a:xfrm>
          <a:prstGeom prst="rect">
            <a:avLst/>
          </a:prstGeom>
        </p:spPr>
      </p:pic>
      <p:pic>
        <p:nvPicPr>
          <p:cNvPr id="7" name="Obrázek 6" descr="NaCl-Ionengitter-up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852" y="4357694"/>
            <a:ext cx="1928826" cy="1988481"/>
          </a:xfrm>
          <a:prstGeom prst="rect">
            <a:avLst/>
          </a:prstGeom>
        </p:spPr>
      </p:pic>
      <p:pic>
        <p:nvPicPr>
          <p:cNvPr id="8" name="Obrázek 7" descr="Chlorid_sodný-upr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100" y="3286124"/>
            <a:ext cx="2539683" cy="1028571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/>
          <a:srcRect l="6532" t="43403" r="75026" b="36632"/>
          <a:stretch>
            <a:fillRect/>
          </a:stretch>
        </p:blipFill>
        <p:spPr bwMode="auto">
          <a:xfrm>
            <a:off x="3357554" y="4168680"/>
            <a:ext cx="2928958" cy="1403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6429388" y="5572140"/>
            <a:ext cx="1643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plynný chlór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 látka?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Látka je jednou z forem hmoty.</a:t>
            </a:r>
          </a:p>
          <a:p>
            <a:pPr lvl="1">
              <a:buNone/>
            </a:pPr>
            <a:r>
              <a:rPr lang="cs-CZ" i="1" dirty="0" smtClean="0"/>
              <a:t> Různé formy hmoty (látky, pole, energie) tvoří náš vesmír.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1" name="Obrázek 10" descr="240px-HubbleUltraDeepFieldwithScaleComparison.jpg"/>
          <p:cNvPicPr>
            <a:picLocks noChangeAspect="1"/>
          </p:cNvPicPr>
          <p:nvPr/>
        </p:nvPicPr>
        <p:blipFill>
          <a:blip r:embed="rId3">
            <a:lum bright="30000" contrast="30000"/>
          </a:blip>
          <a:stretch>
            <a:fillRect/>
          </a:stretch>
        </p:blipFill>
        <p:spPr>
          <a:xfrm>
            <a:off x="2857488" y="2857496"/>
            <a:ext cx="3500462" cy="35004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Proč látky zkoumáme?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Člověk je složen z látek.</a:t>
            </a:r>
          </a:p>
          <a:p>
            <a:r>
              <a:rPr lang="cs-CZ" b="1" dirty="0" smtClean="0"/>
              <a:t>Látky nás obklopují.</a:t>
            </a:r>
          </a:p>
        </p:txBody>
      </p:sp>
      <p:pic>
        <p:nvPicPr>
          <p:cNvPr id="5" name="Obrázek 4" descr="Anatomické_zobrazení-upr.png"/>
          <p:cNvPicPr>
            <a:picLocks noChangeAspect="1"/>
          </p:cNvPicPr>
          <p:nvPr/>
        </p:nvPicPr>
        <p:blipFill>
          <a:blip r:embed="rId3"/>
          <a:srcRect r="45939"/>
          <a:stretch>
            <a:fillRect/>
          </a:stretch>
        </p:blipFill>
        <p:spPr>
          <a:xfrm>
            <a:off x="1857356" y="3000372"/>
            <a:ext cx="1785950" cy="350046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643306" y="3286124"/>
            <a:ext cx="200026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800" b="1" dirty="0" smtClean="0">
                <a:solidFill>
                  <a:srgbClr val="FF0000"/>
                </a:solidFill>
              </a:rPr>
              <a:t>voda</a:t>
            </a:r>
          </a:p>
          <a:p>
            <a:pPr algn="ctr">
              <a:spcAft>
                <a:spcPts val="1200"/>
              </a:spcAft>
            </a:pPr>
            <a:r>
              <a:rPr lang="cs-CZ" sz="2800" b="1" dirty="0" smtClean="0">
                <a:solidFill>
                  <a:srgbClr val="FF0000"/>
                </a:solidFill>
              </a:rPr>
              <a:t>minerální látky</a:t>
            </a:r>
          </a:p>
          <a:p>
            <a:pPr algn="ctr">
              <a:spcAft>
                <a:spcPts val="1200"/>
              </a:spcAft>
            </a:pPr>
            <a:r>
              <a:rPr lang="cs-CZ" sz="2800" b="1" dirty="0" smtClean="0">
                <a:solidFill>
                  <a:srgbClr val="FF0000"/>
                </a:solidFill>
              </a:rPr>
              <a:t>bílkoviny</a:t>
            </a:r>
          </a:p>
          <a:p>
            <a:pPr algn="ctr">
              <a:spcAft>
                <a:spcPts val="1200"/>
              </a:spcAft>
            </a:pPr>
            <a:r>
              <a:rPr lang="cs-CZ" sz="2800" b="1" dirty="0" smtClean="0">
                <a:solidFill>
                  <a:srgbClr val="FF0000"/>
                </a:solidFill>
              </a:rPr>
              <a:t>tuk</a:t>
            </a:r>
            <a:endParaRPr lang="cs-CZ" dirty="0"/>
          </a:p>
        </p:txBody>
      </p:sp>
      <p:pic>
        <p:nvPicPr>
          <p:cNvPr id="8" name="Obrázek 7" descr="Anatomické_zobrazení-upr.png"/>
          <p:cNvPicPr>
            <a:picLocks noChangeAspect="1"/>
          </p:cNvPicPr>
          <p:nvPr/>
        </p:nvPicPr>
        <p:blipFill>
          <a:blip r:embed="rId3"/>
          <a:srcRect l="43249"/>
          <a:stretch>
            <a:fillRect/>
          </a:stretch>
        </p:blipFill>
        <p:spPr>
          <a:xfrm>
            <a:off x="5643570" y="3000372"/>
            <a:ext cx="1874801" cy="3500462"/>
          </a:xfrm>
          <a:prstGeom prst="rect">
            <a:avLst/>
          </a:prstGeom>
        </p:spPr>
      </p:pic>
      <p:pic>
        <p:nvPicPr>
          <p:cNvPr id="9" name="Obrázek 8" descr="400px-morska_voda-up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158" y="4357694"/>
            <a:ext cx="2286017" cy="1857388"/>
          </a:xfrm>
          <a:prstGeom prst="rect">
            <a:avLst/>
          </a:prstGeom>
        </p:spPr>
      </p:pic>
      <p:pic>
        <p:nvPicPr>
          <p:cNvPr id="10" name="Obrázek 9" descr="mleko-sme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215206" y="1428736"/>
            <a:ext cx="1500198" cy="2251704"/>
          </a:xfrm>
          <a:prstGeom prst="rect">
            <a:avLst/>
          </a:prstGeom>
        </p:spPr>
      </p:pic>
      <p:pic>
        <p:nvPicPr>
          <p:cNvPr id="11" name="Obrázek 10" descr="150px-Schultz_Sphagnum_Peat_Moss.jpg"/>
          <p:cNvPicPr>
            <a:picLocks noChangeAspect="1"/>
          </p:cNvPicPr>
          <p:nvPr/>
        </p:nvPicPr>
        <p:blipFill>
          <a:blip r:embed="rId6">
            <a:lum contrast="20000"/>
          </a:blip>
          <a:stretch>
            <a:fillRect/>
          </a:stretch>
        </p:blipFill>
        <p:spPr>
          <a:xfrm>
            <a:off x="4714876" y="2238296"/>
            <a:ext cx="1464320" cy="977662"/>
          </a:xfrm>
          <a:prstGeom prst="rect">
            <a:avLst/>
          </a:prstGeom>
        </p:spPr>
      </p:pic>
      <p:pic>
        <p:nvPicPr>
          <p:cNvPr id="13" name="Obrázek 12" descr="199px-Never_give_up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9454" y="4472210"/>
            <a:ext cx="1500198" cy="1801745"/>
          </a:xfrm>
          <a:prstGeom prst="rect">
            <a:avLst/>
          </a:prstGeom>
        </p:spPr>
      </p:pic>
      <p:pic>
        <p:nvPicPr>
          <p:cNvPr id="14" name="Picture 2" descr="C:\Documents and Settings\Rodina\Dokumenty\2012_2013-hanicka_souhrn\2012_2013-skol_rok-hagla\che-sablony_20ks\sablony-VY_32_INOVACE_01-20\VY_10-sira-obrazky\200dpi-Sulfur-sample.jpg"/>
          <p:cNvPicPr>
            <a:picLocks noChangeAspect="1" noChangeArrowheads="1"/>
          </p:cNvPicPr>
          <p:nvPr/>
        </p:nvPicPr>
        <p:blipFill>
          <a:blip r:embed="rId8"/>
          <a:srcRect l="24490" t="13408" r="28571" b="8381"/>
          <a:stretch>
            <a:fillRect/>
          </a:stretch>
        </p:blipFill>
        <p:spPr bwMode="auto">
          <a:xfrm>
            <a:off x="1071538" y="2786058"/>
            <a:ext cx="1143008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oupaliště_Divoká_Šár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04" y="2357430"/>
            <a:ext cx="7046501" cy="307183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Proč látky zkoumáme?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Látky nám mohou sloužit.</a:t>
            </a:r>
          </a:p>
          <a:p>
            <a:pPr lvl="1"/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 descr="191px-Cocktail_Caipirinha_raw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662" y="3500438"/>
            <a:ext cx="2214578" cy="2782716"/>
          </a:xfrm>
          <a:prstGeom prst="rect">
            <a:avLst/>
          </a:prstGeom>
        </p:spPr>
      </p:pic>
      <p:pic>
        <p:nvPicPr>
          <p:cNvPr id="5" name="Obrázek 4" descr="Cuboid_suga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4643446"/>
            <a:ext cx="2071702" cy="1809967"/>
          </a:xfrm>
          <a:prstGeom prst="rect">
            <a:avLst/>
          </a:prstGeom>
        </p:spPr>
      </p:pic>
      <p:pic>
        <p:nvPicPr>
          <p:cNvPr id="7" name="Obrázek 6" descr="Horseshoe-up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15140" y="1643050"/>
            <a:ext cx="1555752" cy="1555752"/>
          </a:xfrm>
          <a:prstGeom prst="rect">
            <a:avLst/>
          </a:prstGeom>
        </p:spPr>
      </p:pic>
      <p:pic>
        <p:nvPicPr>
          <p:cNvPr id="8" name="Obrázek 7" descr="MP90043879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14612" y="5143512"/>
            <a:ext cx="818903" cy="1357298"/>
          </a:xfrm>
          <a:prstGeom prst="rect">
            <a:avLst/>
          </a:prstGeom>
        </p:spPr>
      </p:pic>
      <p:pic>
        <p:nvPicPr>
          <p:cNvPr id="9" name="Obrázek 8" descr="MP90044226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572000" y="2857496"/>
            <a:ext cx="1857388" cy="1238259"/>
          </a:xfrm>
          <a:prstGeom prst="rect">
            <a:avLst/>
          </a:prstGeom>
        </p:spPr>
      </p:pic>
      <p:pic>
        <p:nvPicPr>
          <p:cNvPr id="10" name="Obrázek 9" descr="MP900387303.JPG"/>
          <p:cNvPicPr>
            <a:picLocks noChangeAspect="1"/>
          </p:cNvPicPr>
          <p:nvPr/>
        </p:nvPicPr>
        <p:blipFill>
          <a:blip r:embed="rId9"/>
          <a:srcRect l="8130" t="8130" r="10568" b="10568"/>
          <a:stretch>
            <a:fillRect/>
          </a:stretch>
        </p:blipFill>
        <p:spPr>
          <a:xfrm>
            <a:off x="6929454" y="5000636"/>
            <a:ext cx="1428760" cy="14287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Proč látky zkoumáme?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Látky nám mohou sloužit.</a:t>
            </a:r>
          </a:p>
          <a:p>
            <a:pPr lvl="1"/>
            <a:endParaRPr lang="cs-CZ" dirty="0" smtClean="0"/>
          </a:p>
          <a:p>
            <a:endParaRPr lang="cs-CZ" dirty="0" smtClean="0"/>
          </a:p>
        </p:txBody>
      </p:sp>
      <p:pic>
        <p:nvPicPr>
          <p:cNvPr id="11" name="Obrázek 10" descr="Zetor_724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2857496"/>
            <a:ext cx="3973837" cy="2980378"/>
          </a:xfrm>
          <a:prstGeom prst="rect">
            <a:avLst/>
          </a:prstGeom>
        </p:spPr>
      </p:pic>
      <p:pic>
        <p:nvPicPr>
          <p:cNvPr id="12" name="Obrázek 11" descr="MC900215957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348" y="2500306"/>
            <a:ext cx="3000396" cy="29072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192px-Steel_wire_rope.JPG"/>
          <p:cNvPicPr>
            <a:picLocks noChangeAspect="1"/>
          </p:cNvPicPr>
          <p:nvPr/>
        </p:nvPicPr>
        <p:blipFill>
          <a:blip r:embed="rId3">
            <a:lum bright="10000" contrast="10000"/>
          </a:blip>
          <a:srcRect b="15385"/>
          <a:stretch>
            <a:fillRect/>
          </a:stretch>
        </p:blipFill>
        <p:spPr>
          <a:xfrm rot="20542956">
            <a:off x="5626240" y="1848252"/>
            <a:ext cx="2708095" cy="26326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Proč látky zkoumáme?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Látky nám mohou sloužit.</a:t>
            </a:r>
          </a:p>
          <a:p>
            <a:pPr lvl="1"/>
            <a:endParaRPr lang="cs-CZ" dirty="0" smtClean="0"/>
          </a:p>
          <a:p>
            <a:endParaRPr lang="cs-CZ" dirty="0" smtClean="0"/>
          </a:p>
        </p:txBody>
      </p:sp>
      <p:pic>
        <p:nvPicPr>
          <p:cNvPr id="6" name="Obrázek 5" descr="320px-Magnetite_fe3o4.jpg"/>
          <p:cNvPicPr>
            <a:picLocks noChangeAspect="1"/>
          </p:cNvPicPr>
          <p:nvPr/>
        </p:nvPicPr>
        <p:blipFill>
          <a:blip r:embed="rId4">
            <a:lum bright="10000"/>
          </a:blip>
          <a:stretch>
            <a:fillRect/>
          </a:stretch>
        </p:blipFill>
        <p:spPr>
          <a:xfrm>
            <a:off x="641562" y="3571876"/>
            <a:ext cx="3263662" cy="2162176"/>
          </a:xfrm>
          <a:prstGeom prst="rect">
            <a:avLst/>
          </a:prstGeom>
        </p:spPr>
      </p:pic>
      <p:pic>
        <p:nvPicPr>
          <p:cNvPr id="7" name="Obrázek 6" descr="254px-Pyriteespagne.jpg"/>
          <p:cNvPicPr>
            <a:picLocks noChangeAspect="1"/>
          </p:cNvPicPr>
          <p:nvPr/>
        </p:nvPicPr>
        <p:blipFill>
          <a:blip r:embed="rId5">
            <a:lum bright="10000"/>
          </a:blip>
          <a:stretch>
            <a:fillRect/>
          </a:stretch>
        </p:blipFill>
        <p:spPr>
          <a:xfrm>
            <a:off x="3071802" y="2285992"/>
            <a:ext cx="1857388" cy="175501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57224" y="5786454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magnetit Fe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4</a:t>
            </a:r>
            <a:endParaRPr lang="cs-CZ" sz="2800" baseline="-25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4414" y="2571744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pyrit FeS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pic>
        <p:nvPicPr>
          <p:cNvPr id="13" name="Obrázek 12" descr="320px-Rail_track.jpg"/>
          <p:cNvPicPr>
            <a:picLocks noChangeAspect="1"/>
          </p:cNvPicPr>
          <p:nvPr/>
        </p:nvPicPr>
        <p:blipFill>
          <a:blip r:embed="rId6">
            <a:lum contrast="10000"/>
          </a:blip>
          <a:stretch>
            <a:fillRect/>
          </a:stretch>
        </p:blipFill>
        <p:spPr>
          <a:xfrm>
            <a:off x="5595945" y="4143380"/>
            <a:ext cx="2833707" cy="2125281"/>
          </a:xfrm>
          <a:prstGeom prst="rect">
            <a:avLst/>
          </a:prstGeom>
        </p:spPr>
      </p:pic>
      <p:pic>
        <p:nvPicPr>
          <p:cNvPr id="15" name="Obrázek 14" descr="MC900251074.WM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17540">
            <a:off x="5273677" y="3271439"/>
            <a:ext cx="2469748" cy="1884056"/>
          </a:xfrm>
          <a:prstGeom prst="rect">
            <a:avLst/>
          </a:prstGeom>
        </p:spPr>
      </p:pic>
      <p:sp>
        <p:nvSpPr>
          <p:cNvPr id="10" name="Šrafovaná šipka doprava 9"/>
          <p:cNvSpPr/>
          <p:nvPr/>
        </p:nvSpPr>
        <p:spPr>
          <a:xfrm>
            <a:off x="3143240" y="3929066"/>
            <a:ext cx="2714644" cy="2143140"/>
          </a:xfrm>
          <a:prstGeom prst="striped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Fe =&gt; =&gt;ocel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3" descr="C:\Documents and Settings\Rodina\Dokumenty\2012_2013-hanicka_souhrn\2012_2013-skol_rok-hagla\che-sablony_20ks\sablony-VY_32_INOVACE_01-20\VY_10-sira-obrazky\100dpi-EPRU1.jpg"/>
          <p:cNvPicPr>
            <a:picLocks noChangeAspect="1" noChangeArrowheads="1"/>
          </p:cNvPicPr>
          <p:nvPr/>
        </p:nvPicPr>
        <p:blipFill>
          <a:blip r:embed="rId3"/>
          <a:srcRect l="4798" r="8848" b="57764"/>
          <a:stretch>
            <a:fillRect/>
          </a:stretch>
        </p:blipFill>
        <p:spPr bwMode="auto">
          <a:xfrm>
            <a:off x="5572132" y="2643182"/>
            <a:ext cx="2571768" cy="188878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Proč látky zkoumáme?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Látky nás mohou ohrožovat.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1472" y="378619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HOŘLAVINY</a:t>
            </a:r>
            <a:endParaRPr lang="cs-CZ" sz="2800" dirty="0"/>
          </a:p>
        </p:txBody>
      </p:sp>
      <p:pic>
        <p:nvPicPr>
          <p:cNvPr id="7" name="Obrázek 6" descr="F_inflammable-up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2976" y="2500306"/>
            <a:ext cx="1285884" cy="12858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857884" y="4929198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JEDY</a:t>
            </a:r>
            <a:endParaRPr lang="cs-CZ" sz="2800" dirty="0"/>
          </a:p>
        </p:txBody>
      </p:sp>
      <p:pic>
        <p:nvPicPr>
          <p:cNvPr id="11" name="Obrázek 10" descr="200px-Eod2-upr.jpg"/>
          <p:cNvPicPr>
            <a:picLocks noChangeAspect="1"/>
          </p:cNvPicPr>
          <p:nvPr/>
        </p:nvPicPr>
        <p:blipFill>
          <a:blip r:embed="rId5"/>
          <a:srcRect t="4327" b="17788"/>
          <a:stretch>
            <a:fillRect/>
          </a:stretch>
        </p:blipFill>
        <p:spPr>
          <a:xfrm>
            <a:off x="2714612" y="2714620"/>
            <a:ext cx="2540000" cy="1285884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714612" y="4000504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VÝBUŠNINY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929330"/>
            <a:ext cx="6143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OMAMNÉ A NÁVYKOVÉ LÁTKY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00826" y="592933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ŽÍRAVINY</a:t>
            </a:r>
            <a:endParaRPr lang="cs-CZ" sz="2800" dirty="0"/>
          </a:p>
        </p:txBody>
      </p:sp>
      <p:pic>
        <p:nvPicPr>
          <p:cNvPr id="15" name="Obrázek 14" descr="MP900386083-up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373" y="4572008"/>
            <a:ext cx="2000801" cy="1330533"/>
          </a:xfrm>
          <a:prstGeom prst="rect">
            <a:avLst/>
          </a:prstGeom>
        </p:spPr>
      </p:pic>
      <p:pic>
        <p:nvPicPr>
          <p:cNvPr id="16" name="Obrázek 15" descr="236px-Cannabis_flowering-upr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28926" y="4786322"/>
            <a:ext cx="1718809" cy="1143008"/>
          </a:xfrm>
          <a:prstGeom prst="rect">
            <a:avLst/>
          </a:prstGeom>
        </p:spPr>
      </p:pic>
      <p:pic>
        <p:nvPicPr>
          <p:cNvPr id="18" name="Obrázek 17" descr="Hazard_C-upr.svg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00892" y="4714884"/>
            <a:ext cx="1214446" cy="1214446"/>
          </a:xfrm>
          <a:prstGeom prst="rect">
            <a:avLst/>
          </a:prstGeom>
        </p:spPr>
      </p:pic>
      <p:pic>
        <p:nvPicPr>
          <p:cNvPr id="17" name="Obrázek 16" descr="MC900150743.WMF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4857751" y="4286256"/>
            <a:ext cx="1220061" cy="1928826"/>
          </a:xfrm>
          <a:prstGeom prst="rect">
            <a:avLst/>
          </a:prstGeom>
        </p:spPr>
      </p:pic>
      <p:pic>
        <p:nvPicPr>
          <p:cNvPr id="8" name="Obrázek 7" descr="Hazard_T-upr.svg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57884" y="3643314"/>
            <a:ext cx="1285884" cy="1285884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4786314" y="2143116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LÁTKY KARCINOGENNÍ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9" grpId="0"/>
      <p:bldP spid="12" grpId="0"/>
      <p:bldP spid="13" grpId="0"/>
      <p:bldP spid="14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Proč látky zkoumáme?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3048"/>
          </a:xfrm>
        </p:spPr>
        <p:txBody>
          <a:bodyPr/>
          <a:lstStyle/>
          <a:p>
            <a:r>
              <a:rPr lang="cs-CZ" b="1" dirty="0" smtClean="0"/>
              <a:t>Látky nás mohou ohrožovat.</a:t>
            </a:r>
          </a:p>
          <a:p>
            <a:pPr lvl="1">
              <a:buNone/>
            </a:pPr>
            <a:r>
              <a:rPr lang="cs-CZ" b="1" dirty="0" smtClean="0"/>
              <a:t>např. dusičnany a dusitany v potravinách aj.</a:t>
            </a:r>
          </a:p>
          <a:p>
            <a:pPr algn="ctr">
              <a:buNone/>
            </a:pPr>
            <a:r>
              <a:rPr lang="cs-CZ" sz="1400" b="1" dirty="0" smtClean="0">
                <a:hlinkClick r:id="rId3"/>
              </a:rPr>
              <a:t>http://www.</a:t>
            </a:r>
            <a:r>
              <a:rPr lang="cs-CZ" sz="1400" b="1" dirty="0" err="1" smtClean="0">
                <a:hlinkClick r:id="rId3"/>
              </a:rPr>
              <a:t>medicinapropraxi.cz</a:t>
            </a:r>
            <a:r>
              <a:rPr lang="cs-CZ" sz="1400" b="1" dirty="0" smtClean="0">
                <a:hlinkClick r:id="rId3"/>
              </a:rPr>
              <a:t>/</a:t>
            </a:r>
            <a:r>
              <a:rPr lang="cs-CZ" sz="1400" b="1" dirty="0" err="1" smtClean="0">
                <a:hlinkClick r:id="rId3"/>
              </a:rPr>
              <a:t>pdfs</a:t>
            </a:r>
            <a:r>
              <a:rPr lang="cs-CZ" sz="1400" b="1" dirty="0" smtClean="0">
                <a:hlinkClick r:id="rId3"/>
              </a:rPr>
              <a:t>/med/2008/09/13.pdf</a:t>
            </a:r>
            <a:endParaRPr lang="cs-CZ" sz="1400" b="1" dirty="0" smtClean="0"/>
          </a:p>
          <a:p>
            <a:pPr>
              <a:buNone/>
            </a:pPr>
            <a:endParaRPr lang="cs-CZ" b="1" dirty="0" smtClean="0"/>
          </a:p>
        </p:txBody>
      </p:sp>
      <p:pic>
        <p:nvPicPr>
          <p:cNvPr id="22" name="Obrázek 21" descr="MP900386340.JPG"/>
          <p:cNvPicPr>
            <a:picLocks noChangeAspect="1"/>
          </p:cNvPicPr>
          <p:nvPr/>
        </p:nvPicPr>
        <p:blipFill>
          <a:blip r:embed="rId4"/>
          <a:srcRect b="13725"/>
          <a:stretch>
            <a:fillRect/>
          </a:stretch>
        </p:blipFill>
        <p:spPr>
          <a:xfrm>
            <a:off x="5643570" y="3168243"/>
            <a:ext cx="2286016" cy="2973247"/>
          </a:xfrm>
          <a:prstGeom prst="rect">
            <a:avLst/>
          </a:prstGeom>
        </p:spPr>
      </p:pic>
      <p:pic>
        <p:nvPicPr>
          <p:cNvPr id="21" name="Obrázek 20" descr="MC90044178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737902">
            <a:off x="3064402" y="4278856"/>
            <a:ext cx="27432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tedy užitečné a žádoucí?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b="1" dirty="0" smtClean="0"/>
              <a:t>Znát charakteristické vlastnosti látek!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 descr="200px-SodiumHydroxide-UP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416" y="2751217"/>
            <a:ext cx="2673684" cy="2125579"/>
          </a:xfrm>
          <a:prstGeom prst="rect">
            <a:avLst/>
          </a:prstGeom>
        </p:spPr>
      </p:pic>
      <p:pic>
        <p:nvPicPr>
          <p:cNvPr id="5" name="Obrázek 4" descr="Hazard_C-upr.sv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4357694"/>
            <a:ext cx="1428760" cy="142876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143372" y="2714620"/>
            <a:ext cx="478634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Např. </a:t>
            </a:r>
            <a:r>
              <a:rPr lang="cs-CZ" sz="2800" b="1" dirty="0" smtClean="0"/>
              <a:t>hydroxid sodný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b="1" dirty="0" smtClean="0"/>
              <a:t> </a:t>
            </a:r>
            <a:r>
              <a:rPr lang="cs-CZ" sz="2800" dirty="0" smtClean="0"/>
              <a:t>složení: NaOH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dirty="0" smtClean="0"/>
              <a:t> bílá pevná látka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dirty="0" smtClean="0"/>
              <a:t>silně hygroskopický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dirty="0" smtClean="0"/>
              <a:t> ve vodě či etanolu dobře rozpustný   </a:t>
            </a:r>
          </a:p>
          <a:p>
            <a:pPr algn="ctr">
              <a:buFont typeface="Wingdings" pitchFamily="2" charset="2"/>
              <a:buChar char="Ø"/>
            </a:pPr>
            <a:r>
              <a:rPr lang="cs-CZ" sz="2800" dirty="0" smtClean="0"/>
              <a:t> silně zásaditý, žíravý…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 daná látka užitečná nebo nepřítel?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NaOH – např. výroba mýdel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dirty="0" smtClean="0"/>
              <a:t>NaOH – silná žíravina, poleptání</a:t>
            </a:r>
            <a:endParaRPr lang="cs-CZ" dirty="0"/>
          </a:p>
        </p:txBody>
      </p:sp>
      <p:pic>
        <p:nvPicPr>
          <p:cNvPr id="13" name="Zástupný symbol pro obsah 12" descr="250px-Savon_de_Marseille-upr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3636" r="3382"/>
          <a:stretch>
            <a:fillRect/>
          </a:stretch>
        </p:blipFill>
        <p:spPr>
          <a:xfrm>
            <a:off x="857224" y="2357430"/>
            <a:ext cx="3143272" cy="3786214"/>
          </a:xfrm>
        </p:spPr>
      </p:pic>
      <p:pic>
        <p:nvPicPr>
          <p:cNvPr id="15" name="Zástupný symbol pro obsah 14" descr="Sodium_hydroxide_burn-upr.png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 flipH="1">
            <a:off x="5072066" y="2214554"/>
            <a:ext cx="3127553" cy="3929090"/>
          </a:xfrm>
        </p:spPr>
      </p:pic>
      <p:sp>
        <p:nvSpPr>
          <p:cNvPr id="14" name="Obdélník 13"/>
          <p:cNvSpPr/>
          <p:nvPr/>
        </p:nvSpPr>
        <p:spPr>
          <a:xfrm>
            <a:off x="2714612" y="3143248"/>
            <a:ext cx="3143272" cy="64294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hydroxid sodný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build="p"/>
      <p:bldP spid="12" grpId="0" build="p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 descr="Chalkantyt,_Almeria,_2Hiszpania-upr.jpg"/>
          <p:cNvPicPr>
            <a:picLocks noChangeAspect="1"/>
          </p:cNvPicPr>
          <p:nvPr/>
        </p:nvPicPr>
        <p:blipFill>
          <a:blip r:embed="rId3"/>
          <a:srcRect t="11250"/>
          <a:stretch>
            <a:fillRect/>
          </a:stretch>
        </p:blipFill>
        <p:spPr>
          <a:xfrm>
            <a:off x="5072066" y="2285992"/>
            <a:ext cx="2387600" cy="2817810"/>
          </a:xfrm>
          <a:prstGeom prst="rect">
            <a:avLst/>
          </a:prstGeom>
        </p:spPr>
      </p:pic>
      <p:pic>
        <p:nvPicPr>
          <p:cNvPr id="17" name="Zástupný symbol pro obsah 16" descr="250px-Close_up_grapes-upr.jpg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57224" y="2343734"/>
            <a:ext cx="3143272" cy="379989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 daná látka užitečná nebo nepřítel?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Proti houbám a plísním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Jedovatá látka</a:t>
            </a:r>
            <a:endParaRPr lang="cs-CZ" dirty="0"/>
          </a:p>
        </p:txBody>
      </p:sp>
      <p:pic>
        <p:nvPicPr>
          <p:cNvPr id="13" name="Zástupný symbol pro obsah 12" descr="Hazard_T-upr.svg.png"/>
          <p:cNvPicPr>
            <a:picLocks noGrp="1" noChangeAspect="1"/>
          </p:cNvPicPr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6643702" y="4500570"/>
            <a:ext cx="1682427" cy="1682427"/>
          </a:xfrm>
        </p:spPr>
      </p:pic>
      <p:sp>
        <p:nvSpPr>
          <p:cNvPr id="14" name="Obdélník 13"/>
          <p:cNvSpPr/>
          <p:nvPr/>
        </p:nvSpPr>
        <p:spPr>
          <a:xfrm>
            <a:off x="1714480" y="4786322"/>
            <a:ext cx="5286412" cy="64294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skalice modrá CuSO</a:t>
            </a:r>
            <a:r>
              <a:rPr lang="cs-CZ" sz="3200" b="1" baseline="-25000" dirty="0" smtClean="0">
                <a:solidFill>
                  <a:srgbClr val="FFFF00"/>
                </a:solidFill>
              </a:rPr>
              <a:t>4</a:t>
            </a:r>
            <a:r>
              <a:rPr lang="cs-CZ" sz="3200" b="1" dirty="0" smtClean="0">
                <a:solidFill>
                  <a:srgbClr val="FFFF00"/>
                </a:solidFill>
              </a:rPr>
              <a:t> . 5H</a:t>
            </a:r>
            <a:r>
              <a:rPr lang="cs-CZ" sz="32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3200" b="1" dirty="0" smtClean="0">
                <a:solidFill>
                  <a:srgbClr val="FFFF00"/>
                </a:solidFill>
              </a:rPr>
              <a:t>O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 daná látka užitečná nebo nepřítel?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Růst rostlin, výnosnost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Znečištěné ŽP</a:t>
            </a:r>
            <a:endParaRPr lang="cs-CZ" dirty="0"/>
          </a:p>
        </p:txBody>
      </p:sp>
      <p:pic>
        <p:nvPicPr>
          <p:cNvPr id="13" name="Zástupný symbol pro obsah 12" descr="obili_vcelnicka2012-upr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b="4276"/>
          <a:stretch>
            <a:fillRect/>
          </a:stretch>
        </p:blipFill>
        <p:spPr>
          <a:xfrm>
            <a:off x="857224" y="2371718"/>
            <a:ext cx="3143272" cy="3771926"/>
          </a:xfrm>
        </p:spPr>
      </p:pic>
      <p:pic>
        <p:nvPicPr>
          <p:cNvPr id="15" name="Zástupný symbol pro obsah 14" descr="Water_pollution.jpg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000628" y="3363990"/>
            <a:ext cx="3195003" cy="2779653"/>
          </a:xfrm>
        </p:spPr>
      </p:pic>
      <p:sp>
        <p:nvSpPr>
          <p:cNvPr id="14" name="Obdélník 13"/>
          <p:cNvSpPr/>
          <p:nvPr/>
        </p:nvSpPr>
        <p:spPr>
          <a:xfrm>
            <a:off x="3143240" y="3929066"/>
            <a:ext cx="2071702" cy="64294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hnojiva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 daná látka užitečná nebo nepřítel?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Surovina a zdroj energie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Znečištěné ŽP</a:t>
            </a:r>
            <a:endParaRPr lang="cs-CZ" dirty="0"/>
          </a:p>
        </p:txBody>
      </p:sp>
      <p:pic>
        <p:nvPicPr>
          <p:cNvPr id="13" name="Zástupný symbol pro obsah 12" descr="Wellhead_Bohrlochkopf-upr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5797" r="15942"/>
          <a:stretch>
            <a:fillRect/>
          </a:stretch>
        </p:blipFill>
        <p:spPr>
          <a:xfrm>
            <a:off x="857224" y="2357430"/>
            <a:ext cx="3857652" cy="3786214"/>
          </a:xfrm>
        </p:spPr>
      </p:pic>
      <p:pic>
        <p:nvPicPr>
          <p:cNvPr id="15" name="Zástupný symbol pro obsah 14" descr="IXTOC_I_oil_well_blowout-upr.jpg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357818" y="2357430"/>
            <a:ext cx="2837598" cy="3786214"/>
          </a:xfrm>
        </p:spPr>
      </p:pic>
      <p:sp>
        <p:nvSpPr>
          <p:cNvPr id="14" name="Obdélník 13"/>
          <p:cNvSpPr/>
          <p:nvPr/>
        </p:nvSpPr>
        <p:spPr>
          <a:xfrm>
            <a:off x="4143372" y="3929066"/>
            <a:ext cx="1571636" cy="64294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ropa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tlustoch.bmp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2714620"/>
            <a:ext cx="3786214" cy="307183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Je daná látka užitečná nebo nepřítel?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Energie těla, …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Obezita a její důsledky</a:t>
            </a:r>
            <a:endParaRPr lang="cs-CZ" dirty="0"/>
          </a:p>
        </p:txBody>
      </p:sp>
      <p:pic>
        <p:nvPicPr>
          <p:cNvPr id="9" name="Zástupný symbol pro obsah 8" descr="MP900255476-upr.jpg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57224" y="2357430"/>
            <a:ext cx="2500330" cy="3750495"/>
          </a:xfrm>
        </p:spPr>
      </p:pic>
      <p:sp>
        <p:nvSpPr>
          <p:cNvPr id="14" name="Obdélník 13"/>
          <p:cNvSpPr/>
          <p:nvPr/>
        </p:nvSpPr>
        <p:spPr>
          <a:xfrm>
            <a:off x="2928926" y="3929066"/>
            <a:ext cx="2428892" cy="64294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sacharóza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>
          <a:xfrm>
            <a:off x="1357290" y="1643050"/>
            <a:ext cx="6429420" cy="4286280"/>
          </a:xfrm>
          <a:prstGeom prst="wedgeRoundRectCallout">
            <a:avLst>
              <a:gd name="adj1" fmla="val -60981"/>
              <a:gd name="adj2" fmla="val 40518"/>
              <a:gd name="adj3" fmla="val 16667"/>
            </a:avLst>
          </a:prstGeom>
          <a:solidFill>
            <a:srgbClr val="F93D17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0000" rtlCol="0" anchor="ctr"/>
          <a:lstStyle/>
          <a:p>
            <a:pPr marL="342900" lvl="0" indent="-342900" algn="ctr">
              <a:spcBef>
                <a:spcPts val="1200"/>
              </a:spcBef>
            </a:pPr>
            <a:r>
              <a:rPr lang="cs-CZ" sz="7200" dirty="0" smtClean="0">
                <a:solidFill>
                  <a:srgbClr val="FFFF00"/>
                </a:solidFill>
              </a:rPr>
              <a:t>Už víte?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a typeface="Times New Roman"/>
              </a:rPr>
              <a:t>Proč se mám učit chemii?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tematický</a:t>
            </a:r>
          </a:p>
          <a:p>
            <a:pPr marL="0"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30.8.2012]. Dostupný na WWW: </a:t>
            </a:r>
            <a:r>
              <a:rPr lang="cs-CZ" sz="900" dirty="0" smtClean="0">
                <a:hlinkClick r:id="rId2"/>
              </a:rPr>
              <a:t>http://office.</a:t>
            </a:r>
            <a:r>
              <a:rPr lang="cs-CZ" sz="900" dirty="0" err="1" smtClean="0">
                <a:hlinkClick r:id="rId2"/>
              </a:rPr>
              <a:t>microsoft.com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images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results.aspx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qu</a:t>
            </a:r>
            <a:r>
              <a:rPr lang="cs-CZ" sz="900" dirty="0" smtClean="0">
                <a:hlinkClick r:id="rId2"/>
              </a:rPr>
              <a:t>=chemie&amp;ex=1#</a:t>
            </a:r>
            <a:r>
              <a:rPr lang="cs-CZ" sz="900" dirty="0" err="1" smtClean="0">
                <a:hlinkClick r:id="rId2"/>
              </a:rPr>
              <a:t>pg</a:t>
            </a:r>
            <a:r>
              <a:rPr lang="cs-CZ" sz="900" dirty="0" smtClean="0">
                <a:hlinkClick r:id="rId2"/>
              </a:rPr>
              <a:t>:5|</a:t>
            </a:r>
            <a:endParaRPr lang="cs-CZ" sz="9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900" b="1" dirty="0" smtClean="0"/>
              <a:t>Obrázek NaCl </a:t>
            </a:r>
          </a:p>
          <a:p>
            <a:pPr marL="0">
              <a:spcBef>
                <a:spcPts val="0"/>
              </a:spcBef>
              <a:buNone/>
            </a:pPr>
            <a:r>
              <a:rPr lang="cs-CZ" sz="900" dirty="0" smtClean="0"/>
              <a:t>MANGL, Ondřej.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3"/>
              </a:rPr>
              <a:t>http://cs.wikipedia.org/wiki/Soubor:Chlorid_sodn%C3%BD.PN</a:t>
            </a:r>
            <a:endParaRPr lang="cs-CZ" sz="9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900" b="1" dirty="0" smtClean="0"/>
              <a:t>Obrázek modelu struktury NaCl </a:t>
            </a:r>
          </a:p>
          <a:p>
            <a:pPr marL="0">
              <a:spcBef>
                <a:spcPts val="0"/>
              </a:spcBef>
              <a:buNone/>
            </a:pPr>
            <a:r>
              <a:rPr lang="cs-CZ" sz="900" dirty="0" smtClean="0"/>
              <a:t>HOFFMEISTER, H..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Svobodné licence GNU pro dokumenty na WWW: </a:t>
            </a:r>
            <a:r>
              <a:rPr lang="cs-CZ" sz="900" dirty="0" smtClean="0">
                <a:hlinkClick r:id="rId4"/>
              </a:rPr>
              <a:t>http://cs.wikipedia.org/wiki/Soubor:NaCl-Ionengitter.png</a:t>
            </a:r>
            <a:r>
              <a:rPr lang="cs-CZ" sz="900" dirty="0" smtClean="0"/>
              <a:t> </a:t>
            </a:r>
          </a:p>
          <a:p>
            <a:pPr marL="0">
              <a:spcBef>
                <a:spcPts val="0"/>
              </a:spcBef>
              <a:buNone/>
            </a:pPr>
            <a:r>
              <a:rPr lang="cs-CZ" sz="900" b="1" dirty="0" smtClean="0"/>
              <a:t>Obrázek plynného chloru </a:t>
            </a:r>
          </a:p>
          <a:p>
            <a:pPr marL="0">
              <a:spcBef>
                <a:spcPts val="0"/>
              </a:spcBef>
              <a:buNone/>
            </a:pPr>
            <a:r>
              <a:rPr lang="cs-CZ" sz="900" dirty="0" smtClean="0"/>
              <a:t>BOWLHOVER.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5"/>
              </a:rPr>
              <a:t>http://cs.wikipedia.org/wiki/Soubor:Chlorine.jpg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vesmíru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NASA AND THE EUROPEAN SPACE AGENCY (PUBLIC DOMAIN).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6"/>
              </a:rPr>
              <a:t>https://cs.wikipedia.org/wiki/Soubor:HubbleUltraDeepFieldwithScaleComparison.jpg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anatomických postav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HÄGGSTRÖM, </a:t>
            </a:r>
            <a:r>
              <a:rPr lang="cs-CZ" sz="900" dirty="0" err="1" smtClean="0"/>
              <a:t>Mikael</a:t>
            </a:r>
            <a:r>
              <a:rPr lang="cs-CZ" sz="900" dirty="0" smtClean="0"/>
              <a:t>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7"/>
              </a:rPr>
              <a:t>https://cs.wikipedia.org/wiki/Soubor:Anatomick%C3%A9_zobrazen%C3%AD.png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síry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nl-NL" sz="900" dirty="0" smtClean="0"/>
              <a:t>MILLS, Ben. </a:t>
            </a:r>
            <a:r>
              <a:rPr lang="nl-NL" sz="900" i="1" dirty="0" smtClean="0"/>
              <a:t>Wikipedia.cz</a:t>
            </a:r>
            <a:r>
              <a:rPr lang="nl-NL" sz="900" dirty="0" smtClean="0"/>
              <a:t> [online]. [cit.</a:t>
            </a:r>
            <a:r>
              <a:rPr lang="cs-CZ" sz="900" dirty="0" smtClean="0"/>
              <a:t> 31.8.2012</a:t>
            </a:r>
            <a:r>
              <a:rPr lang="nl-NL" sz="900" dirty="0" smtClean="0"/>
              <a:t>]. Dostupný na WWW: </a:t>
            </a:r>
            <a:r>
              <a:rPr lang="nl-NL" sz="900" dirty="0" smtClean="0">
                <a:hlinkClick r:id="rId8"/>
              </a:rPr>
              <a:t>http://cs.wikipedia.org/wiki/Soubor:Sulfur-sample.jpg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vody – mořské vlny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THYSSEN, </a:t>
            </a:r>
            <a:r>
              <a:rPr lang="cs-CZ" sz="900" dirty="0" err="1" smtClean="0"/>
              <a:t>Malene</a:t>
            </a:r>
            <a:r>
              <a:rPr lang="cs-CZ" sz="900" dirty="0" smtClean="0"/>
              <a:t>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9"/>
              </a:rPr>
              <a:t>http://cs.wikipedia.org/wiki/Soubor:Boelge_stor.jpg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pařezu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ZUMTHIE.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10"/>
              </a:rPr>
              <a:t>http://cs.wikipedia.org/wiki/Soubor:Never_give_up.jpg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rašeliny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RAGESOSS.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Svobodná licence GNU pro dokumenty na WWW: </a:t>
            </a:r>
            <a:r>
              <a:rPr lang="cs-CZ" sz="900" dirty="0" smtClean="0">
                <a:hlinkClick r:id="rId11"/>
              </a:rPr>
              <a:t>http://cs.wikipedia.org/wiki/Soubor:Schultz_Sphagnum_Peat_Moss.jpg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nápoje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CHRISTIAN.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http://cs.wikipedia.org/wiki/Soubor:Cocktail_Caipirinha_raw.jpg </a:t>
            </a:r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jídla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12"/>
              </a:rPr>
              <a:t>http://office.</a:t>
            </a:r>
            <a:r>
              <a:rPr lang="cs-CZ" sz="900" dirty="0" err="1" smtClean="0">
                <a:hlinkClick r:id="rId12"/>
              </a:rPr>
              <a:t>microsoft.com</a:t>
            </a:r>
            <a:r>
              <a:rPr lang="cs-CZ" sz="900" dirty="0" smtClean="0">
                <a:hlinkClick r:id="rId12"/>
              </a:rPr>
              <a:t>/</a:t>
            </a:r>
            <a:r>
              <a:rPr lang="cs-CZ" sz="900" dirty="0" err="1" smtClean="0">
                <a:hlinkClick r:id="rId12"/>
              </a:rPr>
              <a:t>cs</a:t>
            </a:r>
            <a:r>
              <a:rPr lang="cs-CZ" sz="900" dirty="0" smtClean="0">
                <a:hlinkClick r:id="rId12"/>
              </a:rPr>
              <a:t>-</a:t>
            </a:r>
            <a:r>
              <a:rPr lang="cs-CZ" sz="900" dirty="0" err="1" smtClean="0">
                <a:hlinkClick r:id="rId12"/>
              </a:rPr>
              <a:t>cz</a:t>
            </a:r>
            <a:r>
              <a:rPr lang="cs-CZ" sz="900" dirty="0" smtClean="0">
                <a:hlinkClick r:id="rId12"/>
              </a:rPr>
              <a:t>/</a:t>
            </a:r>
            <a:r>
              <a:rPr lang="cs-CZ" sz="900" dirty="0" err="1" smtClean="0">
                <a:hlinkClick r:id="rId12"/>
              </a:rPr>
              <a:t>images</a:t>
            </a:r>
            <a:r>
              <a:rPr lang="cs-CZ" sz="900" dirty="0" smtClean="0">
                <a:hlinkClick r:id="rId12"/>
              </a:rPr>
              <a:t>/</a:t>
            </a:r>
            <a:r>
              <a:rPr lang="cs-CZ" sz="900" dirty="0" err="1" smtClean="0">
                <a:hlinkClick r:id="rId12"/>
              </a:rPr>
              <a:t>results.aspx</a:t>
            </a:r>
            <a:r>
              <a:rPr lang="cs-CZ" sz="900" dirty="0" smtClean="0">
                <a:hlinkClick r:id="rId12"/>
              </a:rPr>
              <a:t>?</a:t>
            </a:r>
            <a:r>
              <a:rPr lang="cs-CZ" sz="900" dirty="0" err="1" smtClean="0">
                <a:hlinkClick r:id="rId12"/>
              </a:rPr>
              <a:t>qu</a:t>
            </a:r>
            <a:r>
              <a:rPr lang="cs-CZ" sz="900" dirty="0" smtClean="0">
                <a:hlinkClick r:id="rId12"/>
              </a:rPr>
              <a:t>=j%C3%</a:t>
            </a:r>
            <a:r>
              <a:rPr lang="cs-CZ" sz="900" dirty="0" err="1" smtClean="0">
                <a:hlinkClick r:id="rId12"/>
              </a:rPr>
              <a:t>ADdlo</a:t>
            </a:r>
            <a:r>
              <a:rPr lang="cs-CZ" sz="900" dirty="0" smtClean="0">
                <a:hlinkClick r:id="rId12"/>
              </a:rPr>
              <a:t>&amp;ex=1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kostkového cukru</a:t>
            </a:r>
          </a:p>
          <a:p>
            <a:pPr>
              <a:spcBef>
                <a:spcPts val="0"/>
              </a:spcBef>
              <a:buNone/>
            </a:pPr>
            <a:r>
              <a:rPr lang="it-IT" sz="900" dirty="0" smtClean="0"/>
              <a:t>CARIOCA. </a:t>
            </a:r>
            <a:r>
              <a:rPr lang="it-IT" sz="900" i="1" dirty="0" smtClean="0"/>
              <a:t>Wikipedia.cz</a:t>
            </a:r>
            <a:r>
              <a:rPr lang="it-IT" sz="900" dirty="0" smtClean="0"/>
              <a:t> [online]. [cit.</a:t>
            </a:r>
            <a:r>
              <a:rPr lang="cs-CZ" sz="900" dirty="0" smtClean="0"/>
              <a:t> 31.8.2012</a:t>
            </a:r>
            <a:r>
              <a:rPr lang="it-IT" sz="900" dirty="0" smtClean="0"/>
              <a:t>]. Dostupný na WWW: </a:t>
            </a:r>
            <a:r>
              <a:rPr lang="it-IT" sz="900" dirty="0" smtClean="0">
                <a:hlinkClick r:id="rId13"/>
              </a:rPr>
              <a:t>http://cs.wikipedia.org/wiki/Soubor:Cuboid_sugar.jpg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míče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14"/>
              </a:rPr>
              <a:t>http://office.</a:t>
            </a:r>
            <a:r>
              <a:rPr lang="cs-CZ" sz="900" dirty="0" err="1" smtClean="0">
                <a:hlinkClick r:id="rId14"/>
              </a:rPr>
              <a:t>microsoft.com</a:t>
            </a:r>
            <a:r>
              <a:rPr lang="cs-CZ" sz="900" dirty="0" smtClean="0">
                <a:hlinkClick r:id="rId14"/>
              </a:rPr>
              <a:t>/</a:t>
            </a:r>
            <a:r>
              <a:rPr lang="cs-CZ" sz="900" dirty="0" err="1" smtClean="0">
                <a:hlinkClick r:id="rId14"/>
              </a:rPr>
              <a:t>cs</a:t>
            </a:r>
            <a:r>
              <a:rPr lang="cs-CZ" sz="900" dirty="0" smtClean="0">
                <a:hlinkClick r:id="rId14"/>
              </a:rPr>
              <a:t>-</a:t>
            </a:r>
            <a:r>
              <a:rPr lang="cs-CZ" sz="900" dirty="0" err="1" smtClean="0">
                <a:hlinkClick r:id="rId14"/>
              </a:rPr>
              <a:t>cz</a:t>
            </a:r>
            <a:r>
              <a:rPr lang="cs-CZ" sz="900" dirty="0" smtClean="0">
                <a:hlinkClick r:id="rId14"/>
              </a:rPr>
              <a:t>/</a:t>
            </a:r>
            <a:r>
              <a:rPr lang="cs-CZ" sz="900" dirty="0" err="1" smtClean="0">
                <a:hlinkClick r:id="rId14"/>
              </a:rPr>
              <a:t>images</a:t>
            </a:r>
            <a:r>
              <a:rPr lang="cs-CZ" sz="900" dirty="0" smtClean="0">
                <a:hlinkClick r:id="rId14"/>
              </a:rPr>
              <a:t>/</a:t>
            </a:r>
            <a:r>
              <a:rPr lang="cs-CZ" sz="900" dirty="0" err="1" smtClean="0">
                <a:hlinkClick r:id="rId14"/>
              </a:rPr>
              <a:t>results.aspx</a:t>
            </a:r>
            <a:r>
              <a:rPr lang="cs-CZ" sz="900" dirty="0" smtClean="0">
                <a:hlinkClick r:id="rId14"/>
              </a:rPr>
              <a:t>?</a:t>
            </a:r>
            <a:r>
              <a:rPr lang="cs-CZ" sz="900" dirty="0" err="1" smtClean="0">
                <a:hlinkClick r:id="rId14"/>
              </a:rPr>
              <a:t>qu</a:t>
            </a:r>
            <a:r>
              <a:rPr lang="cs-CZ" sz="900" dirty="0" smtClean="0">
                <a:hlinkClick r:id="rId14"/>
              </a:rPr>
              <a:t>=m%C3%AD%C4%8D&amp;ex=1#</a:t>
            </a:r>
            <a:r>
              <a:rPr lang="cs-CZ" sz="900" dirty="0" err="1" smtClean="0">
                <a:hlinkClick r:id="rId14"/>
              </a:rPr>
              <a:t>pg</a:t>
            </a:r>
            <a:r>
              <a:rPr lang="cs-CZ" sz="900" dirty="0" smtClean="0">
                <a:hlinkClick r:id="rId14"/>
              </a:rPr>
              <a:t>:2|</a:t>
            </a:r>
            <a:endParaRPr lang="cs-CZ" sz="9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koupaliště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CS:ŠJŮ.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2"/>
              </a:rPr>
              <a:t>http://cs.wikipedia.org/wiki/Soubor:Koupali%C5%A1t%C4%9B_Divok%C3%A1_%C5%A0%C3%A1rka.jpg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osob v plavkách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3"/>
              </a:rPr>
              <a:t>http://office.</a:t>
            </a:r>
            <a:r>
              <a:rPr lang="cs-CZ" sz="900" dirty="0" err="1" smtClean="0">
                <a:hlinkClick r:id="rId3"/>
              </a:rPr>
              <a:t>microsoft.com</a:t>
            </a:r>
            <a:r>
              <a:rPr lang="cs-CZ" sz="900" dirty="0" smtClean="0">
                <a:hlinkClick r:id="rId3"/>
              </a:rPr>
              <a:t>/</a:t>
            </a:r>
            <a:r>
              <a:rPr lang="cs-CZ" sz="900" dirty="0" err="1" smtClean="0">
                <a:hlinkClick r:id="rId3"/>
              </a:rPr>
              <a:t>cs</a:t>
            </a:r>
            <a:r>
              <a:rPr lang="cs-CZ" sz="900" dirty="0" smtClean="0">
                <a:hlinkClick r:id="rId3"/>
              </a:rPr>
              <a:t>-</a:t>
            </a:r>
            <a:r>
              <a:rPr lang="cs-CZ" sz="900" dirty="0" err="1" smtClean="0">
                <a:hlinkClick r:id="rId3"/>
              </a:rPr>
              <a:t>cz</a:t>
            </a:r>
            <a:r>
              <a:rPr lang="cs-CZ" sz="900" dirty="0" smtClean="0">
                <a:hlinkClick r:id="rId3"/>
              </a:rPr>
              <a:t>/</a:t>
            </a:r>
            <a:r>
              <a:rPr lang="cs-CZ" sz="900" dirty="0" err="1" smtClean="0">
                <a:hlinkClick r:id="rId3"/>
              </a:rPr>
              <a:t>images</a:t>
            </a:r>
            <a:r>
              <a:rPr lang="cs-CZ" sz="900" dirty="0" smtClean="0">
                <a:hlinkClick r:id="rId3"/>
              </a:rPr>
              <a:t>/</a:t>
            </a:r>
            <a:r>
              <a:rPr lang="cs-CZ" sz="900" dirty="0" err="1" smtClean="0">
                <a:hlinkClick r:id="rId3"/>
              </a:rPr>
              <a:t>results.aspx</a:t>
            </a:r>
            <a:r>
              <a:rPr lang="cs-CZ" sz="900" dirty="0" smtClean="0">
                <a:hlinkClick r:id="rId3"/>
              </a:rPr>
              <a:t>?</a:t>
            </a:r>
            <a:r>
              <a:rPr lang="cs-CZ" sz="900" dirty="0" err="1" smtClean="0">
                <a:hlinkClick r:id="rId3"/>
              </a:rPr>
              <a:t>qu</a:t>
            </a:r>
            <a:r>
              <a:rPr lang="cs-CZ" sz="900" dirty="0" smtClean="0">
                <a:hlinkClick r:id="rId3"/>
              </a:rPr>
              <a:t>=plavky&amp;ex=1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podkovy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FONZY.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4"/>
              </a:rPr>
              <a:t>http://cs.wikipedia.org/wiki/Soubor:Horseshoe.jpg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 traktoru Zetor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MÍLA.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Svobodná licence GNU pro dokumenty na WWW: </a:t>
            </a:r>
            <a:r>
              <a:rPr lang="cs-CZ" sz="900" dirty="0" smtClean="0">
                <a:hlinkClick r:id="rId5"/>
              </a:rPr>
              <a:t>http://cs.wikipedia.org/wiki/Soubor:Zetor_7245.jpg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postřikového zařízení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>
                <a:hlinkClick r:id="rId6"/>
              </a:rPr>
              <a:t>http://office.</a:t>
            </a:r>
            <a:r>
              <a:rPr lang="cs-CZ" sz="900" dirty="0" err="1" smtClean="0">
                <a:hlinkClick r:id="rId6"/>
              </a:rPr>
              <a:t>microsoft.com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cs</a:t>
            </a:r>
            <a:r>
              <a:rPr lang="cs-CZ" sz="900" dirty="0" smtClean="0">
                <a:hlinkClick r:id="rId6"/>
              </a:rPr>
              <a:t>-</a:t>
            </a:r>
            <a:r>
              <a:rPr lang="cs-CZ" sz="900" dirty="0" err="1" smtClean="0">
                <a:hlinkClick r:id="rId6"/>
              </a:rPr>
              <a:t>cz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images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results.aspx</a:t>
            </a:r>
            <a:r>
              <a:rPr lang="cs-CZ" sz="900" dirty="0" smtClean="0">
                <a:hlinkClick r:id="rId6"/>
              </a:rPr>
              <a:t>?</a:t>
            </a:r>
            <a:r>
              <a:rPr lang="cs-CZ" sz="900" dirty="0" err="1" smtClean="0">
                <a:hlinkClick r:id="rId6"/>
              </a:rPr>
              <a:t>qu</a:t>
            </a:r>
            <a:r>
              <a:rPr lang="cs-CZ" sz="900" dirty="0" smtClean="0">
                <a:hlinkClick r:id="rId6"/>
              </a:rPr>
              <a:t>=hnojen%C3%AD&amp;ex=1#</a:t>
            </a:r>
            <a:r>
              <a:rPr lang="cs-CZ" sz="900" dirty="0" err="1" smtClean="0">
                <a:hlinkClick r:id="rId6"/>
              </a:rPr>
              <a:t>ai</a:t>
            </a:r>
            <a:r>
              <a:rPr lang="cs-CZ" sz="900" dirty="0" smtClean="0">
                <a:hlinkClick r:id="rId6"/>
              </a:rPr>
              <a:t>:MC900215957|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magnetitu Fe</a:t>
            </a:r>
            <a:r>
              <a:rPr lang="cs-CZ" sz="900" b="1" baseline="-25000" dirty="0" smtClean="0"/>
              <a:t>3</a:t>
            </a:r>
            <a:r>
              <a:rPr lang="cs-CZ" sz="900" b="1" dirty="0" smtClean="0"/>
              <a:t>O</a:t>
            </a:r>
            <a:r>
              <a:rPr lang="cs-CZ" sz="900" b="1" baseline="-25000" dirty="0" smtClean="0"/>
              <a:t>4</a:t>
            </a:r>
            <a:r>
              <a:rPr lang="cs-CZ" sz="900" b="1" dirty="0" smtClean="0"/>
              <a:t> 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err="1" smtClean="0"/>
              <a:t>ARCHAEODONTOSAURUS.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</a:t>
            </a:r>
            <a:r>
              <a:rPr lang="cs-CZ" sz="900" dirty="0" err="1" smtClean="0"/>
              <a:t>Creative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</a:t>
            </a:r>
            <a:r>
              <a:rPr lang="cs-CZ" sz="900" dirty="0" smtClean="0">
                <a:hlinkClick r:id="rId7"/>
              </a:rPr>
              <a:t>http://cs.wikipedia.org/wiki/Soubor:Magnetite.jpg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 pyritu FeS</a:t>
            </a:r>
            <a:r>
              <a:rPr lang="cs-CZ" sz="900" b="1" baseline="-25000" dirty="0" smtClean="0"/>
              <a:t>2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DIDIER </a:t>
            </a:r>
            <a:r>
              <a:rPr lang="cs-CZ" sz="900" dirty="0" err="1" smtClean="0"/>
              <a:t>DESCOUENS.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8"/>
              </a:rPr>
              <a:t>http://cs.wikipedia.org/wiki/Soubor:Pyriteespagne.jpg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 kolejnic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ALAIN </a:t>
            </a:r>
            <a:r>
              <a:rPr lang="cs-CZ" sz="900" dirty="0" err="1" smtClean="0"/>
              <a:t>CARACO.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>
                <a:hlinkClick r:id="rId9"/>
              </a:rPr>
              <a:t>http://cs.wikipedia.org/wiki/Soubor:Rail_track.jpg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 ocelového lana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JOHANNES </a:t>
            </a:r>
            <a:r>
              <a:rPr lang="cs-CZ" sz="900" dirty="0" err="1" smtClean="0"/>
              <a:t>HEMMERLEIN.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>
                <a:hlinkClick r:id="rId10"/>
              </a:rPr>
              <a:t>http://cs.wikipedia.org/wiki/Soubor:Steel_wire_rope.JPG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 kladiva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>
                <a:hlinkClick r:id="rId11"/>
              </a:rPr>
              <a:t>http://office.</a:t>
            </a:r>
            <a:r>
              <a:rPr lang="cs-CZ" sz="900" dirty="0" err="1" smtClean="0">
                <a:hlinkClick r:id="rId11"/>
              </a:rPr>
              <a:t>microsoft.com</a:t>
            </a:r>
            <a:r>
              <a:rPr lang="cs-CZ" sz="900" dirty="0" smtClean="0">
                <a:hlinkClick r:id="rId11"/>
              </a:rPr>
              <a:t>/</a:t>
            </a:r>
            <a:r>
              <a:rPr lang="cs-CZ" sz="900" dirty="0" err="1" smtClean="0">
                <a:hlinkClick r:id="rId11"/>
              </a:rPr>
              <a:t>cs</a:t>
            </a:r>
            <a:r>
              <a:rPr lang="cs-CZ" sz="900" dirty="0" smtClean="0">
                <a:hlinkClick r:id="rId11"/>
              </a:rPr>
              <a:t>-</a:t>
            </a:r>
            <a:r>
              <a:rPr lang="cs-CZ" sz="900" dirty="0" err="1" smtClean="0">
                <a:hlinkClick r:id="rId11"/>
              </a:rPr>
              <a:t>cz</a:t>
            </a:r>
            <a:r>
              <a:rPr lang="cs-CZ" sz="900" dirty="0" smtClean="0">
                <a:hlinkClick r:id="rId11"/>
              </a:rPr>
              <a:t>/</a:t>
            </a:r>
            <a:r>
              <a:rPr lang="cs-CZ" sz="900" dirty="0" err="1" smtClean="0">
                <a:hlinkClick r:id="rId11"/>
              </a:rPr>
              <a:t>images</a:t>
            </a:r>
            <a:r>
              <a:rPr lang="cs-CZ" sz="900" dirty="0" smtClean="0">
                <a:hlinkClick r:id="rId11"/>
              </a:rPr>
              <a:t>/</a:t>
            </a:r>
            <a:r>
              <a:rPr lang="cs-CZ" sz="900" dirty="0" err="1" smtClean="0">
                <a:hlinkClick r:id="rId11"/>
              </a:rPr>
              <a:t>results.aspx</a:t>
            </a:r>
            <a:r>
              <a:rPr lang="cs-CZ" sz="900" dirty="0" smtClean="0">
                <a:hlinkClick r:id="rId11"/>
              </a:rPr>
              <a:t>?</a:t>
            </a:r>
            <a:r>
              <a:rPr lang="cs-CZ" sz="900" dirty="0" err="1" smtClean="0">
                <a:hlinkClick r:id="rId11"/>
              </a:rPr>
              <a:t>qu</a:t>
            </a:r>
            <a:r>
              <a:rPr lang="cs-CZ" sz="900" dirty="0" smtClean="0">
                <a:hlinkClick r:id="rId11"/>
              </a:rPr>
              <a:t>=KLADIVO&amp;ex=1#</a:t>
            </a:r>
            <a:r>
              <a:rPr lang="cs-CZ" sz="900" dirty="0" err="1" smtClean="0">
                <a:hlinkClick r:id="rId11"/>
              </a:rPr>
              <a:t>ai</a:t>
            </a:r>
            <a:r>
              <a:rPr lang="cs-CZ" sz="900" dirty="0" smtClean="0">
                <a:hlinkClick r:id="rId11"/>
              </a:rPr>
              <a:t>:MC900251074|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piktogramu hořlaviny 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PIXELTOO.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12"/>
              </a:rPr>
              <a:t>http://cs.wikipedia.org/wiki/Soubor:F_inflammable.png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 </a:t>
            </a:r>
            <a:r>
              <a:rPr lang="cs-CZ" sz="900" b="1" dirty="0" smtClean="0"/>
              <a:t>Obrázek výbušniny 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public </a:t>
            </a:r>
            <a:r>
              <a:rPr lang="cs-CZ" sz="900" dirty="0" err="1" smtClean="0"/>
              <a:t>domain</a:t>
            </a:r>
            <a:r>
              <a:rPr lang="cs-CZ" sz="900" dirty="0" smtClean="0"/>
              <a:t> na WWW: </a:t>
            </a:r>
            <a:r>
              <a:rPr lang="cs-CZ" sz="900" dirty="0" smtClean="0">
                <a:hlinkClick r:id="rId13"/>
              </a:rPr>
              <a:t>http://cs.wikipedia.org/wiki/Soubor:Eod2.jpg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 </a:t>
            </a:r>
            <a:r>
              <a:rPr lang="cs-CZ" sz="900" b="1" dirty="0" smtClean="0"/>
              <a:t>Obrázek piktogramu jedu 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14"/>
              </a:rPr>
              <a:t>http://cs.wikipedia.org/wiki/Soubor:Hazard_T.svg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 </a:t>
            </a:r>
            <a:r>
              <a:rPr lang="cs-CZ" sz="900" b="1" dirty="0" smtClean="0"/>
              <a:t>Obrázek komínu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HORST74.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15"/>
              </a:rPr>
              <a:t>http://cs.wikipedia.org/wiki/Soubor:EPRU1.JPG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cigaretových nedopalků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2"/>
              </a:rPr>
              <a:t>http://office.</a:t>
            </a:r>
            <a:r>
              <a:rPr lang="cs-CZ" sz="900" dirty="0" err="1" smtClean="0">
                <a:hlinkClick r:id="rId2"/>
              </a:rPr>
              <a:t>microsoft.com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cs</a:t>
            </a:r>
            <a:r>
              <a:rPr lang="cs-CZ" sz="900" dirty="0" smtClean="0">
                <a:hlinkClick r:id="rId2"/>
              </a:rPr>
              <a:t>-</a:t>
            </a:r>
            <a:r>
              <a:rPr lang="cs-CZ" sz="900" dirty="0" err="1" smtClean="0">
                <a:hlinkClick r:id="rId2"/>
              </a:rPr>
              <a:t>cz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images</a:t>
            </a:r>
            <a:r>
              <a:rPr lang="cs-CZ" sz="900" dirty="0" smtClean="0">
                <a:hlinkClick r:id="rId2"/>
              </a:rPr>
              <a:t>/</a:t>
            </a:r>
            <a:r>
              <a:rPr lang="cs-CZ" sz="900" dirty="0" err="1" smtClean="0">
                <a:hlinkClick r:id="rId2"/>
              </a:rPr>
              <a:t>results.aspx</a:t>
            </a:r>
            <a:r>
              <a:rPr lang="cs-CZ" sz="900" dirty="0" smtClean="0">
                <a:hlinkClick r:id="rId2"/>
              </a:rPr>
              <a:t>?</a:t>
            </a:r>
            <a:r>
              <a:rPr lang="cs-CZ" sz="900" dirty="0" err="1" smtClean="0">
                <a:hlinkClick r:id="rId2"/>
              </a:rPr>
              <a:t>qu</a:t>
            </a:r>
            <a:r>
              <a:rPr lang="cs-CZ" sz="900" dirty="0" smtClean="0">
                <a:hlinkClick r:id="rId2"/>
              </a:rPr>
              <a:t>=CIGARETY&amp;ex=1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konopí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3"/>
              </a:rPr>
              <a:t>http://cs.wikipedia.org/wiki/Soubor:Cannabis_flowering.jpg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 </a:t>
            </a:r>
            <a:r>
              <a:rPr lang="cs-CZ" sz="900" b="1" dirty="0" smtClean="0"/>
              <a:t>Obrázek lahve se sklenkou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4"/>
              </a:rPr>
              <a:t>http://office.</a:t>
            </a:r>
            <a:r>
              <a:rPr lang="cs-CZ" sz="900" dirty="0" err="1" smtClean="0">
                <a:hlinkClick r:id="rId4"/>
              </a:rPr>
              <a:t>microsoft.com</a:t>
            </a:r>
            <a:r>
              <a:rPr lang="cs-CZ" sz="900" dirty="0" smtClean="0">
                <a:hlinkClick r:id="rId4"/>
              </a:rPr>
              <a:t>/</a:t>
            </a:r>
            <a:r>
              <a:rPr lang="cs-CZ" sz="900" dirty="0" err="1" smtClean="0">
                <a:hlinkClick r:id="rId4"/>
              </a:rPr>
              <a:t>cs</a:t>
            </a:r>
            <a:r>
              <a:rPr lang="cs-CZ" sz="900" dirty="0" smtClean="0">
                <a:hlinkClick r:id="rId4"/>
              </a:rPr>
              <a:t>-</a:t>
            </a:r>
            <a:r>
              <a:rPr lang="cs-CZ" sz="900" dirty="0" err="1" smtClean="0">
                <a:hlinkClick r:id="rId4"/>
              </a:rPr>
              <a:t>cz</a:t>
            </a:r>
            <a:r>
              <a:rPr lang="cs-CZ" sz="900" dirty="0" smtClean="0">
                <a:hlinkClick r:id="rId4"/>
              </a:rPr>
              <a:t>/</a:t>
            </a:r>
            <a:r>
              <a:rPr lang="cs-CZ" sz="900" dirty="0" err="1" smtClean="0">
                <a:hlinkClick r:id="rId4"/>
              </a:rPr>
              <a:t>images</a:t>
            </a:r>
            <a:r>
              <a:rPr lang="cs-CZ" sz="900" dirty="0" smtClean="0">
                <a:hlinkClick r:id="rId4"/>
              </a:rPr>
              <a:t>/</a:t>
            </a:r>
            <a:r>
              <a:rPr lang="cs-CZ" sz="900" dirty="0" err="1" smtClean="0">
                <a:hlinkClick r:id="rId4"/>
              </a:rPr>
              <a:t>results.aspx</a:t>
            </a:r>
            <a:r>
              <a:rPr lang="cs-CZ" sz="900" dirty="0" smtClean="0">
                <a:hlinkClick r:id="rId4"/>
              </a:rPr>
              <a:t>?</a:t>
            </a:r>
            <a:r>
              <a:rPr lang="cs-CZ" sz="900" dirty="0" err="1" smtClean="0">
                <a:hlinkClick r:id="rId4"/>
              </a:rPr>
              <a:t>qu</a:t>
            </a:r>
            <a:r>
              <a:rPr lang="cs-CZ" sz="900" dirty="0" smtClean="0">
                <a:hlinkClick r:id="rId4"/>
              </a:rPr>
              <a:t>=l%C3%A1hev+v%C3%</a:t>
            </a:r>
            <a:r>
              <a:rPr lang="cs-CZ" sz="900" dirty="0" err="1" smtClean="0">
                <a:hlinkClick r:id="rId4"/>
              </a:rPr>
              <a:t>ADna</a:t>
            </a:r>
            <a:r>
              <a:rPr lang="cs-CZ" sz="900" dirty="0" smtClean="0">
                <a:hlinkClick r:id="rId4"/>
              </a:rPr>
              <a:t>&amp;ex=1#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 </a:t>
            </a:r>
            <a:r>
              <a:rPr lang="cs-CZ" sz="900" b="1" dirty="0" smtClean="0"/>
              <a:t>Obrázek piktogramu žíravin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5"/>
              </a:rPr>
              <a:t>http://cs.wikipedia.org/wiki/Soubor:Hazard_C.svg|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mrkví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>
                <a:hlinkClick r:id="rId6"/>
              </a:rPr>
              <a:t>http://office.</a:t>
            </a:r>
            <a:r>
              <a:rPr lang="cs-CZ" sz="900" dirty="0" err="1" smtClean="0">
                <a:hlinkClick r:id="rId6"/>
              </a:rPr>
              <a:t>microsoft.com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cs</a:t>
            </a:r>
            <a:r>
              <a:rPr lang="cs-CZ" sz="900" dirty="0" smtClean="0">
                <a:hlinkClick r:id="rId6"/>
              </a:rPr>
              <a:t>-</a:t>
            </a:r>
            <a:r>
              <a:rPr lang="cs-CZ" sz="900" dirty="0" err="1" smtClean="0">
                <a:hlinkClick r:id="rId6"/>
              </a:rPr>
              <a:t>cz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images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results.aspx</a:t>
            </a:r>
            <a:r>
              <a:rPr lang="cs-CZ" sz="900" dirty="0" smtClean="0">
                <a:hlinkClick r:id="rId6"/>
              </a:rPr>
              <a:t>?</a:t>
            </a:r>
            <a:r>
              <a:rPr lang="cs-CZ" sz="900" dirty="0" err="1" smtClean="0">
                <a:hlinkClick r:id="rId6"/>
              </a:rPr>
              <a:t>qu</a:t>
            </a:r>
            <a:r>
              <a:rPr lang="cs-CZ" sz="900" dirty="0" smtClean="0">
                <a:hlinkClick r:id="rId6"/>
              </a:rPr>
              <a:t>=mrkev&amp;ex=1#</a:t>
            </a:r>
            <a:r>
              <a:rPr lang="cs-CZ" sz="900" dirty="0" err="1" smtClean="0">
                <a:hlinkClick r:id="rId6"/>
              </a:rPr>
              <a:t>ai</a:t>
            </a:r>
            <a:r>
              <a:rPr lang="cs-CZ" sz="900" dirty="0" smtClean="0">
                <a:hlinkClick r:id="rId6"/>
              </a:rPr>
              <a:t>:MC900441780|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 ženy, která jí mrkev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>
                <a:hlinkClick r:id="rId6"/>
              </a:rPr>
              <a:t>http://office.</a:t>
            </a:r>
            <a:r>
              <a:rPr lang="cs-CZ" sz="900" dirty="0" err="1" smtClean="0">
                <a:hlinkClick r:id="rId6"/>
              </a:rPr>
              <a:t>microsoft.com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cs</a:t>
            </a:r>
            <a:r>
              <a:rPr lang="cs-CZ" sz="900" dirty="0" smtClean="0">
                <a:hlinkClick r:id="rId6"/>
              </a:rPr>
              <a:t>-</a:t>
            </a:r>
            <a:r>
              <a:rPr lang="cs-CZ" sz="900" dirty="0" err="1" smtClean="0">
                <a:hlinkClick r:id="rId6"/>
              </a:rPr>
              <a:t>cz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images</a:t>
            </a:r>
            <a:r>
              <a:rPr lang="cs-CZ" sz="900" dirty="0" smtClean="0">
                <a:hlinkClick r:id="rId6"/>
              </a:rPr>
              <a:t>/</a:t>
            </a:r>
            <a:r>
              <a:rPr lang="cs-CZ" sz="900" dirty="0" err="1" smtClean="0">
                <a:hlinkClick r:id="rId6"/>
              </a:rPr>
              <a:t>results.aspx</a:t>
            </a:r>
            <a:r>
              <a:rPr lang="cs-CZ" sz="900" dirty="0" smtClean="0">
                <a:hlinkClick r:id="rId6"/>
              </a:rPr>
              <a:t>?</a:t>
            </a:r>
            <a:r>
              <a:rPr lang="cs-CZ" sz="900" dirty="0" err="1" smtClean="0">
                <a:hlinkClick r:id="rId6"/>
              </a:rPr>
              <a:t>qu</a:t>
            </a:r>
            <a:r>
              <a:rPr lang="cs-CZ" sz="900" dirty="0" smtClean="0">
                <a:hlinkClick r:id="rId6"/>
              </a:rPr>
              <a:t>=mrkev&amp;ex=1#</a:t>
            </a:r>
            <a:r>
              <a:rPr lang="cs-CZ" sz="900" dirty="0" err="1" smtClean="0">
                <a:hlinkClick r:id="rId6"/>
              </a:rPr>
              <a:t>ai</a:t>
            </a:r>
            <a:r>
              <a:rPr lang="cs-CZ" sz="900" dirty="0" smtClean="0">
                <a:hlinkClick r:id="rId6"/>
              </a:rPr>
              <a:t>:MP900386340|</a:t>
            </a:r>
            <a:endParaRPr lang="cs-CZ" sz="900" dirty="0" smtClean="0"/>
          </a:p>
          <a:p>
            <a:pPr>
              <a:spcBef>
                <a:spcPts val="0"/>
              </a:spcBef>
              <a:buNone/>
            </a:pPr>
            <a:r>
              <a:rPr lang="cs-CZ" sz="900" b="1" dirty="0" smtClean="0"/>
              <a:t>Obrázek hydroxidu sodného </a:t>
            </a:r>
          </a:p>
          <a:p>
            <a:pPr>
              <a:spcBef>
                <a:spcPts val="0"/>
              </a:spcBef>
              <a:buNone/>
            </a:pPr>
            <a:r>
              <a:rPr lang="cs-CZ" sz="900" dirty="0" smtClean="0"/>
              <a:t>WALKERMA.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7"/>
              </a:rPr>
              <a:t>http://cs.wikipedia.org/wiki/Soubor:SodiumHydroxide.jpg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mýdla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J.P.LON.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Svobodné licence GNU pro dokumenty na WWW: </a:t>
            </a:r>
            <a:r>
              <a:rPr lang="cs-CZ" sz="900" dirty="0" smtClean="0">
                <a:hlinkClick r:id="rId8"/>
              </a:rPr>
              <a:t>http://cs.wikipedia.org/wiki/Soubor:Savon_de_Marseille.jpg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ruky poleptané hydroxidem sodným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J.P.LON.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Svobodné licence GNU pro dokumenty na WWW: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>
                <a:hlinkClick r:id="rId9"/>
              </a:rPr>
              <a:t>http://cs.wikipedia.org/wiki/Soubor:Sodium_hydroxide_burn.png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vinné révy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FIR0002/FLAGSTAFFOTOS.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Svobodná licence GNU pro dokumenty na WWW: </a:t>
            </a:r>
            <a:r>
              <a:rPr lang="cs-CZ" sz="900" dirty="0" smtClean="0">
                <a:hlinkClick r:id="rId10"/>
              </a:rPr>
              <a:t>http://cs.wikipedia.org/wiki/Soubor:Close_up_grapes.jpg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skalice modré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KLUKA.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Svobodná licence GNU pro dokumenty na WWW: </a:t>
            </a:r>
            <a:r>
              <a:rPr lang="cs-CZ" sz="900" dirty="0" smtClean="0">
                <a:hlinkClick r:id="rId11"/>
              </a:rPr>
              <a:t>http://cs.wikipedia.org/wiki/Soubor:Chalkantyt,_Almeria,_2Hiszpania.jpg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odpadní vody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DINO.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public </a:t>
            </a:r>
            <a:r>
              <a:rPr lang="cs-CZ" sz="900" dirty="0" err="1" smtClean="0"/>
              <a:t>domain</a:t>
            </a:r>
            <a:r>
              <a:rPr lang="cs-CZ" sz="900" dirty="0" smtClean="0"/>
              <a:t> na WWW: </a:t>
            </a:r>
            <a:r>
              <a:rPr lang="cs-CZ" sz="900" dirty="0" smtClean="0">
                <a:hlinkClick r:id="rId12"/>
              </a:rPr>
              <a:t>http://cs.wikipedia.org/wiki/Soubor:Water_pollution.jpg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hlavice těžebního vrtu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VALVES, Hartmann.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</a:t>
            </a:r>
            <a:r>
              <a:rPr lang="cs-CZ" sz="900" dirty="0" err="1" smtClean="0"/>
              <a:t>Creative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Uveďte autora 3.0 </a:t>
            </a:r>
            <a:r>
              <a:rPr lang="cs-CZ" sz="900" dirty="0" err="1" smtClean="0"/>
              <a:t>Unported</a:t>
            </a:r>
            <a:r>
              <a:rPr lang="cs-CZ" sz="900" dirty="0" smtClean="0"/>
              <a:t> na WWW: </a:t>
            </a:r>
            <a:r>
              <a:rPr lang="cs-CZ" sz="900" dirty="0" smtClean="0">
                <a:hlinkClick r:id="rId13"/>
              </a:rPr>
              <a:t>http://cs.wikipedia.org/wiki/Soubor:Wellhead_Bohrlochkopf.JPG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ropné skvrny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U.S. — NOAA. </a:t>
            </a:r>
            <a:r>
              <a:rPr lang="cs-CZ" sz="900" i="1" dirty="0" err="1" smtClean="0"/>
              <a:t>Wikipedia.cz</a:t>
            </a:r>
            <a:r>
              <a:rPr lang="cs-CZ" sz="900" dirty="0" smtClean="0"/>
              <a:t> [online]. [cit. 31.8.2012]. Dostupný pod licencí volné dílo na WWW: </a:t>
            </a:r>
            <a:r>
              <a:rPr lang="cs-CZ" sz="900" dirty="0" smtClean="0">
                <a:hlinkClick r:id="rId14"/>
              </a:rPr>
              <a:t>http://cs.wikipedia.org/wiki/Soubor:IXTOC_I_oil_well_blowout.jpg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b="1" dirty="0" smtClean="0"/>
              <a:t>Obrázek běžkyň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900" dirty="0" smtClean="0"/>
              <a:t>AUTOR NEUVEDEN. </a:t>
            </a:r>
            <a:r>
              <a:rPr lang="cs-CZ" sz="900" i="1" dirty="0" smtClean="0"/>
              <a:t>office.</a:t>
            </a:r>
            <a:r>
              <a:rPr lang="cs-CZ" sz="900" i="1" dirty="0" err="1" smtClean="0"/>
              <a:t>microsoft.com</a:t>
            </a:r>
            <a:r>
              <a:rPr lang="cs-CZ" sz="900" dirty="0" smtClean="0"/>
              <a:t> [online]. [cit. 31.8.2012]. Dostupný na WWW: </a:t>
            </a:r>
            <a:r>
              <a:rPr lang="cs-CZ" sz="900" dirty="0" smtClean="0">
                <a:hlinkClick r:id="rId15"/>
              </a:rPr>
              <a:t>http://office.</a:t>
            </a:r>
            <a:r>
              <a:rPr lang="cs-CZ" sz="900" dirty="0" err="1" smtClean="0">
                <a:hlinkClick r:id="rId15"/>
              </a:rPr>
              <a:t>microsoft.com</a:t>
            </a:r>
            <a:r>
              <a:rPr lang="cs-CZ" sz="900" dirty="0" smtClean="0">
                <a:hlinkClick r:id="rId15"/>
              </a:rPr>
              <a:t>/</a:t>
            </a:r>
            <a:r>
              <a:rPr lang="cs-CZ" sz="900" dirty="0" err="1" smtClean="0">
                <a:hlinkClick r:id="rId15"/>
              </a:rPr>
              <a:t>cs</a:t>
            </a:r>
            <a:r>
              <a:rPr lang="cs-CZ" sz="900" dirty="0" smtClean="0">
                <a:hlinkClick r:id="rId15"/>
              </a:rPr>
              <a:t>-</a:t>
            </a:r>
            <a:r>
              <a:rPr lang="cs-CZ" sz="900" dirty="0" err="1" smtClean="0">
                <a:hlinkClick r:id="rId15"/>
              </a:rPr>
              <a:t>cz</a:t>
            </a:r>
            <a:r>
              <a:rPr lang="cs-CZ" sz="900" dirty="0" smtClean="0">
                <a:hlinkClick r:id="rId15"/>
              </a:rPr>
              <a:t>/</a:t>
            </a:r>
            <a:r>
              <a:rPr lang="cs-CZ" sz="900" dirty="0" err="1" smtClean="0">
                <a:hlinkClick r:id="rId15"/>
              </a:rPr>
              <a:t>images</a:t>
            </a:r>
            <a:r>
              <a:rPr lang="cs-CZ" sz="900" dirty="0" smtClean="0">
                <a:hlinkClick r:id="rId15"/>
              </a:rPr>
              <a:t>/</a:t>
            </a:r>
            <a:r>
              <a:rPr lang="cs-CZ" sz="900" dirty="0" err="1" smtClean="0">
                <a:hlinkClick r:id="rId15"/>
              </a:rPr>
              <a:t>results.aspx</a:t>
            </a:r>
            <a:r>
              <a:rPr lang="cs-CZ" sz="900" dirty="0" smtClean="0">
                <a:hlinkClick r:id="rId15"/>
              </a:rPr>
              <a:t>?</a:t>
            </a:r>
            <a:r>
              <a:rPr lang="cs-CZ" sz="900" dirty="0" err="1" smtClean="0">
                <a:hlinkClick r:id="rId15"/>
              </a:rPr>
              <a:t>qu</a:t>
            </a:r>
            <a:r>
              <a:rPr lang="cs-CZ" sz="900" dirty="0" smtClean="0">
                <a:hlinkClick r:id="rId15"/>
              </a:rPr>
              <a:t>=sportovec&amp;ex=1#</a:t>
            </a:r>
            <a:endParaRPr lang="cs-CZ" sz="900" dirty="0" smtClean="0"/>
          </a:p>
          <a:p>
            <a:pPr marL="0" indent="0">
              <a:spcBef>
                <a:spcPts val="0"/>
              </a:spcBef>
              <a:buNone/>
              <a:defRPr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1954</TotalTime>
  <Words>2878</Words>
  <Application>Microsoft Office PowerPoint</Application>
  <PresentationFormat>Předvádění na obrazovce (4:3)</PresentationFormat>
  <Paragraphs>353</Paragraphs>
  <Slides>22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1_Motiv sady Office</vt:lpstr>
      <vt:lpstr>Snímek 1</vt:lpstr>
      <vt:lpstr>Proč se mám učit chemii? </vt:lpstr>
      <vt:lpstr>Proč se mám učit chemii?</vt:lpstr>
      <vt:lpstr>Co je to chemie?</vt:lpstr>
      <vt:lpstr>Co je předmětem chemie?</vt:lpstr>
      <vt:lpstr>Co je to látka?</vt:lpstr>
      <vt:lpstr>Proč látky zkoumáme?</vt:lpstr>
      <vt:lpstr>Proč látky zkoumáme?</vt:lpstr>
      <vt:lpstr>Proč látky zkoumáme?</vt:lpstr>
      <vt:lpstr>Proč látky zkoumáme?</vt:lpstr>
      <vt:lpstr>Proč látky zkoumáme?</vt:lpstr>
      <vt:lpstr>Proč látky zkoumáme?</vt:lpstr>
      <vt:lpstr>Co je tedy užitečné a žádoucí?</vt:lpstr>
      <vt:lpstr>Je daná látka užitečná nebo nepřítel?</vt:lpstr>
      <vt:lpstr>Je daná látka užitečná nebo nepřítel?</vt:lpstr>
      <vt:lpstr>Je daná látka užitečná nebo nepřítel?</vt:lpstr>
      <vt:lpstr>Je daná látka užitečná nebo nepřítel?</vt:lpstr>
      <vt:lpstr>Je daná látka užitečná nebo nepřítel?</vt:lpstr>
      <vt:lpstr>Proč se mám učit chemii?</vt:lpstr>
      <vt:lpstr>Citace</vt:lpstr>
      <vt:lpstr>Citace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376</cp:revision>
  <dcterms:created xsi:type="dcterms:W3CDTF">2013-04-13T08:37:52Z</dcterms:created>
  <dcterms:modified xsi:type="dcterms:W3CDTF">2013-06-10T22:25:58Z</dcterms:modified>
</cp:coreProperties>
</file>