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9" r:id="rId7"/>
    <p:sldId id="261" r:id="rId8"/>
    <p:sldId id="270" r:id="rId9"/>
    <p:sldId id="266" r:id="rId10"/>
    <p:sldId id="271" r:id="rId11"/>
    <p:sldId id="267" r:id="rId12"/>
    <p:sldId id="272" r:id="rId13"/>
    <p:sldId id="268" r:id="rId14"/>
    <p:sldId id="263" r:id="rId15"/>
    <p:sldId id="264" r:id="rId16"/>
    <p:sldId id="262" r:id="rId17"/>
    <p:sldId id="26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16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F37E938-8124-4E75-A555-4F038E87CECE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6E2A700-394B-45C4-BD51-F9BF2F14D6B7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3400" y="548680"/>
            <a:ext cx="7783016" cy="3312368"/>
          </a:xfrm>
        </p:spPr>
        <p:txBody>
          <a:bodyPr>
            <a:normAutofit/>
          </a:bodyPr>
          <a:lstStyle/>
          <a:p>
            <a:r>
              <a:rPr lang="cs-CZ" altLang="en-US" sz="4400" b="0" dirty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  <a:t>Šablona </a:t>
            </a:r>
            <a:r>
              <a:rPr lang="cs-CZ" altLang="en-US" sz="4400" b="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  <a:t>32</a:t>
            </a:r>
            <a:br>
              <a:rPr lang="cs-CZ" altLang="en-US" sz="4400" b="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</a:br>
            <a:r>
              <a:rPr lang="cs-CZ" altLang="en-US" sz="4400" b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  <a:t/>
            </a:r>
            <a:br>
              <a:rPr lang="cs-CZ" altLang="en-US" sz="4400" b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</a:br>
            <a:r>
              <a:rPr lang="cs-CZ" altLang="en-US" sz="4400" b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/>
                <a:latin typeface="Book Antiqua"/>
              </a:rPr>
              <a:t>VY_32_INOVACE_15_24</a:t>
            </a:r>
            <a:r>
              <a:rPr lang="cs-CZ" altLang="en-US" sz="44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</a:rPr>
              <a:t/>
            </a:r>
            <a:br>
              <a:rPr lang="cs-CZ" altLang="en-US" sz="4400" dirty="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</a:rPr>
            </a:br>
            <a:r>
              <a:rPr lang="cs-CZ" altLang="en-US" sz="4400" smtClean="0">
                <a:ln w="11430"/>
                <a:gradFill flip="none" rotWithShape="1">
                  <a:gsLst>
                    <a:gs pos="0">
                      <a:srgbClr val="0087BF"/>
                    </a:gs>
                    <a:gs pos="45000">
                      <a:srgbClr val="0087BF">
                        <a:tint val="60000"/>
                      </a:srgbClr>
                    </a:gs>
                    <a:gs pos="90000">
                      <a:srgbClr val="0087BF">
                        <a:tint val="40000"/>
                      </a:srgbClr>
                    </a:gs>
                    <a:gs pos="100000">
                      <a:srgbClr val="0087BF">
                        <a:tint val="20000"/>
                      </a:srgbClr>
                    </a:gs>
                  </a:gsLst>
                  <a:lin ang="54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Book Antiqua"/>
              </a:rPr>
              <a:t>Slovesné třídy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3400" y="4437112"/>
            <a:ext cx="7854696" cy="5440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653136"/>
            <a:ext cx="8229600" cy="172646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4169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631904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ANOTACE: Prezentace, která může sloužit jako výklad i opakování slovesného vidu</a:t>
            </a:r>
          </a:p>
          <a:p>
            <a:r>
              <a:rPr lang="cs-CZ" dirty="0"/>
              <a:t>AUTOR: Mgr. Eva Klapková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</a:t>
            </a:r>
            <a:r>
              <a:rPr lang="cs-CZ" dirty="0" smtClean="0"/>
              <a:t>žáci rozliší dokonavý a nedokonavý vid</a:t>
            </a:r>
            <a:endParaRPr lang="cs-CZ" dirty="0"/>
          </a:p>
          <a:p>
            <a:r>
              <a:rPr lang="cs-CZ" dirty="0"/>
              <a:t>SPECIÁLNÍ VZDĚLÁVACÍ POTŘEBY: interaktivní tabule</a:t>
            </a:r>
          </a:p>
          <a:p>
            <a:r>
              <a:rPr lang="cs-CZ" dirty="0"/>
              <a:t>KLÍČOVÁ SLOVA: dokonavý vid, nedokonavý vid, vidová dvojice, obouvidová slovesa</a:t>
            </a:r>
          </a:p>
          <a:p>
            <a:r>
              <a:rPr lang="cs-CZ" dirty="0"/>
              <a:t>DRUH UČEBNÍHO MATERIÁLU: prezentace</a:t>
            </a:r>
          </a:p>
          <a:p>
            <a:r>
              <a:rPr lang="cs-CZ" dirty="0" smtClean="0"/>
              <a:t>CÍLOVÁ </a:t>
            </a:r>
            <a:r>
              <a:rPr lang="cs-CZ" dirty="0"/>
              <a:t>SKUPINA: žák</a:t>
            </a:r>
          </a:p>
          <a:p>
            <a:r>
              <a:rPr lang="cs-CZ" dirty="0"/>
              <a:t>STUPEŇ A TYP VZDĚLÁVÁNÍ: základní vzdělávání – druhý stupeň</a:t>
            </a:r>
          </a:p>
          <a:p>
            <a:r>
              <a:rPr lang="cs-CZ" dirty="0"/>
              <a:t>TYPICKÁ VĚKOVÁ SKUPINA: 13-15 let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841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             </a:t>
            </a:r>
            <a:r>
              <a:rPr lang="cs-CZ" sz="11000" dirty="0" smtClean="0">
                <a:solidFill>
                  <a:schemeClr val="accent2">
                    <a:lumMod val="50000"/>
                  </a:schemeClr>
                </a:solidFill>
              </a:rPr>
              <a:t>Slovesné </a:t>
            </a:r>
          </a:p>
          <a:p>
            <a:pPr marL="0" indent="0">
              <a:buNone/>
            </a:pPr>
            <a:r>
              <a:rPr lang="cs-CZ" sz="11000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sz="11000" dirty="0" smtClean="0">
                <a:solidFill>
                  <a:schemeClr val="accent2">
                    <a:lumMod val="50000"/>
                  </a:schemeClr>
                </a:solidFill>
              </a:rPr>
              <a:t>      třídy</a:t>
            </a:r>
            <a:endParaRPr lang="cs-CZ" sz="11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125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18985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559896"/>
          </a:xfrm>
          <a:solidFill>
            <a:schemeClr val="accent2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podle zakončení  3. os. č.j. času přít. </a:t>
            </a:r>
            <a:r>
              <a:rPr lang="cs-CZ" dirty="0"/>
              <a:t>r</a:t>
            </a:r>
            <a:r>
              <a:rPr lang="cs-CZ" dirty="0" smtClean="0"/>
              <a:t>ozlišujeme: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! Zachováme stejný vid. !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9322844"/>
              </p:ext>
            </p:extLst>
          </p:nvPr>
        </p:nvGraphicFramePr>
        <p:xfrm>
          <a:off x="683568" y="2636912"/>
          <a:ext cx="712879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306479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třída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koncovka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nese, bere, maže , peče, umře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tiskne, mine, začne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III.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kryje, kupuje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prosí, trpí, sází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dělá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51879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</a:t>
            </a:r>
            <a:br>
              <a:rPr lang="cs-CZ" dirty="0" smtClean="0"/>
            </a:br>
            <a:r>
              <a:rPr lang="cs-CZ" dirty="0"/>
              <a:t> </a:t>
            </a:r>
            <a:r>
              <a:rPr lang="cs-CZ" dirty="0" smtClean="0"/>
              <a:t>                        I. třída</a:t>
            </a:r>
            <a:br>
              <a:rPr lang="cs-CZ" dirty="0" smtClean="0"/>
            </a:br>
            <a:r>
              <a:rPr lang="cs-CZ" dirty="0" smtClean="0"/>
              <a:t>                   </a:t>
            </a:r>
            <a:r>
              <a:rPr lang="cs-CZ" sz="3600" dirty="0" smtClean="0"/>
              <a:t>(zakončení na  –e)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5524655"/>
              </p:ext>
            </p:extLst>
          </p:nvPr>
        </p:nvGraphicFramePr>
        <p:xfrm>
          <a:off x="251520" y="2564904"/>
          <a:ext cx="8640960" cy="25958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8192"/>
                <a:gridCol w="1728192"/>
                <a:gridCol w="1728192"/>
                <a:gridCol w="1728192"/>
                <a:gridCol w="172819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-e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příčestí minulé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–l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tvrdé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s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tvrdá nebo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s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be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r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obojetná </a:t>
                      </a:r>
                      <a:r>
                        <a:rPr lang="cs-CZ" dirty="0" err="1" smtClean="0"/>
                        <a:t>souhl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br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měkké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ž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měkká </a:t>
                      </a:r>
                      <a:r>
                        <a:rPr lang="cs-CZ" dirty="0" err="1" smtClean="0"/>
                        <a:t>souhl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maz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č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+ háček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pe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k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um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ř</a:t>
                      </a:r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umř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0893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805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maže             já </a:t>
            </a:r>
            <a:r>
              <a:rPr lang="cs-CZ" dirty="0"/>
              <a:t>maž</a:t>
            </a:r>
            <a:r>
              <a:rPr lang="cs-CZ" dirty="0">
                <a:solidFill>
                  <a:srgbClr val="0070C0"/>
                </a:solidFill>
              </a:rPr>
              <a:t>u</a:t>
            </a:r>
            <a:r>
              <a:rPr lang="cs-CZ" dirty="0"/>
              <a:t>, oni maž</a:t>
            </a:r>
            <a:r>
              <a:rPr lang="cs-CZ" dirty="0">
                <a:solidFill>
                  <a:srgbClr val="0070C0"/>
                </a:solidFill>
              </a:rPr>
              <a:t>ou</a:t>
            </a:r>
          </a:p>
          <a:p>
            <a:pPr marL="0" indent="0">
              <a:buNone/>
            </a:pPr>
            <a:r>
              <a:rPr lang="cs-CZ" dirty="0" smtClean="0"/>
              <a:t>                    i    já </a:t>
            </a:r>
            <a:r>
              <a:rPr lang="cs-CZ" dirty="0"/>
              <a:t>maž</a:t>
            </a:r>
            <a:r>
              <a:rPr lang="cs-CZ" dirty="0">
                <a:solidFill>
                  <a:srgbClr val="0070C0"/>
                </a:solidFill>
              </a:rPr>
              <a:t>i</a:t>
            </a:r>
            <a:r>
              <a:rPr lang="cs-CZ" dirty="0"/>
              <a:t>, oni maž</a:t>
            </a:r>
            <a:r>
              <a:rPr lang="cs-CZ" dirty="0">
                <a:solidFill>
                  <a:srgbClr val="0070C0"/>
                </a:solidFill>
              </a:rPr>
              <a:t>í</a:t>
            </a:r>
            <a:r>
              <a:rPr lang="cs-CZ" dirty="0"/>
              <a:t> </a:t>
            </a:r>
            <a:r>
              <a:rPr lang="cs-CZ" dirty="0" smtClean="0"/>
              <a:t>     (</a:t>
            </a:r>
            <a:r>
              <a:rPr lang="cs-CZ" dirty="0"/>
              <a:t>po ž, š, č)</a:t>
            </a:r>
          </a:p>
          <a:p>
            <a:endParaRPr lang="cs-CZ" dirty="0" smtClean="0"/>
          </a:p>
          <a:p>
            <a:r>
              <a:rPr lang="cs-CZ" dirty="0" smtClean="0"/>
              <a:t>peče             - peču, pečou, peč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</a:t>
            </a:r>
            <a:r>
              <a:rPr lang="cs-CZ" dirty="0" err="1" smtClean="0"/>
              <a:t>ci</a:t>
            </a:r>
            <a:r>
              <a:rPr lang="cs-CZ" dirty="0" smtClean="0"/>
              <a:t> i </a:t>
            </a:r>
            <a:r>
              <a:rPr lang="cs-CZ" dirty="0" err="1" smtClean="0"/>
              <a:t>ct</a:t>
            </a:r>
            <a:r>
              <a:rPr lang="cs-CZ" dirty="0" smtClean="0"/>
              <a:t>   (péci i péct)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mohu i můžu, mohou i můžou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- pomoz!</a:t>
            </a:r>
          </a:p>
          <a:p>
            <a:endParaRPr lang="cs-CZ" dirty="0"/>
          </a:p>
          <a:p>
            <a:r>
              <a:rPr lang="cs-CZ" dirty="0" smtClean="0"/>
              <a:t>-p,-b,-m,-v       vzor bere i dělá</a:t>
            </a:r>
          </a:p>
          <a:p>
            <a:pPr marL="0" indent="0">
              <a:buNone/>
            </a:pPr>
            <a:r>
              <a:rPr lang="cs-CZ" dirty="0" smtClean="0"/>
              <a:t>                             (sypu i sypám, sypeš i sypáš, syp </a:t>
            </a:r>
            <a:r>
              <a:rPr lang="cs-CZ" smtClean="0"/>
              <a:t>i sypej)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48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44016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II. třída</a:t>
            </a:r>
            <a:br>
              <a:rPr lang="cs-CZ" dirty="0" smtClean="0"/>
            </a:br>
            <a:r>
              <a:rPr lang="cs-CZ" dirty="0" smtClean="0"/>
              <a:t>                 </a:t>
            </a:r>
            <a:r>
              <a:rPr lang="cs-CZ" sz="3600" dirty="0" smtClean="0"/>
              <a:t>(zakončení na  – ne)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5639388"/>
              </p:ext>
            </p:extLst>
          </p:nvPr>
        </p:nvGraphicFramePr>
        <p:xfrm>
          <a:off x="467544" y="3573016"/>
          <a:ext cx="8229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- 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tiskne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k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souhláska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mine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nu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začne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zač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a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8086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!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-</a:t>
            </a:r>
            <a:r>
              <a:rPr lang="cs-CZ" dirty="0" err="1" smtClean="0"/>
              <a:t>me</a:t>
            </a:r>
            <a:r>
              <a:rPr lang="cs-CZ" dirty="0" smtClean="0"/>
              <a:t>      vzor začne     (přijme, najme…)</a:t>
            </a:r>
          </a:p>
          <a:p>
            <a:endParaRPr lang="cs-CZ" dirty="0" smtClean="0"/>
          </a:p>
          <a:p>
            <a:r>
              <a:rPr lang="cs-CZ" dirty="0" smtClean="0"/>
              <a:t>-nu-   většinou v příčestí minulém není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(řekl, vázl, klesl)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× zapomněl i zapomenul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příčestí minulé     -al:      začal, počal, ťal i tnul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</a:t>
            </a:r>
            <a:r>
              <a:rPr lang="cs-CZ" dirty="0" err="1" smtClean="0"/>
              <a:t>me</a:t>
            </a:r>
            <a:r>
              <a:rPr lang="cs-CZ" dirty="0" smtClean="0"/>
              <a:t>:    přijal, najal i najmul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4934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6792"/>
            <a:ext cx="8229600" cy="129614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III. třída</a:t>
            </a:r>
            <a:br>
              <a:rPr lang="cs-CZ" dirty="0" smtClean="0"/>
            </a:br>
            <a:r>
              <a:rPr lang="cs-CZ" dirty="0" smtClean="0"/>
              <a:t>                   </a:t>
            </a:r>
            <a:r>
              <a:rPr lang="cs-CZ" sz="3600" dirty="0" smtClean="0"/>
              <a:t>(zakončení na –je)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4365"/>
              </p:ext>
            </p:extLst>
          </p:nvPr>
        </p:nvGraphicFramePr>
        <p:xfrm>
          <a:off x="539552" y="3717032"/>
          <a:ext cx="8229600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43200"/>
                <a:gridCol w="27432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- 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kryje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kryl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kupuje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kup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ova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ova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610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</a:pPr>
            <a:r>
              <a:rPr lang="cs-CZ" sz="2800" dirty="0" smtClean="0"/>
              <a:t>rozkazovací způsob se často tvoří dle infinitivu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800" dirty="0"/>
              <a:t> </a:t>
            </a:r>
            <a:r>
              <a:rPr lang="cs-CZ" sz="2800" dirty="0" smtClean="0"/>
              <a:t>  (a krátká samohláska)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800" dirty="0" smtClean="0"/>
              <a:t>    kr</a:t>
            </a:r>
            <a:r>
              <a:rPr lang="cs-CZ" sz="2800" dirty="0" smtClean="0">
                <a:solidFill>
                  <a:srgbClr val="0070C0"/>
                </a:solidFill>
              </a:rPr>
              <a:t>y</a:t>
            </a:r>
            <a:r>
              <a:rPr lang="cs-CZ" sz="2800" dirty="0" smtClean="0"/>
              <a:t>j! (krýt)             b</a:t>
            </a:r>
            <a:r>
              <a:rPr lang="cs-CZ" sz="2800" dirty="0" smtClean="0">
                <a:solidFill>
                  <a:srgbClr val="0070C0"/>
                </a:solidFill>
              </a:rPr>
              <a:t>i</a:t>
            </a:r>
            <a:r>
              <a:rPr lang="cs-CZ" sz="2800" dirty="0" smtClean="0"/>
              <a:t>j!  (bít)</a:t>
            </a:r>
            <a:endParaRPr lang="cs-CZ" sz="2800" dirty="0"/>
          </a:p>
          <a:p>
            <a:pPr>
              <a:lnSpc>
                <a:spcPct val="170000"/>
              </a:lnSpc>
            </a:pPr>
            <a:r>
              <a:rPr lang="cs-CZ" sz="2800" dirty="0" smtClean="0"/>
              <a:t>1. os. j. č.                     -ji i –</a:t>
            </a:r>
            <a:r>
              <a:rPr lang="cs-CZ" sz="2800" dirty="0" err="1" smtClean="0"/>
              <a:t>ju</a:t>
            </a:r>
            <a:r>
              <a:rPr lang="cs-CZ" sz="2800" dirty="0" smtClean="0"/>
              <a:t>         kry</a:t>
            </a:r>
            <a:r>
              <a:rPr lang="cs-CZ" sz="2800" dirty="0" smtClean="0">
                <a:solidFill>
                  <a:srgbClr val="0070C0"/>
                </a:solidFill>
              </a:rPr>
              <a:t>ji</a:t>
            </a:r>
            <a:r>
              <a:rPr lang="cs-CZ" sz="2800" dirty="0" smtClean="0"/>
              <a:t> i kry</a:t>
            </a:r>
            <a:r>
              <a:rPr lang="cs-CZ" sz="2800" dirty="0" smtClean="0">
                <a:solidFill>
                  <a:srgbClr val="0070C0"/>
                </a:solidFill>
              </a:rPr>
              <a:t>ju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2800" dirty="0" smtClean="0"/>
              <a:t>   3. os. mn. č.                -jí i –</a:t>
            </a:r>
            <a:r>
              <a:rPr lang="cs-CZ" sz="2800" dirty="0" err="1" smtClean="0"/>
              <a:t>jou</a:t>
            </a:r>
            <a:r>
              <a:rPr lang="cs-CZ" sz="2800" dirty="0" smtClean="0"/>
              <a:t>      kryj</a:t>
            </a:r>
            <a:r>
              <a:rPr lang="cs-CZ" sz="2800" dirty="0" smtClean="0">
                <a:solidFill>
                  <a:srgbClr val="0070C0"/>
                </a:solidFill>
              </a:rPr>
              <a:t>í</a:t>
            </a:r>
            <a:r>
              <a:rPr lang="cs-CZ" sz="2800" dirty="0" smtClean="0"/>
              <a:t> i </a:t>
            </a:r>
            <a:r>
              <a:rPr lang="cs-CZ" sz="2800" dirty="0" err="1" smtClean="0"/>
              <a:t>kryj</a:t>
            </a:r>
            <a:r>
              <a:rPr lang="cs-CZ" sz="2800" dirty="0" err="1" smtClean="0">
                <a:solidFill>
                  <a:srgbClr val="0070C0"/>
                </a:solidFill>
              </a:rPr>
              <a:t>ou</a:t>
            </a:r>
            <a:r>
              <a:rPr lang="cs-CZ" sz="2800" dirty="0" smtClean="0"/>
              <a:t>     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089124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728192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   IV. třída</a:t>
            </a:r>
            <a:br>
              <a:rPr lang="cs-CZ" dirty="0" smtClean="0"/>
            </a:br>
            <a:r>
              <a:rPr lang="cs-CZ" dirty="0" smtClean="0"/>
              <a:t>                  </a:t>
            </a:r>
            <a:r>
              <a:rPr lang="cs-CZ" sz="3600" dirty="0" smtClean="0"/>
              <a:t>(zakončení na –í)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87709684"/>
              </p:ext>
            </p:extLst>
          </p:nvPr>
        </p:nvGraphicFramePr>
        <p:xfrm>
          <a:off x="395536" y="3573016"/>
          <a:ext cx="8229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minulé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před - 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rozkaz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prosí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pros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i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trpí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trp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ě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trp!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sází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sáz</a:t>
                      </a:r>
                      <a:r>
                        <a:rPr lang="cs-CZ" dirty="0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sázej!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3711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      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cs-CZ" sz="7200" dirty="0" smtClean="0"/>
              <a:t>u vzoru prosí se často mění hláska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/>
              <a:t> </a:t>
            </a:r>
            <a:r>
              <a:rPr lang="cs-CZ" sz="7200" dirty="0" smtClean="0"/>
              <a:t>   pla</a:t>
            </a:r>
            <a:r>
              <a:rPr lang="cs-CZ" sz="7200" dirty="0" smtClean="0">
                <a:solidFill>
                  <a:srgbClr val="0070C0"/>
                </a:solidFill>
              </a:rPr>
              <a:t>t</a:t>
            </a:r>
            <a:r>
              <a:rPr lang="cs-CZ" sz="7200" dirty="0" smtClean="0"/>
              <a:t>it  -    pla</a:t>
            </a:r>
            <a:r>
              <a:rPr lang="cs-CZ" sz="7200" dirty="0" smtClean="0">
                <a:solidFill>
                  <a:srgbClr val="0070C0"/>
                </a:solidFill>
              </a:rPr>
              <a:t>c</a:t>
            </a:r>
            <a:r>
              <a:rPr lang="cs-CZ" sz="7200" dirty="0" smtClean="0"/>
              <a:t>en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/>
              <a:t> </a:t>
            </a:r>
            <a:r>
              <a:rPr lang="cs-CZ" sz="7200" dirty="0" smtClean="0"/>
              <a:t>   brou</a:t>
            </a:r>
            <a:r>
              <a:rPr lang="cs-CZ" sz="7200" dirty="0" smtClean="0">
                <a:solidFill>
                  <a:srgbClr val="0070C0"/>
                </a:solidFill>
              </a:rPr>
              <a:t>s</a:t>
            </a:r>
            <a:r>
              <a:rPr lang="cs-CZ" sz="7200" dirty="0" smtClean="0"/>
              <a:t>it  -  brou</a:t>
            </a:r>
            <a:r>
              <a:rPr lang="cs-CZ" sz="7200" dirty="0" smtClean="0">
                <a:solidFill>
                  <a:srgbClr val="0070C0"/>
                </a:solidFill>
              </a:rPr>
              <a:t>š</a:t>
            </a:r>
            <a:r>
              <a:rPr lang="cs-CZ" sz="7200" dirty="0" smtClean="0"/>
              <a:t>en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/>
              <a:t> </a:t>
            </a:r>
            <a:r>
              <a:rPr lang="cs-CZ" sz="7200" dirty="0" smtClean="0"/>
              <a:t>   zka</a:t>
            </a:r>
            <a:r>
              <a:rPr lang="cs-CZ" sz="7200" dirty="0" smtClean="0">
                <a:solidFill>
                  <a:srgbClr val="0070C0"/>
                </a:solidFill>
              </a:rPr>
              <a:t>z</a:t>
            </a:r>
            <a:r>
              <a:rPr lang="cs-CZ" sz="7200" dirty="0" smtClean="0"/>
              <a:t>it  -  zka</a:t>
            </a:r>
            <a:r>
              <a:rPr lang="cs-CZ" sz="7200" dirty="0" smtClean="0">
                <a:solidFill>
                  <a:srgbClr val="0070C0"/>
                </a:solidFill>
              </a:rPr>
              <a:t>ž</a:t>
            </a:r>
            <a:r>
              <a:rPr lang="cs-CZ" sz="7200" dirty="0" smtClean="0"/>
              <a:t>en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/>
              <a:t> </a:t>
            </a:r>
            <a:r>
              <a:rPr lang="cs-CZ" sz="7200" dirty="0" smtClean="0"/>
              <a:t>   nahra</a:t>
            </a:r>
            <a:r>
              <a:rPr lang="cs-CZ" sz="7200" dirty="0" smtClean="0">
                <a:solidFill>
                  <a:srgbClr val="0070C0"/>
                </a:solidFill>
              </a:rPr>
              <a:t>d</a:t>
            </a:r>
            <a:r>
              <a:rPr lang="cs-CZ" sz="7200" dirty="0" smtClean="0"/>
              <a:t>it  -  nahra</a:t>
            </a:r>
            <a:r>
              <a:rPr lang="cs-CZ" sz="7200" dirty="0" smtClean="0">
                <a:solidFill>
                  <a:srgbClr val="0070C0"/>
                </a:solidFill>
              </a:rPr>
              <a:t>z</a:t>
            </a:r>
            <a:r>
              <a:rPr lang="cs-CZ" sz="7200" dirty="0" smtClean="0"/>
              <a:t>en</a:t>
            </a:r>
          </a:p>
          <a:p>
            <a:pPr>
              <a:lnSpc>
                <a:spcPct val="170000"/>
              </a:lnSpc>
            </a:pPr>
            <a:endParaRPr lang="cs-CZ" sz="7200" dirty="0" smtClean="0"/>
          </a:p>
          <a:p>
            <a:pPr>
              <a:lnSpc>
                <a:spcPct val="170000"/>
              </a:lnSpc>
            </a:pPr>
            <a:r>
              <a:rPr lang="cs-CZ" sz="7200" dirty="0" smtClean="0"/>
              <a:t>3. os. mn. č.  dle rozkazovacího způsobu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/>
              <a:t> </a:t>
            </a:r>
            <a:r>
              <a:rPr lang="cs-CZ" sz="7200" dirty="0" smtClean="0"/>
              <a:t>  (vzor  sází: -</a:t>
            </a:r>
            <a:r>
              <a:rPr lang="cs-CZ" sz="7200" dirty="0" err="1" smtClean="0"/>
              <a:t>ejí</a:t>
            </a:r>
            <a:r>
              <a:rPr lang="cs-CZ" sz="7200" dirty="0" smtClean="0"/>
              <a:t> i –í)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/>
              <a:t> </a:t>
            </a:r>
            <a:r>
              <a:rPr lang="cs-CZ" sz="7200" dirty="0" smtClean="0"/>
              <a:t>  sázej!                         oni sáz</a:t>
            </a:r>
            <a:r>
              <a:rPr lang="cs-CZ" sz="7200" dirty="0" smtClean="0">
                <a:solidFill>
                  <a:srgbClr val="0070C0"/>
                </a:solidFill>
              </a:rPr>
              <a:t>ejí</a:t>
            </a:r>
            <a:r>
              <a:rPr lang="cs-CZ" sz="7200" dirty="0" smtClean="0"/>
              <a:t> i sáz</a:t>
            </a:r>
            <a:r>
              <a:rPr lang="cs-CZ" sz="7200" dirty="0" smtClean="0">
                <a:solidFill>
                  <a:srgbClr val="0070C0"/>
                </a:solidFill>
              </a:rPr>
              <a:t>í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>
                <a:solidFill>
                  <a:srgbClr val="0070C0"/>
                </a:solidFill>
              </a:rPr>
              <a:t> </a:t>
            </a:r>
            <a:r>
              <a:rPr lang="cs-CZ" sz="7200" dirty="0" smtClean="0">
                <a:solidFill>
                  <a:srgbClr val="0070C0"/>
                </a:solidFill>
              </a:rPr>
              <a:t>  </a:t>
            </a:r>
            <a:r>
              <a:rPr lang="cs-CZ" sz="7200" dirty="0" smtClean="0"/>
              <a:t>nabízej!                           nabíz</a:t>
            </a:r>
            <a:r>
              <a:rPr lang="cs-CZ" sz="7200" dirty="0" smtClean="0">
                <a:solidFill>
                  <a:srgbClr val="0070C0"/>
                </a:solidFill>
              </a:rPr>
              <a:t>ejí</a:t>
            </a:r>
            <a:r>
              <a:rPr lang="cs-CZ" sz="7200" dirty="0" smtClean="0"/>
              <a:t> i nabíz</a:t>
            </a:r>
            <a:r>
              <a:rPr lang="cs-CZ" sz="7200" dirty="0" smtClean="0">
                <a:solidFill>
                  <a:srgbClr val="0070C0"/>
                </a:solidFill>
              </a:rPr>
              <a:t>í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>
                <a:solidFill>
                  <a:srgbClr val="0070C0"/>
                </a:solidFill>
              </a:rPr>
              <a:t> </a:t>
            </a:r>
            <a:r>
              <a:rPr lang="cs-CZ" sz="7200" dirty="0" smtClean="0">
                <a:solidFill>
                  <a:srgbClr val="0070C0"/>
                </a:solidFill>
              </a:rPr>
              <a:t>  </a:t>
            </a:r>
            <a:r>
              <a:rPr lang="cs-CZ" sz="7200" dirty="0" smtClean="0"/>
              <a:t>hoř!                                  hoří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7200" dirty="0">
                <a:solidFill>
                  <a:srgbClr val="0070C0"/>
                </a:solidFill>
              </a:rPr>
              <a:t> </a:t>
            </a:r>
            <a:r>
              <a:rPr lang="cs-CZ" sz="7200" dirty="0" smtClean="0">
                <a:solidFill>
                  <a:srgbClr val="0070C0"/>
                </a:solidFill>
              </a:rPr>
              <a:t>  </a:t>
            </a:r>
          </a:p>
          <a:p>
            <a:pPr marL="0" indent="0">
              <a:buNone/>
            </a:pP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60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152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V. třída</a:t>
            </a:r>
            <a:br>
              <a:rPr lang="cs-CZ" dirty="0" smtClean="0"/>
            </a:br>
            <a:r>
              <a:rPr lang="cs-CZ" dirty="0" smtClean="0"/>
              <a:t>                  </a:t>
            </a:r>
            <a:r>
              <a:rPr lang="cs-CZ" sz="3600" dirty="0" smtClean="0"/>
              <a:t>(zakončení na –á)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543672"/>
          </a:xfrm>
        </p:spPr>
        <p:txBody>
          <a:bodyPr/>
          <a:lstStyle/>
          <a:p>
            <a:r>
              <a:rPr lang="cs-CZ" dirty="0" smtClean="0"/>
              <a:t>bývá zde kolísání mezi 1. a 5. třídou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(-p-, -b-, -m-, -v-)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sypu i sypám</a:t>
            </a:r>
          </a:p>
          <a:p>
            <a:pPr marL="0" indent="0">
              <a:buNone/>
            </a:pPr>
            <a:r>
              <a:rPr lang="cs-CZ" dirty="0" smtClean="0"/>
              <a:t>   sypeš i sypáš</a:t>
            </a:r>
          </a:p>
          <a:p>
            <a:pPr marL="0" indent="0">
              <a:buNone/>
            </a:pPr>
            <a:r>
              <a:rPr lang="cs-CZ" dirty="0" smtClean="0"/>
              <a:t>   syp i sypej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54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40768"/>
            <a:ext cx="8229600" cy="1080120"/>
          </a:xfrm>
        </p:spPr>
        <p:txBody>
          <a:bodyPr/>
          <a:lstStyle/>
          <a:p>
            <a:r>
              <a:rPr lang="cs-CZ" dirty="0" smtClean="0"/>
              <a:t>          Nepravidelná slovesa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9958243"/>
              </p:ext>
            </p:extLst>
          </p:nvPr>
        </p:nvGraphicFramePr>
        <p:xfrm>
          <a:off x="539552" y="3212976"/>
          <a:ext cx="82296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být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vědět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jíst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chtít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rozkaz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buď!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věz!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jez!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chtěj!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3.os.mn.č.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jsou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vědí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chtějí i </a:t>
                      </a:r>
                      <a:r>
                        <a:rPr lang="cs-CZ" dirty="0" err="1" smtClean="0"/>
                        <a:t>chtí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příčestí trpné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(do)byt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(po)věděn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(na)jeden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(ne)chtěn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930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             Urči třídu a vzor: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Lhát</a:t>
            </a:r>
          </a:p>
          <a:p>
            <a:r>
              <a:rPr lang="cs-CZ" dirty="0" smtClean="0"/>
              <a:t>Plakat</a:t>
            </a:r>
          </a:p>
          <a:p>
            <a:r>
              <a:rPr lang="cs-CZ" dirty="0" smtClean="0"/>
              <a:t>Seznamovat</a:t>
            </a:r>
          </a:p>
          <a:p>
            <a:r>
              <a:rPr lang="cs-CZ" dirty="0" smtClean="0"/>
              <a:t>Sekat</a:t>
            </a:r>
          </a:p>
          <a:p>
            <a:r>
              <a:rPr lang="cs-CZ" dirty="0" smtClean="0"/>
              <a:t>Kosit</a:t>
            </a:r>
          </a:p>
          <a:p>
            <a:r>
              <a:rPr lang="cs-CZ" dirty="0" smtClean="0"/>
              <a:t>Obsáhnout</a:t>
            </a:r>
          </a:p>
          <a:p>
            <a:r>
              <a:rPr lang="cs-CZ" dirty="0" smtClean="0"/>
              <a:t>Vyhrát</a:t>
            </a:r>
          </a:p>
          <a:p>
            <a:r>
              <a:rPr lang="cs-CZ" dirty="0" smtClean="0"/>
              <a:t>Nechápat</a:t>
            </a:r>
          </a:p>
          <a:p>
            <a:r>
              <a:rPr lang="cs-CZ" dirty="0"/>
              <a:t>J</a:t>
            </a:r>
            <a:r>
              <a:rPr lang="cs-CZ" smtClean="0"/>
              <a:t>ečet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Srazit</a:t>
            </a:r>
          </a:p>
          <a:p>
            <a:r>
              <a:rPr lang="cs-CZ" dirty="0" smtClean="0"/>
              <a:t>Obejmout</a:t>
            </a:r>
          </a:p>
          <a:p>
            <a:r>
              <a:rPr lang="cs-CZ" dirty="0" smtClean="0"/>
              <a:t>Klečet</a:t>
            </a:r>
          </a:p>
          <a:p>
            <a:r>
              <a:rPr lang="cs-CZ" dirty="0" smtClean="0"/>
              <a:t>Nerozmazat</a:t>
            </a:r>
          </a:p>
          <a:p>
            <a:r>
              <a:rPr lang="cs-CZ" dirty="0" smtClean="0"/>
              <a:t>Zakázat</a:t>
            </a:r>
          </a:p>
          <a:p>
            <a:r>
              <a:rPr lang="cs-CZ" dirty="0" smtClean="0"/>
              <a:t>Zalít</a:t>
            </a:r>
          </a:p>
          <a:p>
            <a:r>
              <a:rPr lang="cs-CZ" dirty="0" smtClean="0"/>
              <a:t>Pobízet</a:t>
            </a:r>
          </a:p>
          <a:p>
            <a:r>
              <a:rPr lang="cs-CZ" dirty="0" smtClean="0"/>
              <a:t>Nadávat</a:t>
            </a:r>
          </a:p>
          <a:p>
            <a:r>
              <a:rPr lang="cs-CZ" dirty="0" smtClean="0"/>
              <a:t>Přetrhnout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426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08720"/>
            <a:ext cx="4038600" cy="5446205"/>
          </a:xfrm>
        </p:spPr>
        <p:txBody>
          <a:bodyPr/>
          <a:lstStyle/>
          <a:p>
            <a:r>
              <a:rPr lang="cs-CZ" dirty="0" smtClean="0"/>
              <a:t>Vracet</a:t>
            </a:r>
          </a:p>
          <a:p>
            <a:r>
              <a:rPr lang="cs-CZ" dirty="0" smtClean="0"/>
              <a:t>Kouřit</a:t>
            </a:r>
          </a:p>
          <a:p>
            <a:r>
              <a:rPr lang="cs-CZ" dirty="0" smtClean="0"/>
              <a:t>Zrudnout</a:t>
            </a:r>
          </a:p>
          <a:p>
            <a:r>
              <a:rPr lang="cs-CZ" dirty="0" smtClean="0"/>
              <a:t>Vyvolat</a:t>
            </a:r>
          </a:p>
          <a:p>
            <a:r>
              <a:rPr lang="cs-CZ" dirty="0" smtClean="0"/>
              <a:t>Psát</a:t>
            </a:r>
          </a:p>
          <a:p>
            <a:r>
              <a:rPr lang="cs-CZ" dirty="0" smtClean="0"/>
              <a:t>Počítat</a:t>
            </a:r>
          </a:p>
          <a:p>
            <a:r>
              <a:rPr lang="cs-CZ" dirty="0" smtClean="0"/>
              <a:t>Použít</a:t>
            </a:r>
          </a:p>
          <a:p>
            <a:r>
              <a:rPr lang="cs-CZ" dirty="0" smtClean="0"/>
              <a:t>Vyřezat</a:t>
            </a:r>
          </a:p>
          <a:p>
            <a:r>
              <a:rPr lang="cs-CZ" dirty="0" smtClean="0"/>
              <a:t>Dřít</a:t>
            </a:r>
          </a:p>
          <a:p>
            <a:r>
              <a:rPr lang="cs-CZ" dirty="0" smtClean="0"/>
              <a:t>Pít</a:t>
            </a:r>
          </a:p>
          <a:p>
            <a:r>
              <a:rPr lang="cs-CZ" dirty="0" smtClean="0"/>
              <a:t>Lízat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908720"/>
            <a:ext cx="4038600" cy="5446205"/>
          </a:xfrm>
        </p:spPr>
        <p:txBody>
          <a:bodyPr/>
          <a:lstStyle/>
          <a:p>
            <a:r>
              <a:rPr lang="cs-CZ" dirty="0" smtClean="0"/>
              <a:t>V</a:t>
            </a:r>
            <a:r>
              <a:rPr lang="cs-CZ" dirty="0" smtClean="0"/>
              <a:t>ymýšlet</a:t>
            </a:r>
          </a:p>
          <a:p>
            <a:r>
              <a:rPr lang="cs-CZ" dirty="0" smtClean="0"/>
              <a:t>Loupat</a:t>
            </a:r>
          </a:p>
          <a:p>
            <a:r>
              <a:rPr lang="cs-CZ" dirty="0" smtClean="0"/>
              <a:t>Zamknout</a:t>
            </a:r>
          </a:p>
          <a:p>
            <a:r>
              <a:rPr lang="cs-CZ" dirty="0" smtClean="0"/>
              <a:t>Vrzat</a:t>
            </a:r>
          </a:p>
          <a:p>
            <a:r>
              <a:rPr lang="cs-CZ" dirty="0" smtClean="0"/>
              <a:t>Vyšlapat</a:t>
            </a:r>
          </a:p>
          <a:p>
            <a:r>
              <a:rPr lang="cs-CZ" dirty="0" smtClean="0"/>
              <a:t>Hodit</a:t>
            </a:r>
          </a:p>
          <a:p>
            <a:r>
              <a:rPr lang="cs-CZ" dirty="0" smtClean="0"/>
              <a:t>Šílet</a:t>
            </a:r>
          </a:p>
          <a:p>
            <a:r>
              <a:rPr lang="cs-CZ" dirty="0" smtClean="0"/>
              <a:t>Najmout</a:t>
            </a:r>
          </a:p>
          <a:p>
            <a:r>
              <a:rPr lang="cs-CZ" dirty="0" smtClean="0"/>
              <a:t>Informovat</a:t>
            </a:r>
          </a:p>
          <a:p>
            <a:r>
              <a:rPr lang="cs-CZ" dirty="0" smtClean="0"/>
              <a:t>Požádat</a:t>
            </a:r>
          </a:p>
          <a:p>
            <a:r>
              <a:rPr lang="cs-CZ" dirty="0" smtClean="0"/>
              <a:t>Smát se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067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HONSIGOVÁ, L. </a:t>
            </a:r>
            <a:r>
              <a:rPr lang="cs-CZ" i="1" dirty="0"/>
              <a:t>Od pětky do osmičky</a:t>
            </a:r>
            <a:r>
              <a:rPr lang="cs-CZ" dirty="0"/>
              <a:t>: </a:t>
            </a:r>
            <a:r>
              <a:rPr lang="cs-CZ" i="1" dirty="0"/>
              <a:t>Český jazyk stručně a přehledně</a:t>
            </a:r>
            <a:r>
              <a:rPr lang="cs-CZ" dirty="0"/>
              <a:t>. 2. Praha: Fragment, 1993. ISBN 8085768046.</a:t>
            </a:r>
          </a:p>
        </p:txBody>
      </p:sp>
    </p:spTree>
    <p:extLst>
      <p:ext uri="{BB962C8B-B14F-4D97-AF65-F5344CB8AC3E}">
        <p14:creationId xmlns:p14="http://schemas.microsoft.com/office/powerpoint/2010/main" val="85880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182</TotalTime>
  <Words>648</Words>
  <Application>Microsoft Office PowerPoint</Application>
  <PresentationFormat>Předvádění na obrazovce (4:3)</PresentationFormat>
  <Paragraphs>224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Tok</vt:lpstr>
      <vt:lpstr>Šablona 32  VY_32_INOVACE_15_24 Slovesné třídy</vt:lpstr>
      <vt:lpstr>Prezentace aplikace PowerPoint</vt:lpstr>
      <vt:lpstr>Prezentace aplikace PowerPoint</vt:lpstr>
      <vt:lpstr>Prezentace aplikace PowerPoint</vt:lpstr>
      <vt:lpstr>                                                                             I. třída                    (zakončení na  –e)</vt:lpstr>
      <vt:lpstr>                             !</vt:lpstr>
      <vt:lpstr>                       II. třída                  (zakončení na  – ne)</vt:lpstr>
      <vt:lpstr>                               ! </vt:lpstr>
      <vt:lpstr>                        III. třída                    (zakončení na –je)</vt:lpstr>
      <vt:lpstr>                               !</vt:lpstr>
      <vt:lpstr>                      IV. třída                   (zakončení na –í)</vt:lpstr>
      <vt:lpstr>                               !</vt:lpstr>
      <vt:lpstr>                       V. třída                   (zakončení na –á)</vt:lpstr>
      <vt:lpstr>          Nepravidelná slovesa</vt:lpstr>
      <vt:lpstr>             Urči třídu a vzor: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19</cp:revision>
  <dcterms:created xsi:type="dcterms:W3CDTF">2011-11-14T20:05:05Z</dcterms:created>
  <dcterms:modified xsi:type="dcterms:W3CDTF">2012-01-27T09:31:01Z</dcterms:modified>
</cp:coreProperties>
</file>