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7520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768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057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784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359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9556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598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028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8929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79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794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6F932-9D3E-4DD0-876D-2E1191E4691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4E822-0CBD-490E-AA35-E443808031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55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95645"/>
              </p:ext>
            </p:extLst>
          </p:nvPr>
        </p:nvGraphicFramePr>
        <p:xfrm>
          <a:off x="1524000" y="1397000"/>
          <a:ext cx="6720408" cy="2768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Michaela Blažková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mtClean="0"/>
                        <a:t>VY_32_Inovace_10.1.7</a:t>
                      </a:r>
                      <a:r>
                        <a:rPr lang="cs-CZ" baseline="0" smtClean="0"/>
                        <a:t> </a:t>
                      </a:r>
                      <a:r>
                        <a:rPr lang="cs-CZ" smtClean="0"/>
                        <a:t>Pravopis </a:t>
                      </a:r>
                      <a:r>
                        <a:rPr lang="cs-CZ" dirty="0" smtClean="0"/>
                        <a:t>i/y v koncovkách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Český jazyk 8.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Prezentace je určena žákům 8. ročníku a slouží k procvičení a zopakování pravopisu</a:t>
                      </a:r>
                      <a:r>
                        <a:rPr lang="cs-CZ" baseline="0" dirty="0" smtClean="0"/>
                        <a:t> v koncovkách podstatných jmen, přídavných jmen a sloves.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92696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291757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b="1" i="1" dirty="0" smtClean="0"/>
              <a:t>Pravopis i/y v koncovkách</a:t>
            </a:r>
            <a:endParaRPr lang="cs-CZ" sz="5400" b="1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43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634082"/>
          </a:xfrm>
          <a:solidFill>
            <a:srgbClr val="FF9966"/>
          </a:solidFill>
        </p:spPr>
        <p:txBody>
          <a:bodyPr>
            <a:noAutofit/>
          </a:bodyPr>
          <a:lstStyle/>
          <a:p>
            <a:r>
              <a:rPr lang="cs-CZ" sz="3600" u="sng" dirty="0" smtClean="0"/>
              <a:t>Spojte autora a jeho dílo, doplňte i/y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08720"/>
            <a:ext cx="8856984" cy="576064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Čapkov</a:t>
            </a:r>
            <a:r>
              <a:rPr lang="cs-CZ" sz="2800" dirty="0" smtClean="0"/>
              <a:t>_		Hrátky s čertem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Erbenov</a:t>
            </a:r>
            <a:r>
              <a:rPr lang="cs-CZ" sz="2800" dirty="0" smtClean="0"/>
              <a:t>_		Postřižiny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Drdov</a:t>
            </a:r>
            <a:r>
              <a:rPr lang="cs-CZ" sz="2800" dirty="0" smtClean="0"/>
              <a:t>_		Povídky z jedné kapsy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Hrabalov</a:t>
            </a:r>
            <a:r>
              <a:rPr lang="cs-CZ" sz="2800" dirty="0" smtClean="0"/>
              <a:t>_		České pohádky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Poláčkov</a:t>
            </a:r>
            <a:r>
              <a:rPr lang="cs-CZ" sz="2800" dirty="0" smtClean="0"/>
              <a:t>_		Broučci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Jiráskov</a:t>
            </a:r>
            <a:r>
              <a:rPr lang="cs-CZ" sz="2800" dirty="0" smtClean="0"/>
              <a:t>_		Lovci mamutů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Karafiátov</a:t>
            </a:r>
            <a:r>
              <a:rPr lang="cs-CZ" sz="2800" dirty="0" smtClean="0"/>
              <a:t>_		Muži v </a:t>
            </a:r>
            <a:r>
              <a:rPr lang="cs-CZ" sz="2800" dirty="0" err="1" smtClean="0"/>
              <a:t>offsidu</a:t>
            </a:r>
            <a:endParaRPr lang="cs-CZ" sz="28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err="1" smtClean="0"/>
              <a:t>Štorchov</a:t>
            </a:r>
            <a:r>
              <a:rPr lang="cs-CZ" sz="2800" dirty="0" smtClean="0"/>
              <a:t>_		Staré pověsti české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1259932" y="935801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39952" y="1630159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20644" y="2300924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91688" y="2973613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480684" y="3637206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342139" y="4365104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699417" y="5013176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519397" y="5689167"/>
            <a:ext cx="3600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i</a:t>
            </a: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1619972" y="1340768"/>
            <a:ext cx="1223836" cy="121218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1799992" y="2134215"/>
            <a:ext cx="1043816" cy="100675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1480684" y="1340768"/>
            <a:ext cx="1363124" cy="13391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1840724" y="2134215"/>
            <a:ext cx="1003084" cy="12227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1840724" y="4141262"/>
            <a:ext cx="1003084" cy="112394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1671708" y="4731738"/>
            <a:ext cx="1172100" cy="120945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V="1">
            <a:off x="1799992" y="4869162"/>
            <a:ext cx="1043816" cy="115212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V="1">
            <a:off x="1879437" y="4141262"/>
            <a:ext cx="964371" cy="130396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blazkova\AppData\Local\Microsoft\Windows\Temporary Internet Files\Content.IE5\9S3725G8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37606"/>
            <a:ext cx="2312804" cy="201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lazkova\AppData\Local\Microsoft\Windows\Temporary Internet Files\Content.IE5\50RHYVP1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61659"/>
            <a:ext cx="2133778" cy="175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88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634082"/>
          </a:xfrm>
          <a:solidFill>
            <a:srgbClr val="FF9966"/>
          </a:solidFill>
        </p:spPr>
        <p:txBody>
          <a:bodyPr>
            <a:normAutofit fontScale="90000"/>
          </a:bodyPr>
          <a:lstStyle/>
          <a:p>
            <a:r>
              <a:rPr lang="cs-CZ" u="sng" dirty="0" smtClean="0"/>
              <a:t>Doplňte i/y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Po nebi plul_ bílé beránky.</a:t>
            </a:r>
          </a:p>
          <a:p>
            <a:pPr marL="0" indent="0">
              <a:buNone/>
            </a:pPr>
            <a:r>
              <a:rPr lang="cs-CZ" sz="2800" dirty="0" smtClean="0"/>
              <a:t>Beránci pobíhal_ po louce.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Nosiči odnesl_ hostům kufry.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Dříve se nosiče na kolo používal_ častěji.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Malí koníčci se dětem moc líbil_.</a:t>
            </a:r>
          </a:p>
          <a:p>
            <a:pPr marL="0" indent="0">
              <a:buNone/>
            </a:pPr>
            <a:r>
              <a:rPr lang="cs-CZ" sz="2800" dirty="0" smtClean="0"/>
              <a:t>Během nemoci mi chyběl_  mé koníčky, hlavně fotbal.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Mořští koráli zdobil_ podmořskou říši.</a:t>
            </a:r>
          </a:p>
          <a:p>
            <a:pPr marL="0" indent="0">
              <a:buNone/>
            </a:pPr>
            <a:r>
              <a:rPr lang="cs-CZ" sz="2800" dirty="0" smtClean="0"/>
              <a:t>Princezně se rozsypal_ stříbrné korále.</a:t>
            </a: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1979712" y="803145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5" name="Obdélník 4"/>
          <p:cNvSpPr/>
          <p:nvPr/>
        </p:nvSpPr>
        <p:spPr>
          <a:xfrm>
            <a:off x="2195736" y="2348880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82569" y="3861048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028612" y="5395435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9772" y="1323337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9" name="Obdélník 8"/>
          <p:cNvSpPr/>
          <p:nvPr/>
        </p:nvSpPr>
        <p:spPr>
          <a:xfrm>
            <a:off x="4824028" y="2834229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872136" y="4407295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326901" y="5938853"/>
            <a:ext cx="216024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y</a:t>
            </a:r>
          </a:p>
        </p:txBody>
      </p:sp>
      <p:pic>
        <p:nvPicPr>
          <p:cNvPr id="2050" name="Picture 2" descr="C:\Users\blazkova\AppData\Local\Microsoft\Windows\Temporary Internet Files\Content.IE5\9S3725G8\MC90044180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054" y="516358"/>
            <a:ext cx="1519058" cy="151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lazkova\AppData\Local\Microsoft\Windows\Temporary Internet Files\Content.IE5\50RHYVP1\MC9000278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266" y="751563"/>
            <a:ext cx="878312" cy="123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lazkova\AppData\Local\Microsoft\Windows\Temporary Internet Files\Content.IE5\9S3725G8\MC9003327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836" y="2035416"/>
            <a:ext cx="681171" cy="149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lazkova\AppData\Local\Microsoft\Windows\Temporary Internet Files\Content.IE5\O4PZIY3K\MP90028929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816" y="2348880"/>
            <a:ext cx="1684784" cy="112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lazkova\AppData\Local\Microsoft\Windows\Temporary Internet Files\Content.IE5\9S3725G8\MC9003256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583" y="3526440"/>
            <a:ext cx="1398843" cy="89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208" y="4077072"/>
            <a:ext cx="1068178" cy="87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lazkova\AppData\Local\Microsoft\Windows\Temporary Internet Files\Content.IE5\50RHYVP1\MP90025549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125" y="5114815"/>
            <a:ext cx="1493665" cy="99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blazkova\AppData\Local\Microsoft\Windows\Temporary Internet Files\Content.IE5\50RHYVP1\MC90025099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078" y="5724562"/>
            <a:ext cx="1543698" cy="93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559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648072"/>
          </a:xfrm>
          <a:solidFill>
            <a:srgbClr val="FF9966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Převeďte věty do množného čísla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2894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600" dirty="0" smtClean="0"/>
              <a:t>1. Vrchol hory byl zapadán sněhem.</a:t>
            </a:r>
          </a:p>
          <a:p>
            <a:pPr marL="0" indent="0">
              <a:buNone/>
            </a:pPr>
            <a:r>
              <a:rPr lang="cs-CZ" sz="2600" dirty="0" smtClean="0"/>
              <a:t>2. Známý herec se zúčastnil televizní talk show.</a:t>
            </a:r>
          </a:p>
          <a:p>
            <a:pPr marL="0" indent="0">
              <a:buNone/>
            </a:pPr>
            <a:r>
              <a:rPr lang="cs-CZ" sz="2600" dirty="0" smtClean="0"/>
              <a:t>3. Malé štěně si hrálo s plyšovou hračkou.</a:t>
            </a:r>
          </a:p>
          <a:p>
            <a:pPr marL="0" indent="0">
              <a:buNone/>
            </a:pPr>
            <a:r>
              <a:rPr lang="cs-CZ" sz="2600" dirty="0" smtClean="0"/>
              <a:t>4. Dáma se chlubila třpytivým drahokamem.</a:t>
            </a:r>
          </a:p>
          <a:p>
            <a:pPr marL="0" indent="0">
              <a:buNone/>
            </a:pPr>
            <a:r>
              <a:rPr lang="cs-CZ" sz="2600" dirty="0" smtClean="0"/>
              <a:t>5. Moudrý člověk se o své tajemství dělí jen s opravdovým přítelem. </a:t>
            </a:r>
          </a:p>
          <a:p>
            <a:pPr marL="0" indent="0">
              <a:buNone/>
            </a:pPr>
            <a:r>
              <a:rPr lang="cs-CZ" sz="2600" b="1" i="1" u="sng" dirty="0" smtClean="0">
                <a:solidFill>
                  <a:schemeClr val="tx2">
                    <a:lumMod val="50000"/>
                  </a:schemeClr>
                </a:solidFill>
              </a:rPr>
              <a:t>Řešení:</a:t>
            </a:r>
          </a:p>
          <a:p>
            <a:pPr marL="0" indent="0">
              <a:buNone/>
            </a:pPr>
            <a:r>
              <a:rPr lang="cs-CZ" sz="2600" dirty="0" smtClean="0"/>
              <a:t>1. Vrchol</a:t>
            </a:r>
            <a:r>
              <a:rPr lang="cs-CZ" sz="2600" dirty="0" smtClean="0">
                <a:solidFill>
                  <a:srgbClr val="C00000"/>
                </a:solidFill>
              </a:rPr>
              <a:t>y</a:t>
            </a:r>
            <a:r>
              <a:rPr lang="cs-CZ" sz="2600" dirty="0" smtClean="0"/>
              <a:t> hor byl</a:t>
            </a:r>
            <a:r>
              <a:rPr lang="cs-CZ" sz="2600" dirty="0" smtClean="0">
                <a:solidFill>
                  <a:srgbClr val="C00000"/>
                </a:solidFill>
              </a:rPr>
              <a:t>y</a:t>
            </a:r>
            <a:r>
              <a:rPr lang="cs-CZ" sz="2600" dirty="0" smtClean="0"/>
              <a:t> zapadány sněhem.</a:t>
            </a:r>
          </a:p>
          <a:p>
            <a:pPr marL="0" indent="0">
              <a:buNone/>
            </a:pPr>
            <a:r>
              <a:rPr lang="cs-CZ" sz="2600" dirty="0" smtClean="0"/>
              <a:t>2. Znám</a:t>
            </a:r>
            <a:r>
              <a:rPr lang="cs-CZ" sz="2600" dirty="0" smtClean="0">
                <a:solidFill>
                  <a:srgbClr val="C00000"/>
                </a:solidFill>
              </a:rPr>
              <a:t>í</a:t>
            </a:r>
            <a:r>
              <a:rPr lang="cs-CZ" sz="2600" dirty="0" smtClean="0"/>
              <a:t> herci se zúčastnil</a:t>
            </a:r>
            <a:r>
              <a:rPr lang="cs-CZ" sz="2600" dirty="0" smtClean="0">
                <a:solidFill>
                  <a:srgbClr val="C00000"/>
                </a:solidFill>
              </a:rPr>
              <a:t>i</a:t>
            </a:r>
            <a:r>
              <a:rPr lang="cs-CZ" sz="2600" dirty="0" smtClean="0"/>
              <a:t> televizní talk show.</a:t>
            </a:r>
          </a:p>
          <a:p>
            <a:pPr marL="0" indent="0">
              <a:buNone/>
            </a:pPr>
            <a:r>
              <a:rPr lang="cs-CZ" sz="2600" dirty="0" smtClean="0"/>
              <a:t>3. Malá štěňata si hrál</a:t>
            </a:r>
            <a:r>
              <a:rPr lang="cs-CZ" sz="2600" dirty="0" smtClean="0">
                <a:solidFill>
                  <a:srgbClr val="C00000"/>
                </a:solidFill>
              </a:rPr>
              <a:t>a</a:t>
            </a:r>
            <a:r>
              <a:rPr lang="cs-CZ" sz="2600" dirty="0" smtClean="0"/>
              <a:t> a plyšov</a:t>
            </a:r>
            <a:r>
              <a:rPr lang="cs-CZ" sz="2600" dirty="0" smtClean="0">
                <a:solidFill>
                  <a:srgbClr val="C00000"/>
                </a:solidFill>
              </a:rPr>
              <a:t>ými</a:t>
            </a:r>
            <a:r>
              <a:rPr lang="cs-CZ" sz="2600" dirty="0" smtClean="0"/>
              <a:t> hračk</a:t>
            </a:r>
            <a:r>
              <a:rPr lang="cs-CZ" sz="2600" dirty="0" smtClean="0">
                <a:solidFill>
                  <a:srgbClr val="C00000"/>
                </a:solidFill>
              </a:rPr>
              <a:t>ami</a:t>
            </a:r>
            <a:r>
              <a:rPr lang="cs-CZ" sz="2600" dirty="0" smtClean="0"/>
              <a:t>.</a:t>
            </a:r>
          </a:p>
          <a:p>
            <a:pPr marL="0" indent="0">
              <a:buNone/>
            </a:pPr>
            <a:r>
              <a:rPr lang="cs-CZ" sz="2600" dirty="0" smtClean="0"/>
              <a:t>4. Dám</a:t>
            </a:r>
            <a:r>
              <a:rPr lang="cs-CZ" sz="2600" dirty="0" smtClean="0">
                <a:solidFill>
                  <a:srgbClr val="C00000"/>
                </a:solidFill>
              </a:rPr>
              <a:t>y</a:t>
            </a:r>
            <a:r>
              <a:rPr lang="cs-CZ" sz="2600" dirty="0" smtClean="0"/>
              <a:t> se chlubil</a:t>
            </a:r>
            <a:r>
              <a:rPr lang="cs-CZ" sz="2600" dirty="0" smtClean="0">
                <a:solidFill>
                  <a:srgbClr val="C00000"/>
                </a:solidFill>
              </a:rPr>
              <a:t>y</a:t>
            </a:r>
            <a:r>
              <a:rPr lang="cs-CZ" sz="2600" dirty="0" smtClean="0"/>
              <a:t> třpytiv</a:t>
            </a:r>
            <a:r>
              <a:rPr lang="cs-CZ" sz="2600" dirty="0" smtClean="0">
                <a:solidFill>
                  <a:srgbClr val="C00000"/>
                </a:solidFill>
              </a:rPr>
              <a:t>ými</a:t>
            </a:r>
            <a:r>
              <a:rPr lang="cs-CZ" sz="2600" dirty="0" smtClean="0"/>
              <a:t> drahokam</a:t>
            </a:r>
            <a:r>
              <a:rPr lang="cs-CZ" sz="2600" dirty="0" smtClean="0">
                <a:solidFill>
                  <a:srgbClr val="C00000"/>
                </a:solidFill>
              </a:rPr>
              <a:t>y</a:t>
            </a:r>
            <a:r>
              <a:rPr lang="cs-CZ" sz="2600" dirty="0" smtClean="0"/>
              <a:t>.</a:t>
            </a:r>
          </a:p>
          <a:p>
            <a:pPr marL="0" indent="0">
              <a:buNone/>
            </a:pPr>
            <a:r>
              <a:rPr lang="cs-CZ" sz="2600" dirty="0" smtClean="0"/>
              <a:t>5. Moudří lidé se o svá tajemství dělí jen s opravdov</a:t>
            </a:r>
            <a:r>
              <a:rPr lang="cs-CZ" sz="2600" dirty="0" smtClean="0">
                <a:solidFill>
                  <a:srgbClr val="C00000"/>
                </a:solidFill>
              </a:rPr>
              <a:t>ými</a:t>
            </a:r>
            <a:r>
              <a:rPr lang="cs-CZ" sz="2600" dirty="0" smtClean="0"/>
              <a:t> přátel</a:t>
            </a:r>
            <a:r>
              <a:rPr lang="cs-CZ" sz="2600" dirty="0" smtClean="0">
                <a:solidFill>
                  <a:srgbClr val="C00000"/>
                </a:solidFill>
              </a:rPr>
              <a:t>i</a:t>
            </a:r>
            <a:r>
              <a:rPr lang="cs-CZ" sz="2600" dirty="0" smtClean="0"/>
              <a:t>.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1632029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06090"/>
          </a:xfrm>
          <a:solidFill>
            <a:srgbClr val="FF9966"/>
          </a:solidFill>
        </p:spPr>
        <p:txBody>
          <a:bodyPr>
            <a:normAutofit fontScale="90000"/>
          </a:bodyPr>
          <a:lstStyle/>
          <a:p>
            <a:r>
              <a:rPr lang="cs-CZ" sz="3600" dirty="0" smtClean="0"/>
              <a:t>Doplňte tajenku. Tajenku poté doplňte do citátu.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688632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699792" y="1010428"/>
            <a:ext cx="64807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S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99792" y="1730508"/>
            <a:ext cx="64807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L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99792" y="2450588"/>
            <a:ext cx="64807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99792" y="3170668"/>
            <a:ext cx="64807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N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00237" y="3890748"/>
            <a:ext cx="64807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C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699792" y="4610828"/>
            <a:ext cx="64807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I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051720" y="1010428"/>
            <a:ext cx="648072" cy="720080"/>
          </a:xfrm>
          <a:prstGeom prst="rect">
            <a:avLst/>
          </a:prstGeom>
          <a:solidFill>
            <a:srgbClr val="FFFF6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O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5576" y="1010428"/>
            <a:ext cx="648072" cy="720080"/>
          </a:xfrm>
          <a:prstGeom prst="rect">
            <a:avLst/>
          </a:prstGeom>
          <a:solidFill>
            <a:srgbClr val="FFFF6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002060"/>
                </a:solidFill>
              </a:rPr>
              <a:t>B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403648" y="1010428"/>
            <a:ext cx="648072" cy="720080"/>
          </a:xfrm>
          <a:prstGeom prst="rect">
            <a:avLst/>
          </a:prstGeom>
          <a:solidFill>
            <a:srgbClr val="FFFF6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R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051720" y="173050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T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636604" y="101042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I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88532" y="101042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V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347864" y="101042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K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347864" y="173050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I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55576" y="173050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P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403648" y="173050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Y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347864" y="245058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B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55576" y="245058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H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403648" y="245058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O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051720" y="245058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L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995936" y="245058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Y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416550" y="317066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K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051720" y="317066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O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348309" y="3892561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Í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996381" y="317066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Í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348309" y="317066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V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644008" y="3899845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I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996381" y="3899845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L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1423001" y="461082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V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051720" y="4610828"/>
            <a:ext cx="648072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S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63900" y="1092789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66417" y="1798160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2.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63900" y="2518240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3.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802863" y="3238320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4.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150374" y="3967497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5.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884974" y="4678480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6.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580112" y="1145733"/>
            <a:ext cx="3256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roskev – 6. p. j. č.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606930" y="1798160"/>
            <a:ext cx="2801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ytel – 3. p. j. č.</a:t>
            </a:r>
            <a:endParaRPr lang="cs-CZ" sz="32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606930" y="2518240"/>
            <a:ext cx="3374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holub – 4. p. mn. </a:t>
            </a:r>
            <a:r>
              <a:rPr lang="cs-CZ" sz="3200" dirty="0"/>
              <a:t>č</a:t>
            </a:r>
            <a:r>
              <a:rPr lang="cs-CZ" sz="3200" dirty="0" smtClean="0"/>
              <a:t>.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590803" y="3238320"/>
            <a:ext cx="3406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  <a:r>
              <a:rPr lang="cs-CZ" sz="3200" dirty="0" smtClean="0"/>
              <a:t>onev – 2. p. mn. č.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606930" y="3960213"/>
            <a:ext cx="23679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  <a:r>
              <a:rPr lang="cs-CZ" sz="3200" dirty="0" smtClean="0"/>
              <a:t>íl – 6. p. j. č.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650594" y="4678480"/>
            <a:ext cx="25549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  <a:r>
              <a:rPr lang="cs-CZ" sz="3200" dirty="0" smtClean="0"/>
              <a:t>es – 3. p. j. č.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00678" y="5440868"/>
            <a:ext cx="80457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Otoč tvář ke _ _ _ _ _ _ a všechny stíny padnou </a:t>
            </a:r>
          </a:p>
          <a:p>
            <a:r>
              <a:rPr lang="cs-CZ" sz="3200" dirty="0" smtClean="0"/>
              <a:t>za tebe. (přísloví)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699792" y="5440868"/>
            <a:ext cx="1140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slunci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6054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Použité 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KRAUSOVÁ, Zdeňka; PAŠKOVÁ, Martina. </a:t>
            </a:r>
            <a:r>
              <a:rPr lang="cs-CZ" sz="2400" i="1" dirty="0"/>
              <a:t>Český jazyk 8 pro základní školy a víceletá gymnázia</a:t>
            </a:r>
            <a:r>
              <a:rPr lang="cs-CZ" sz="2400" dirty="0"/>
              <a:t>. Plzeň: Fraus, 2005, ISBN 80-7238-419-8. </a:t>
            </a:r>
          </a:p>
          <a:p>
            <a:r>
              <a:rPr lang="cs-CZ" sz="2400" dirty="0" smtClean="0"/>
              <a:t>KRAUSOVÁ</a:t>
            </a:r>
            <a:r>
              <a:rPr lang="cs-CZ" sz="2400" dirty="0"/>
              <a:t>, Zdeňka; PAŠKOVÁ, Martina. </a:t>
            </a:r>
            <a:r>
              <a:rPr lang="cs-CZ" sz="2400" i="1" dirty="0"/>
              <a:t>Český jazyk 8 pracovní sešit pro základní školy a víceletá gymnázia</a:t>
            </a:r>
            <a:r>
              <a:rPr lang="cs-CZ" sz="2400" dirty="0"/>
              <a:t>. Plzeň: Fraus, 2005, ISBN 80-7238-420-1. </a:t>
            </a:r>
          </a:p>
          <a:p>
            <a:r>
              <a:rPr lang="cs-CZ" sz="2400" dirty="0" smtClean="0"/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1196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445</Words>
  <Application>Microsoft Office PowerPoint</Application>
  <PresentationFormat>Předvádění na obrazovce (4:3)</PresentationFormat>
  <Paragraphs>112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Pravopis i/y v koncovkách</vt:lpstr>
      <vt:lpstr>Spojte autora a jeho dílo, doplňte i/y</vt:lpstr>
      <vt:lpstr>Doplňte i/y</vt:lpstr>
      <vt:lpstr>Převeďte věty do množného čísla</vt:lpstr>
      <vt:lpstr>Doplňte tajenku. Tajenku poté doplňte do citátu.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Pravopis i/y v koncovkách</dc:title>
  <dc:creator>Michaela Blažková</dc:creator>
  <cp:lastModifiedBy>Michaela Blažková</cp:lastModifiedBy>
  <cp:revision>26</cp:revision>
  <dcterms:created xsi:type="dcterms:W3CDTF">2012-11-04T10:53:35Z</dcterms:created>
  <dcterms:modified xsi:type="dcterms:W3CDTF">2013-04-09T06:39:47Z</dcterms:modified>
</cp:coreProperties>
</file>