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783" autoAdjust="0"/>
  </p:normalViewPr>
  <p:slideViewPr>
    <p:cSldViewPr>
      <p:cViewPr>
        <p:scale>
          <a:sx n="70" d="100"/>
          <a:sy n="70" d="100"/>
        </p:scale>
        <p:origin x="-2814" y="-9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0150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452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093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4022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060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41351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69214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5198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94305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6734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75632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C195C0-F273-45BA-9A21-9507341E8202}" type="datetimeFigureOut">
              <a:rPr lang="cs-CZ" smtClean="0"/>
              <a:t>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E3BB9-3919-495C-A3D2-4202241FDB6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6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jpeg"/><Relationship Id="rId7" Type="http://schemas.openxmlformats.org/officeDocument/2006/relationships/image" Target="../media/image9.wmf"/><Relationship Id="rId12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4400597"/>
              </p:ext>
            </p:extLst>
          </p:nvPr>
        </p:nvGraphicFramePr>
        <p:xfrm>
          <a:off x="1524000" y="1397000"/>
          <a:ext cx="6720408" cy="2768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Michaela</a:t>
                      </a:r>
                      <a:r>
                        <a:rPr lang="cs-CZ" baseline="0" dirty="0" smtClean="0"/>
                        <a:t> Blažková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/>
                        <a:t>VY_32_Inovace_10.1.8</a:t>
                      </a:r>
                      <a:r>
                        <a:rPr lang="cs-CZ" baseline="0" smtClean="0"/>
                        <a:t> </a:t>
                      </a:r>
                      <a:r>
                        <a:rPr lang="cs-CZ" baseline="0" dirty="0" smtClean="0"/>
                        <a:t>Pravopis s/z/</a:t>
                      </a:r>
                      <a:r>
                        <a:rPr lang="cs-CZ" baseline="0" dirty="0" err="1" smtClean="0"/>
                        <a:t>vz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8. ročník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Prezentace je</a:t>
                      </a:r>
                      <a:r>
                        <a:rPr lang="cs-CZ" baseline="0" dirty="0" smtClean="0"/>
                        <a:t> určena žákům 8. ročníku a seznamuje je s pravidly psaní předpon s, z, </a:t>
                      </a:r>
                      <a:r>
                        <a:rPr lang="cs-CZ" baseline="0" dirty="0" err="1" smtClean="0"/>
                        <a:t>vz</a:t>
                      </a:r>
                      <a:r>
                        <a:rPr lang="cs-CZ" baseline="0" dirty="0" smtClean="0"/>
                        <a:t>. Slouží především </a:t>
                      </a:r>
                      <a:r>
                        <a:rPr lang="cs-CZ" baseline="0" smtClean="0"/>
                        <a:t>k procvičení.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2847683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i="1" dirty="0" smtClean="0"/>
              <a:t>Předpony s-, z-, </a:t>
            </a:r>
            <a:r>
              <a:rPr lang="cs-CZ" sz="6000" b="1" i="1" dirty="0" err="1" smtClean="0"/>
              <a:t>vz</a:t>
            </a:r>
            <a:r>
              <a:rPr lang="cs-CZ" sz="6000" b="1" i="1" dirty="0" smtClean="0"/>
              <a:t>-</a:t>
            </a:r>
            <a:endParaRPr lang="cs-CZ" sz="6000" b="1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53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78098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b="1" dirty="0" smtClean="0"/>
              <a:t>Předpona s-/se-</a:t>
            </a:r>
            <a:endParaRPr lang="cs-CZ" sz="4000" b="1" dirty="0"/>
          </a:p>
        </p:txBody>
      </p:sp>
      <p:graphicFrame>
        <p:nvGraphicFramePr>
          <p:cNvPr id="28" name="Zástupný symbol pro obsah 2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3324900"/>
              </p:ext>
            </p:extLst>
          </p:nvPr>
        </p:nvGraphicFramePr>
        <p:xfrm>
          <a:off x="179512" y="1124744"/>
          <a:ext cx="8785224" cy="551141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6306"/>
                <a:gridCol w="2196306"/>
                <a:gridCol w="2196306"/>
                <a:gridCol w="2196306"/>
              </a:tblGrid>
              <a:tr h="1058469"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směr dohromady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směr shora dolů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směr z povrchu pryč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v ustálených případech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414139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scházet se</a:t>
                      </a:r>
                    </a:p>
                    <a:p>
                      <a:r>
                        <a:rPr lang="cs-CZ" sz="2800" dirty="0" smtClean="0"/>
                        <a:t>schůze</a:t>
                      </a:r>
                    </a:p>
                    <a:p>
                      <a:r>
                        <a:rPr lang="cs-CZ" sz="2800" dirty="0" smtClean="0"/>
                        <a:t>sbalit</a:t>
                      </a:r>
                    </a:p>
                    <a:p>
                      <a:r>
                        <a:rPr lang="cs-CZ" sz="2800" dirty="0" smtClean="0"/>
                        <a:t>sbít</a:t>
                      </a:r>
                    </a:p>
                    <a:p>
                      <a:r>
                        <a:rPr lang="cs-CZ" sz="2800" dirty="0" smtClean="0"/>
                        <a:t>secvičit</a:t>
                      </a:r>
                    </a:p>
                    <a:p>
                      <a:r>
                        <a:rPr lang="cs-CZ" sz="2800" dirty="0" smtClean="0"/>
                        <a:t>sepsat</a:t>
                      </a:r>
                    </a:p>
                    <a:p>
                      <a:r>
                        <a:rPr lang="cs-CZ" sz="2800" dirty="0" smtClean="0"/>
                        <a:t>shrabat</a:t>
                      </a:r>
                      <a:endParaRPr lang="cs-CZ" dirty="0" smtClean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sehnat</a:t>
                      </a:r>
                      <a:endParaRPr lang="cs-CZ" dirty="0" smtClean="0"/>
                    </a:p>
                    <a:p>
                      <a:r>
                        <a:rPr lang="cs-CZ" sz="2800" dirty="0" smtClean="0"/>
                        <a:t>sejmout</a:t>
                      </a:r>
                    </a:p>
                    <a:p>
                      <a:r>
                        <a:rPr lang="cs-CZ" sz="2800" dirty="0" smtClean="0"/>
                        <a:t>seskočit</a:t>
                      </a:r>
                    </a:p>
                    <a:p>
                      <a:r>
                        <a:rPr lang="cs-CZ" sz="2800" dirty="0" smtClean="0"/>
                        <a:t>sestoupit</a:t>
                      </a:r>
                    </a:p>
                    <a:p>
                      <a:r>
                        <a:rPr lang="cs-CZ" sz="2800" dirty="0" smtClean="0"/>
                        <a:t>sjet</a:t>
                      </a:r>
                    </a:p>
                    <a:p>
                      <a:r>
                        <a:rPr lang="cs-CZ" sz="2800" dirty="0" smtClean="0"/>
                        <a:t>shlédnout</a:t>
                      </a:r>
                    </a:p>
                    <a:p>
                      <a:r>
                        <a:rPr lang="cs-CZ" sz="2800" dirty="0" smtClean="0"/>
                        <a:t>sesadit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sedřít</a:t>
                      </a:r>
                    </a:p>
                    <a:p>
                      <a:r>
                        <a:rPr lang="cs-CZ" sz="2800" dirty="0" smtClean="0"/>
                        <a:t>servat</a:t>
                      </a:r>
                    </a:p>
                    <a:p>
                      <a:r>
                        <a:rPr lang="cs-CZ" sz="2800" dirty="0" smtClean="0"/>
                        <a:t>seškrábat</a:t>
                      </a:r>
                    </a:p>
                    <a:p>
                      <a:r>
                        <a:rPr lang="cs-CZ" sz="2800" dirty="0" smtClean="0"/>
                        <a:t>setřít</a:t>
                      </a:r>
                    </a:p>
                    <a:p>
                      <a:r>
                        <a:rPr lang="cs-CZ" sz="2800" dirty="0" smtClean="0"/>
                        <a:t>smýt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r>
                        <a:rPr lang="cs-CZ" sz="2800" dirty="0" smtClean="0"/>
                        <a:t>schovat</a:t>
                      </a:r>
                      <a:r>
                        <a:rPr lang="cs-CZ" sz="2800" baseline="0" dirty="0" smtClean="0"/>
                        <a:t> se</a:t>
                      </a:r>
                    </a:p>
                    <a:p>
                      <a:r>
                        <a:rPr lang="cs-CZ" sz="2800" baseline="0" dirty="0" smtClean="0"/>
                        <a:t>skončit</a:t>
                      </a:r>
                    </a:p>
                    <a:p>
                      <a:r>
                        <a:rPr lang="cs-CZ" sz="2800" baseline="0" dirty="0" smtClean="0"/>
                        <a:t>slevit</a:t>
                      </a:r>
                    </a:p>
                    <a:p>
                      <a:r>
                        <a:rPr lang="cs-CZ" sz="2800" baseline="0" dirty="0" smtClean="0"/>
                        <a:t>spálit</a:t>
                      </a:r>
                    </a:p>
                    <a:p>
                      <a:r>
                        <a:rPr lang="cs-CZ" sz="2800" baseline="0" dirty="0" smtClean="0"/>
                        <a:t>spáchat</a:t>
                      </a:r>
                    </a:p>
                    <a:p>
                      <a:r>
                        <a:rPr lang="cs-CZ" sz="2800" baseline="0" dirty="0" smtClean="0"/>
                        <a:t>stěžovat si</a:t>
                      </a:r>
                    </a:p>
                    <a:p>
                      <a:r>
                        <a:rPr lang="cs-CZ" sz="2800" baseline="0" dirty="0" smtClean="0"/>
                        <a:t>strávit</a:t>
                      </a:r>
                    </a:p>
                    <a:p>
                      <a:r>
                        <a:rPr lang="cs-CZ" sz="2800" baseline="0" dirty="0" smtClean="0"/>
                        <a:t>stvořit</a:t>
                      </a:r>
                      <a:endParaRPr lang="cs-CZ" sz="2800" dirty="0"/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9" name="Šipka doprava 28"/>
          <p:cNvSpPr/>
          <p:nvPr/>
        </p:nvSpPr>
        <p:spPr>
          <a:xfrm>
            <a:off x="762380" y="2527978"/>
            <a:ext cx="288032" cy="18094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Šipka dolů 29"/>
          <p:cNvSpPr/>
          <p:nvPr/>
        </p:nvSpPr>
        <p:spPr>
          <a:xfrm>
            <a:off x="1050412" y="2258870"/>
            <a:ext cx="175569" cy="26910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Šipka nahoru 30"/>
          <p:cNvSpPr/>
          <p:nvPr/>
        </p:nvSpPr>
        <p:spPr>
          <a:xfrm>
            <a:off x="1050413" y="2708920"/>
            <a:ext cx="172994" cy="27003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leva 31"/>
          <p:cNvSpPr/>
          <p:nvPr/>
        </p:nvSpPr>
        <p:spPr>
          <a:xfrm>
            <a:off x="1225981" y="2510898"/>
            <a:ext cx="339344" cy="19802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Šipka dolů 32"/>
          <p:cNvSpPr/>
          <p:nvPr/>
        </p:nvSpPr>
        <p:spPr>
          <a:xfrm>
            <a:off x="3285601" y="2302634"/>
            <a:ext cx="288032" cy="57629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uhová šipka 33"/>
          <p:cNvSpPr/>
          <p:nvPr/>
        </p:nvSpPr>
        <p:spPr>
          <a:xfrm>
            <a:off x="5148064" y="2335147"/>
            <a:ext cx="841501" cy="747545"/>
          </a:xfrm>
          <a:prstGeom prst="circular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2296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78098"/>
          </a:xfr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b="1" dirty="0" smtClean="0"/>
              <a:t>Předpona z-, ze-</a:t>
            </a:r>
            <a:endParaRPr lang="cs-CZ" sz="40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1878125"/>
              </p:ext>
            </p:extLst>
          </p:nvPr>
        </p:nvGraphicFramePr>
        <p:xfrm>
          <a:off x="179512" y="1196752"/>
          <a:ext cx="8784000" cy="5273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28000"/>
                <a:gridCol w="2928000"/>
                <a:gridCol w="2928000"/>
              </a:tblGrid>
              <a:tr h="677090"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výsledek děje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změna</a:t>
                      </a:r>
                      <a:r>
                        <a:rPr lang="cs-CZ" sz="2400" i="1" baseline="0" dirty="0" smtClean="0">
                          <a:solidFill>
                            <a:schemeClr val="tx1"/>
                          </a:solidFill>
                        </a:rPr>
                        <a:t> dokonavosti při odvozování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v ustálených případech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436347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zorat</a:t>
                      </a:r>
                    </a:p>
                    <a:p>
                      <a:r>
                        <a:rPr lang="cs-CZ" sz="2800" dirty="0" smtClean="0"/>
                        <a:t>zbělet</a:t>
                      </a:r>
                    </a:p>
                    <a:p>
                      <a:r>
                        <a:rPr lang="cs-CZ" sz="2800" dirty="0" smtClean="0"/>
                        <a:t>zbrázdit</a:t>
                      </a:r>
                    </a:p>
                    <a:p>
                      <a:r>
                        <a:rPr lang="cs-CZ" sz="2800" dirty="0" smtClean="0"/>
                        <a:t>zpřetrhat</a:t>
                      </a:r>
                    </a:p>
                    <a:p>
                      <a:r>
                        <a:rPr lang="cs-CZ" sz="2800" dirty="0" smtClean="0"/>
                        <a:t>zpřeházet</a:t>
                      </a:r>
                    </a:p>
                    <a:p>
                      <a:r>
                        <a:rPr lang="cs-CZ" sz="2800" dirty="0" smtClean="0"/>
                        <a:t>zcestovat</a:t>
                      </a:r>
                    </a:p>
                    <a:p>
                      <a:r>
                        <a:rPr lang="cs-CZ" sz="2800" dirty="0" smtClean="0"/>
                        <a:t>zohýbat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zviditelnit</a:t>
                      </a:r>
                    </a:p>
                    <a:p>
                      <a:r>
                        <a:rPr lang="cs-CZ" sz="2800" dirty="0" smtClean="0"/>
                        <a:t>zbourat</a:t>
                      </a:r>
                    </a:p>
                    <a:p>
                      <a:r>
                        <a:rPr lang="cs-CZ" sz="2800" dirty="0" smtClean="0"/>
                        <a:t>zblednout</a:t>
                      </a:r>
                    </a:p>
                    <a:p>
                      <a:r>
                        <a:rPr lang="cs-CZ" sz="2800" dirty="0" smtClean="0"/>
                        <a:t>zděsit</a:t>
                      </a:r>
                    </a:p>
                    <a:p>
                      <a:r>
                        <a:rPr lang="cs-CZ" sz="2800" dirty="0" smtClean="0"/>
                        <a:t>ztvrdnout</a:t>
                      </a:r>
                    </a:p>
                    <a:p>
                      <a:r>
                        <a:rPr lang="cs-CZ" sz="2800" dirty="0" smtClean="0"/>
                        <a:t>zkazit</a:t>
                      </a:r>
                    </a:p>
                    <a:p>
                      <a:r>
                        <a:rPr lang="cs-CZ" sz="2800" dirty="0" smtClean="0"/>
                        <a:t>zrušit</a:t>
                      </a:r>
                      <a:endParaRPr lang="cs-CZ" sz="28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zkoumat</a:t>
                      </a:r>
                      <a:endParaRPr lang="cs-CZ" sz="2400" dirty="0" smtClean="0"/>
                    </a:p>
                    <a:p>
                      <a:r>
                        <a:rPr lang="cs-CZ" sz="2800" dirty="0" smtClean="0"/>
                        <a:t>zkoušet</a:t>
                      </a:r>
                      <a:endParaRPr lang="cs-CZ" sz="2400" dirty="0" smtClean="0"/>
                    </a:p>
                    <a:p>
                      <a:r>
                        <a:rPr lang="cs-CZ" sz="2800" dirty="0" smtClean="0"/>
                        <a:t>zkušenost</a:t>
                      </a:r>
                      <a:endParaRPr lang="cs-CZ" sz="2400" dirty="0" smtClean="0"/>
                    </a:p>
                    <a:p>
                      <a:r>
                        <a:rPr lang="cs-CZ" sz="2800" dirty="0" smtClean="0"/>
                        <a:t>zpívat</a:t>
                      </a:r>
                      <a:endParaRPr lang="cs-CZ" sz="2400" dirty="0" smtClean="0"/>
                    </a:p>
                    <a:p>
                      <a:r>
                        <a:rPr lang="cs-CZ" sz="2800" dirty="0" smtClean="0"/>
                        <a:t>zpověď</a:t>
                      </a:r>
                      <a:endParaRPr lang="cs-CZ" sz="2400" dirty="0" smtClean="0"/>
                    </a:p>
                    <a:p>
                      <a:r>
                        <a:rPr lang="cs-CZ" sz="2800" dirty="0" smtClean="0"/>
                        <a:t>způsobit</a:t>
                      </a:r>
                      <a:endParaRPr lang="cs-CZ" sz="2400" dirty="0" smtClean="0"/>
                    </a:p>
                    <a:p>
                      <a:r>
                        <a:rPr lang="cs-CZ" sz="2800" dirty="0" smtClean="0"/>
                        <a:t>zřídit</a:t>
                      </a:r>
                      <a:endParaRPr lang="cs-CZ" sz="2400" dirty="0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8711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706090"/>
          </a:xfrm>
          <a:solidFill>
            <a:schemeClr val="accent5">
              <a:lumMod val="20000"/>
              <a:lumOff val="8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/>
              <a:t>Předpona -</a:t>
            </a:r>
            <a:r>
              <a:rPr lang="cs-CZ" b="1" dirty="0" err="1" smtClean="0"/>
              <a:t>vz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78777600"/>
              </p:ext>
            </p:extLst>
          </p:nvPr>
        </p:nvGraphicFramePr>
        <p:xfrm>
          <a:off x="179512" y="1196752"/>
          <a:ext cx="8712000" cy="5314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000"/>
                <a:gridCol w="2904000"/>
                <a:gridCol w="2904000"/>
              </a:tblGrid>
              <a:tr h="864319"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směr vzhůru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pohyb nebo činnost proti něčemu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i="1" dirty="0" smtClean="0">
                          <a:solidFill>
                            <a:schemeClr val="tx1"/>
                          </a:solidFill>
                        </a:rPr>
                        <a:t>další</a:t>
                      </a:r>
                      <a:r>
                        <a:rPr lang="cs-CZ" sz="2400" i="1" baseline="0" dirty="0" smtClean="0">
                          <a:solidFill>
                            <a:schemeClr val="tx1"/>
                          </a:solidFill>
                        </a:rPr>
                        <a:t> příklady</a:t>
                      </a:r>
                      <a:endParaRPr lang="cs-CZ" sz="2400" i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75000"/>
                      </a:schemeClr>
                    </a:solidFill>
                  </a:tcPr>
                </a:tc>
              </a:tr>
              <a:tr h="46800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vzlétnout</a:t>
                      </a:r>
                    </a:p>
                    <a:p>
                      <a:r>
                        <a:rPr lang="cs-CZ" sz="2800" dirty="0" smtClean="0"/>
                        <a:t>vzplát</a:t>
                      </a:r>
                    </a:p>
                    <a:p>
                      <a:r>
                        <a:rPr lang="cs-CZ" sz="2800" dirty="0" smtClean="0"/>
                        <a:t>vzedmout</a:t>
                      </a:r>
                    </a:p>
                    <a:p>
                      <a:r>
                        <a:rPr lang="cs-CZ" sz="2800" dirty="0" smtClean="0"/>
                        <a:t>vzejít</a:t>
                      </a:r>
                    </a:p>
                    <a:p>
                      <a:r>
                        <a:rPr lang="cs-CZ" sz="2800" dirty="0" smtClean="0"/>
                        <a:t>vzhlédnout</a:t>
                      </a:r>
                    </a:p>
                    <a:p>
                      <a:r>
                        <a:rPr lang="cs-CZ" sz="2800" dirty="0" smtClean="0"/>
                        <a:t>vztyčit</a:t>
                      </a:r>
                    </a:p>
                    <a:p>
                      <a:r>
                        <a:rPr lang="cs-CZ" sz="2800" dirty="0" smtClean="0"/>
                        <a:t>vzrůst</a:t>
                      </a:r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  <a:p>
                      <a:endParaRPr lang="cs-CZ" dirty="0" smtClean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vzbouřit se</a:t>
                      </a:r>
                    </a:p>
                    <a:p>
                      <a:r>
                        <a:rPr lang="cs-CZ" sz="2800" dirty="0" smtClean="0"/>
                        <a:t>vzepřít</a:t>
                      </a:r>
                      <a:r>
                        <a:rPr lang="cs-CZ" sz="2800" baseline="0" dirty="0" smtClean="0"/>
                        <a:t> se</a:t>
                      </a:r>
                    </a:p>
                    <a:p>
                      <a:r>
                        <a:rPr lang="cs-CZ" sz="2800" baseline="0" dirty="0" smtClean="0"/>
                        <a:t>vzpouzet se</a:t>
                      </a:r>
                    </a:p>
                    <a:p>
                      <a:r>
                        <a:rPr lang="cs-CZ" sz="2800" baseline="0" dirty="0" smtClean="0"/>
                        <a:t>vzpříčit se</a:t>
                      </a:r>
                    </a:p>
                    <a:p>
                      <a:endParaRPr lang="cs-CZ" baseline="0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vzkázat</a:t>
                      </a:r>
                      <a:endParaRPr lang="cs-CZ" sz="2000" dirty="0" smtClean="0"/>
                    </a:p>
                    <a:p>
                      <a:r>
                        <a:rPr lang="cs-CZ" sz="2800" dirty="0" smtClean="0"/>
                        <a:t>vzpomínka</a:t>
                      </a:r>
                      <a:endParaRPr lang="cs-CZ" sz="2000" dirty="0" smtClean="0"/>
                    </a:p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8646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994122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cs-CZ" sz="3200" u="sng" dirty="0" smtClean="0"/>
              <a:t>Z podstatných a přídavných jmen tvořte slovesa s předponou s-, z- a </a:t>
            </a:r>
            <a:r>
              <a:rPr lang="cs-CZ" sz="3200" u="sng" dirty="0" err="1" smtClean="0"/>
              <a:t>vz</a:t>
            </a:r>
            <a:r>
              <a:rPr lang="cs-CZ" sz="3200" u="sng" dirty="0" smtClean="0"/>
              <a:t>-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/>
              <a:t>k</a:t>
            </a:r>
            <a:r>
              <a:rPr lang="cs-CZ" dirty="0" smtClean="0"/>
              <a:t>onec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d</a:t>
            </a:r>
            <a:r>
              <a:rPr lang="cs-CZ" dirty="0" smtClean="0"/>
              <a:t>ůvod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v</a:t>
            </a:r>
            <a:r>
              <a:rPr lang="cs-CZ" dirty="0" smtClean="0"/>
              <a:t>iditelný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estrý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h</a:t>
            </a:r>
            <a:r>
              <a:rPr lang="cs-CZ" dirty="0" smtClean="0"/>
              <a:t>udební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k</a:t>
            </a:r>
            <a:r>
              <a:rPr lang="cs-CZ" dirty="0" smtClean="0"/>
              <a:t>amarád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d</a:t>
            </a:r>
            <a:r>
              <a:rPr lang="cs-CZ" dirty="0" smtClean="0"/>
              <a:t>okonalý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ř</a:t>
            </a:r>
            <a:r>
              <a:rPr lang="cs-CZ" dirty="0" smtClean="0"/>
              <a:t>ada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směšný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79911" y="1268760"/>
            <a:ext cx="18171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s</a:t>
            </a:r>
            <a:r>
              <a:rPr lang="cs-CZ" sz="3200" dirty="0" smtClean="0"/>
              <a:t>končit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79911" y="1832289"/>
            <a:ext cx="22956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z</a:t>
            </a:r>
            <a:r>
              <a:rPr lang="cs-CZ" sz="3200" dirty="0" smtClean="0"/>
              <a:t>důvodnit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02150" y="2417064"/>
            <a:ext cx="2276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z</a:t>
            </a:r>
            <a:r>
              <a:rPr lang="cs-CZ" sz="3200" dirty="0" smtClean="0"/>
              <a:t>viditelnit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99414" y="3014415"/>
            <a:ext cx="1896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z</a:t>
            </a:r>
            <a:r>
              <a:rPr lang="cs-CZ" sz="3200" dirty="0" smtClean="0"/>
              <a:t>pestřit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99414" y="3607186"/>
            <a:ext cx="2326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z</a:t>
            </a:r>
            <a:r>
              <a:rPr lang="cs-CZ" sz="3200" dirty="0" smtClean="0"/>
              <a:t>hudebnit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39296" y="4191961"/>
            <a:ext cx="24888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s</a:t>
            </a:r>
            <a:r>
              <a:rPr lang="cs-CZ" sz="3200" dirty="0" smtClean="0"/>
              <a:t>kamarádit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39296" y="4801471"/>
            <a:ext cx="23609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z</a:t>
            </a:r>
            <a:r>
              <a:rPr lang="cs-CZ" sz="3200" dirty="0" smtClean="0"/>
              <a:t>dokonalit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847680" y="5386246"/>
            <a:ext cx="1790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se</a:t>
            </a:r>
            <a:r>
              <a:rPr lang="cs-CZ" sz="3200" dirty="0" smtClean="0"/>
              <a:t>řadit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847680" y="5971021"/>
            <a:ext cx="23042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/>
              <a:t>ze</a:t>
            </a:r>
            <a:r>
              <a:rPr lang="cs-CZ" sz="3200" dirty="0" smtClean="0"/>
              <a:t>směšnit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6602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712968" cy="648072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Doplňte do vět správný výraz z nabídky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5836" y="883715"/>
            <a:ext cx="8928992" cy="585765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4200" dirty="0" smtClean="0"/>
              <a:t>			</a:t>
            </a:r>
            <a:r>
              <a:rPr lang="cs-CZ" sz="4300" dirty="0" smtClean="0"/>
              <a:t>Vzpěrač </a:t>
            </a:r>
            <a:r>
              <a:rPr lang="cs-CZ" sz="4300" b="1" dirty="0" smtClean="0">
                <a:solidFill>
                  <a:srgbClr val="C00000"/>
                </a:solidFill>
              </a:rPr>
              <a:t>z</a:t>
            </a:r>
            <a:r>
              <a:rPr lang="cs-CZ" sz="4300" dirty="0" smtClean="0">
                <a:solidFill>
                  <a:srgbClr val="C00000"/>
                </a:solidFill>
              </a:rPr>
              <a:t>vedl</a:t>
            </a:r>
            <a:r>
              <a:rPr lang="cs-CZ" sz="4300" dirty="0" smtClean="0"/>
              <a:t> činku nad hlavu.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Jeden z žáků pečlivě </a:t>
            </a:r>
            <a:r>
              <a:rPr lang="cs-CZ" sz="4300" b="1" dirty="0" smtClean="0">
                <a:solidFill>
                  <a:srgbClr val="C00000"/>
                </a:solidFill>
              </a:rPr>
              <a:t>s</a:t>
            </a:r>
            <a:r>
              <a:rPr lang="cs-CZ" sz="4300" dirty="0" smtClean="0">
                <a:solidFill>
                  <a:srgbClr val="C00000"/>
                </a:solidFill>
              </a:rPr>
              <a:t>mazal</a:t>
            </a:r>
            <a:r>
              <a:rPr lang="cs-CZ" sz="4300" dirty="0" smtClean="0"/>
              <a:t> tabuli.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Moderátor </a:t>
            </a:r>
            <a:r>
              <a:rPr lang="cs-CZ" sz="4300" b="1" dirty="0" smtClean="0">
                <a:solidFill>
                  <a:srgbClr val="C00000"/>
                </a:solidFill>
              </a:rPr>
              <a:t>z</a:t>
            </a:r>
            <a:r>
              <a:rPr lang="cs-CZ" sz="4300" dirty="0" smtClean="0">
                <a:solidFill>
                  <a:srgbClr val="C00000"/>
                </a:solidFill>
              </a:rPr>
              <a:t>pravil</a:t>
            </a:r>
            <a:r>
              <a:rPr lang="cs-CZ" sz="4300" dirty="0" smtClean="0"/>
              <a:t> diváky o dění ve světě.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Kvůli bezpečnosti jsem si </a:t>
            </a:r>
            <a:r>
              <a:rPr lang="cs-CZ" sz="4300" b="1" dirty="0" smtClean="0">
                <a:solidFill>
                  <a:srgbClr val="C00000"/>
                </a:solidFill>
              </a:rPr>
              <a:t>z</a:t>
            </a:r>
            <a:r>
              <a:rPr lang="cs-CZ" sz="4300" dirty="0" smtClean="0">
                <a:solidFill>
                  <a:srgbClr val="C00000"/>
                </a:solidFill>
              </a:rPr>
              <a:t>měnil</a:t>
            </a:r>
            <a:r>
              <a:rPr lang="cs-CZ" sz="4300" dirty="0" smtClean="0"/>
              <a:t>  heslo.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Dědeček </a:t>
            </a:r>
            <a:r>
              <a:rPr lang="cs-CZ" sz="4300" b="1" dirty="0" smtClean="0">
                <a:solidFill>
                  <a:srgbClr val="C00000"/>
                </a:solidFill>
              </a:rPr>
              <a:t>s</a:t>
            </a:r>
            <a:r>
              <a:rPr lang="cs-CZ" sz="4300" dirty="0" smtClean="0">
                <a:solidFill>
                  <a:srgbClr val="C00000"/>
                </a:solidFill>
              </a:rPr>
              <a:t>bil</a:t>
            </a:r>
            <a:r>
              <a:rPr lang="cs-CZ" sz="4300" dirty="0" smtClean="0"/>
              <a:t> na zimu budku pro ptáky.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Opravář nám </a:t>
            </a:r>
            <a:r>
              <a:rPr lang="cs-CZ" sz="4300" b="1" dirty="0" smtClean="0">
                <a:solidFill>
                  <a:srgbClr val="C00000"/>
                </a:solidFill>
              </a:rPr>
              <a:t>s</a:t>
            </a:r>
            <a:r>
              <a:rPr lang="cs-CZ" sz="4300" dirty="0" smtClean="0">
                <a:solidFill>
                  <a:srgbClr val="C00000"/>
                </a:solidFill>
              </a:rPr>
              <a:t>pravil</a:t>
            </a:r>
            <a:r>
              <a:rPr lang="cs-CZ" sz="4300" dirty="0" smtClean="0"/>
              <a:t> porouchanou pračku.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Falešný přítel ho </a:t>
            </a:r>
            <a:r>
              <a:rPr lang="cs-CZ" sz="4300" b="1" dirty="0" smtClean="0">
                <a:solidFill>
                  <a:srgbClr val="C00000"/>
                </a:solidFill>
              </a:rPr>
              <a:t>s</a:t>
            </a:r>
            <a:r>
              <a:rPr lang="cs-CZ" sz="4300" dirty="0" smtClean="0">
                <a:solidFill>
                  <a:srgbClr val="C00000"/>
                </a:solidFill>
              </a:rPr>
              <a:t>vedl</a:t>
            </a:r>
            <a:r>
              <a:rPr lang="cs-CZ" sz="4300" dirty="0" smtClean="0"/>
              <a:t>  na špatnou cestu.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Po návratu z cesty </a:t>
            </a:r>
            <a:r>
              <a:rPr lang="cs-CZ" sz="4300" b="1" dirty="0" smtClean="0">
                <a:solidFill>
                  <a:srgbClr val="C00000"/>
                </a:solidFill>
              </a:rPr>
              <a:t>s</a:t>
            </a:r>
            <a:r>
              <a:rPr lang="cs-CZ" sz="4300" dirty="0" smtClean="0">
                <a:solidFill>
                  <a:srgbClr val="C00000"/>
                </a:solidFill>
              </a:rPr>
              <a:t>měnil</a:t>
            </a:r>
            <a:r>
              <a:rPr lang="cs-CZ" sz="4300" dirty="0" smtClean="0"/>
              <a:t> eura za koruny.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Kmen si </a:t>
            </a:r>
            <a:r>
              <a:rPr lang="cs-CZ" sz="4300" b="1" dirty="0" smtClean="0">
                <a:solidFill>
                  <a:srgbClr val="C00000"/>
                </a:solidFill>
              </a:rPr>
              <a:t>z</a:t>
            </a:r>
            <a:r>
              <a:rPr lang="cs-CZ" sz="4300" dirty="0" smtClean="0">
                <a:solidFill>
                  <a:srgbClr val="C00000"/>
                </a:solidFill>
              </a:rPr>
              <a:t>volil</a:t>
            </a:r>
            <a:r>
              <a:rPr lang="cs-CZ" sz="4300" dirty="0" smtClean="0"/>
              <a:t> svého vůdce.</a:t>
            </a:r>
          </a:p>
          <a:p>
            <a:pPr marL="0" indent="0">
              <a:buNone/>
            </a:pPr>
            <a:r>
              <a:rPr lang="cs-CZ" sz="4300" dirty="0" smtClean="0"/>
              <a:t>			Boxer </a:t>
            </a:r>
            <a:r>
              <a:rPr lang="cs-CZ" sz="4300" b="1" dirty="0" smtClean="0">
                <a:solidFill>
                  <a:srgbClr val="C00000"/>
                </a:solidFill>
              </a:rPr>
              <a:t>z</a:t>
            </a:r>
            <a:r>
              <a:rPr lang="cs-CZ" sz="4300" dirty="0" smtClean="0">
                <a:solidFill>
                  <a:srgbClr val="C00000"/>
                </a:solidFill>
              </a:rPr>
              <a:t>bil</a:t>
            </a:r>
            <a:r>
              <a:rPr lang="cs-CZ" sz="4300" dirty="0" smtClean="0"/>
              <a:t> svého soupeře v ringu.</a:t>
            </a:r>
          </a:p>
          <a:p>
            <a:pPr marL="0" indent="0">
              <a:buNone/>
            </a:pPr>
            <a:r>
              <a:rPr lang="cs-CZ" sz="4300" dirty="0" smtClean="0"/>
              <a:t>			Přísný otec nakonec </a:t>
            </a:r>
            <a:r>
              <a:rPr lang="cs-CZ" sz="4300" b="1" dirty="0" smtClean="0">
                <a:solidFill>
                  <a:srgbClr val="C00000"/>
                </a:solidFill>
              </a:rPr>
              <a:t>s</a:t>
            </a:r>
            <a:r>
              <a:rPr lang="cs-CZ" sz="4300" dirty="0" smtClean="0">
                <a:solidFill>
                  <a:srgbClr val="C00000"/>
                </a:solidFill>
              </a:rPr>
              <a:t>volil</a:t>
            </a:r>
            <a:r>
              <a:rPr lang="cs-CZ" sz="4300" dirty="0" smtClean="0"/>
              <a:t>  ke sňatku dcery.</a:t>
            </a:r>
          </a:p>
          <a:p>
            <a:pPr marL="0" indent="0">
              <a:buNone/>
            </a:pPr>
            <a:r>
              <a:rPr lang="cs-CZ" sz="4300" dirty="0"/>
              <a:t>	</a:t>
            </a:r>
            <a:r>
              <a:rPr lang="cs-CZ" sz="4300" dirty="0" smtClean="0"/>
              <a:t>		Mlsoun se celý </a:t>
            </a:r>
            <a:r>
              <a:rPr lang="cs-CZ" sz="4300" b="1" dirty="0" smtClean="0">
                <a:solidFill>
                  <a:srgbClr val="C00000"/>
                </a:solidFill>
              </a:rPr>
              <a:t>z</a:t>
            </a:r>
            <a:r>
              <a:rPr lang="cs-CZ" sz="4300" dirty="0" smtClean="0">
                <a:solidFill>
                  <a:srgbClr val="C00000"/>
                </a:solidFill>
              </a:rPr>
              <a:t>mazal</a:t>
            </a:r>
            <a:r>
              <a:rPr lang="cs-CZ" sz="4300" dirty="0" smtClean="0"/>
              <a:t> čokoládou.</a:t>
            </a:r>
          </a:p>
          <a:p>
            <a:pPr marL="0" indent="0">
              <a:buNone/>
            </a:pPr>
            <a:r>
              <a:rPr lang="cs-CZ" sz="2700" dirty="0" smtClean="0"/>
              <a:t>			 </a:t>
            </a:r>
          </a:p>
          <a:p>
            <a:pPr marL="0" indent="0">
              <a:buNone/>
            </a:pPr>
            <a:r>
              <a:rPr lang="cs-CZ" sz="2700" dirty="0"/>
              <a:t>	</a:t>
            </a:r>
            <a:r>
              <a:rPr lang="cs-CZ" sz="2700" dirty="0" smtClean="0"/>
              <a:t>		</a:t>
            </a:r>
          </a:p>
          <a:p>
            <a:pPr marL="0" indent="0">
              <a:buNone/>
            </a:pPr>
            <a:r>
              <a:rPr lang="cs-CZ" sz="2700" dirty="0"/>
              <a:t>	</a:t>
            </a:r>
            <a:r>
              <a:rPr lang="cs-CZ" sz="2700" dirty="0" smtClean="0"/>
              <a:t>		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179512" y="908720"/>
            <a:ext cx="2592288" cy="5544616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7524" y="1196752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>
                <a:solidFill>
                  <a:schemeClr val="tx1"/>
                </a:solidFill>
              </a:rPr>
              <a:t>s</a:t>
            </a:r>
            <a:r>
              <a:rPr lang="cs-CZ" sz="2700" dirty="0" smtClean="0">
                <a:solidFill>
                  <a:schemeClr val="tx1"/>
                </a:solidFill>
              </a:rPr>
              <a:t>pravil </a:t>
            </a:r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x</a:t>
            </a:r>
            <a:r>
              <a:rPr lang="cs-CZ" sz="2700" dirty="0" smtClean="0">
                <a:solidFill>
                  <a:schemeClr val="tx1"/>
                </a:solidFill>
              </a:rPr>
              <a:t> zpravil</a:t>
            </a:r>
            <a:endParaRPr lang="cs-CZ" sz="27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87524" y="2043514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>
                <a:solidFill>
                  <a:schemeClr val="tx1"/>
                </a:solidFill>
              </a:rPr>
              <a:t>s</a:t>
            </a:r>
            <a:r>
              <a:rPr lang="cs-CZ" sz="2700" dirty="0" smtClean="0">
                <a:solidFill>
                  <a:schemeClr val="tx1"/>
                </a:solidFill>
              </a:rPr>
              <a:t>měnil </a:t>
            </a:r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x</a:t>
            </a:r>
            <a:r>
              <a:rPr lang="cs-CZ" sz="2700" dirty="0" smtClean="0">
                <a:solidFill>
                  <a:schemeClr val="tx1"/>
                </a:solidFill>
              </a:rPr>
              <a:t> změnil</a:t>
            </a:r>
            <a:endParaRPr lang="cs-CZ" sz="27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7524" y="2881090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>
                <a:solidFill>
                  <a:schemeClr val="tx1"/>
                </a:solidFill>
              </a:rPr>
              <a:t>s</a:t>
            </a:r>
            <a:r>
              <a:rPr lang="cs-CZ" sz="2700" dirty="0" smtClean="0">
                <a:solidFill>
                  <a:schemeClr val="tx1"/>
                </a:solidFill>
              </a:rPr>
              <a:t>bil </a:t>
            </a:r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x</a:t>
            </a:r>
            <a:r>
              <a:rPr lang="cs-CZ" sz="2700" dirty="0" smtClean="0">
                <a:solidFill>
                  <a:schemeClr val="tx1"/>
                </a:solidFill>
              </a:rPr>
              <a:t> zbil</a:t>
            </a:r>
            <a:endParaRPr lang="cs-CZ" sz="27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87524" y="3754225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>
                <a:solidFill>
                  <a:schemeClr val="tx1"/>
                </a:solidFill>
              </a:rPr>
              <a:t>s</a:t>
            </a:r>
            <a:r>
              <a:rPr lang="cs-CZ" sz="2700" dirty="0" smtClean="0">
                <a:solidFill>
                  <a:schemeClr val="tx1"/>
                </a:solidFill>
              </a:rPr>
              <a:t>volil </a:t>
            </a:r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x</a:t>
            </a:r>
            <a:r>
              <a:rPr lang="cs-CZ" sz="2700" dirty="0" smtClean="0">
                <a:solidFill>
                  <a:schemeClr val="tx1"/>
                </a:solidFill>
              </a:rPr>
              <a:t> zvolil</a:t>
            </a:r>
            <a:endParaRPr lang="cs-CZ" sz="27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87524" y="4653136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700" dirty="0">
                <a:solidFill>
                  <a:schemeClr val="tx1"/>
                </a:solidFill>
              </a:rPr>
              <a:t>s</a:t>
            </a:r>
            <a:r>
              <a:rPr lang="cs-CZ" sz="2700" dirty="0" smtClean="0">
                <a:solidFill>
                  <a:schemeClr val="tx1"/>
                </a:solidFill>
              </a:rPr>
              <a:t>vedl </a:t>
            </a:r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x</a:t>
            </a:r>
            <a:r>
              <a:rPr lang="cs-CZ" sz="2700" dirty="0" smtClean="0">
                <a:solidFill>
                  <a:schemeClr val="tx1"/>
                </a:solidFill>
              </a:rPr>
              <a:t> zvedl</a:t>
            </a:r>
            <a:endParaRPr lang="cs-CZ" sz="27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87524" y="5492646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>
                <a:solidFill>
                  <a:schemeClr val="tx1"/>
                </a:solidFill>
              </a:rPr>
              <a:t>s</a:t>
            </a:r>
            <a:r>
              <a:rPr lang="cs-CZ" sz="2600" dirty="0" smtClean="0">
                <a:solidFill>
                  <a:schemeClr val="tx1"/>
                </a:solidFill>
              </a:rPr>
              <a:t>mazal </a:t>
            </a:r>
            <a:r>
              <a:rPr lang="cs-CZ" sz="2600" dirty="0" smtClean="0">
                <a:solidFill>
                  <a:schemeClr val="bg1">
                    <a:lumMod val="50000"/>
                  </a:schemeClr>
                </a:solidFill>
              </a:rPr>
              <a:t>x</a:t>
            </a:r>
            <a:r>
              <a:rPr lang="cs-CZ" sz="2600" dirty="0" smtClean="0">
                <a:solidFill>
                  <a:schemeClr val="tx1"/>
                </a:solidFill>
              </a:rPr>
              <a:t> zmazal</a:t>
            </a:r>
            <a:endParaRPr lang="cs-CZ" sz="2600" dirty="0">
              <a:solidFill>
                <a:schemeClr val="tx1"/>
              </a:solidFill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463143" y="1470542"/>
            <a:ext cx="857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122678" y="908720"/>
            <a:ext cx="792088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5833862" y="1326526"/>
            <a:ext cx="984983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4523201" y="1755482"/>
            <a:ext cx="1011025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447744" y="2151526"/>
            <a:ext cx="1075809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53899" y="2547570"/>
            <a:ext cx="538604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862356" y="2989102"/>
            <a:ext cx="951179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5338264" y="3392996"/>
            <a:ext cx="792088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5548833" y="3783747"/>
            <a:ext cx="935329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127157" y="4192517"/>
            <a:ext cx="792088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82515" y="5013176"/>
            <a:ext cx="904992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64094" y="5442876"/>
            <a:ext cx="1039155" cy="301798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28"/>
          <p:cNvCxnSpPr/>
          <p:nvPr/>
        </p:nvCxnSpPr>
        <p:spPr>
          <a:xfrm>
            <a:off x="1654277" y="1470542"/>
            <a:ext cx="901499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63143" y="2328481"/>
            <a:ext cx="857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1654277" y="2318939"/>
            <a:ext cx="857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55576" y="3133118"/>
            <a:ext cx="56476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540259" y="3133118"/>
            <a:ext cx="56476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11560" y="4027681"/>
            <a:ext cx="72769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1540259" y="4037584"/>
            <a:ext cx="857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11560" y="4907124"/>
            <a:ext cx="72769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1540259" y="4905164"/>
            <a:ext cx="857200" cy="196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40486" y="5746634"/>
            <a:ext cx="857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1654277" y="5744674"/>
            <a:ext cx="857200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8" name="Obdélník 47"/>
          <p:cNvSpPr/>
          <p:nvPr/>
        </p:nvSpPr>
        <p:spPr>
          <a:xfrm>
            <a:off x="3835596" y="4625904"/>
            <a:ext cx="538604" cy="288032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606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648072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/>
              <a:t>Doplňte chybějící předpony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712968" cy="576064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běr borůvek	      	 	 </a:t>
            </a:r>
            <a:r>
              <a:rPr lang="cs-CZ" dirty="0"/>
              <a:t>s</a:t>
            </a:r>
            <a:r>
              <a:rPr lang="cs-CZ" dirty="0" smtClean="0"/>
              <a:t>hrnutí učiva	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balený kufr		</a:t>
            </a:r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dirty="0"/>
              <a:t>s</a:t>
            </a:r>
            <a:r>
              <a:rPr lang="cs-CZ" dirty="0" smtClean="0"/>
              <a:t>rolovaný plakát	             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adostné </a:t>
            </a:r>
            <a:r>
              <a:rPr lang="cs-CZ" dirty="0"/>
              <a:t>s</a:t>
            </a:r>
            <a:r>
              <a:rPr lang="cs-CZ" dirty="0" smtClean="0"/>
              <a:t>hledání                      sčesané vlasy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vzdělaný člověk		</a:t>
            </a:r>
            <a:r>
              <a:rPr lang="cs-CZ" dirty="0"/>
              <a:t> </a:t>
            </a:r>
            <a:r>
              <a:rPr lang="cs-CZ" dirty="0" smtClean="0"/>
              <a:t>           </a:t>
            </a:r>
            <a:r>
              <a:rPr lang="cs-CZ" dirty="0"/>
              <a:t>z</a:t>
            </a:r>
            <a:r>
              <a:rPr lang="cs-CZ" dirty="0" smtClean="0"/>
              <a:t>temnělý les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zdravá strava                               </a:t>
            </a:r>
            <a:r>
              <a:rPr lang="cs-CZ" smtClean="0"/>
              <a:t>složená košile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vztyčená vlajka 		            pěvecký </a:t>
            </a:r>
            <a:r>
              <a:rPr lang="cs-CZ" dirty="0"/>
              <a:t>s</a:t>
            </a:r>
            <a:r>
              <a:rPr lang="cs-CZ" dirty="0" smtClean="0"/>
              <a:t>bor</a:t>
            </a:r>
            <a:endParaRPr lang="cs-CZ" dirty="0"/>
          </a:p>
        </p:txBody>
      </p:sp>
      <p:pic>
        <p:nvPicPr>
          <p:cNvPr id="1026" name="Picture 2" descr="C:\Users\blazkova\AppData\Local\Microsoft\Windows\Temporary Internet Files\Content.IE5\50RHYVP1\MC90043690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724202"/>
            <a:ext cx="967261" cy="967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blazkova\AppData\Local\Microsoft\Windows\Temporary Internet Files\Content.IE5\O4PZIY3K\MP900399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628" y="864795"/>
            <a:ext cx="1033336" cy="826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zkova\AppData\Local\Microsoft\Windows\Temporary Internet Files\Content.IE5\9S3725G8\MC9003346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0439" y="1833260"/>
            <a:ext cx="732214" cy="868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lazkova\AppData\Local\Microsoft\Windows\Temporary Internet Files\Content.IE5\O4PZIY3K\MC9000310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8470" y="1757834"/>
            <a:ext cx="860071" cy="944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zkova\AppData\Local\Microsoft\Windows\Temporary Internet Files\Content.IE5\PSBFHVVI\MC90029591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5807" y="2426043"/>
            <a:ext cx="958211" cy="1055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zkova\AppData\Local\Microsoft\Windows\Temporary Internet Files\Content.IE5\O4PZIY3K\MC9002328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3695" y="2702084"/>
            <a:ext cx="1060730" cy="108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2700" y="3393853"/>
            <a:ext cx="690423" cy="1132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zkova\AppData\Local\Microsoft\Windows\Temporary Internet Files\Content.IE5\O4PZIY3K\MP900178496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8348" y="3754732"/>
            <a:ext cx="1102844" cy="731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blazkova\AppData\Local\Microsoft\Windows\Temporary Internet Files\Content.IE5\O4PZIY3K\MP900398901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050" y="4694326"/>
            <a:ext cx="938002" cy="883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zkova\AppData\Local\Microsoft\Windows\Temporary Internet Files\Content.IE5\9S3725G8\MC90035176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7480" y="4526768"/>
            <a:ext cx="901979" cy="883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blazkova\AppData\Local\Microsoft\Windows\Temporary Internet Files\Content.IE5\9S3725G8\MP900422873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8578" y="5666315"/>
            <a:ext cx="886874" cy="961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lazkova\AppData\Local\Microsoft\Windows\Temporary Internet Files\Content.IE5\O4PZIY3K\MC90008891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6383" y="5522215"/>
            <a:ext cx="1318581" cy="1105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91044" y="885379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91044" y="1901692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1751997" y="2888852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366628" y="4908404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32040" y="873907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932040" y="1901692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4947789" y="3913841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932040" y="4903000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300192" y="5940155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4913926" y="2910222"/>
            <a:ext cx="2160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69435" y="5928026"/>
            <a:ext cx="387617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91044" y="3913841"/>
            <a:ext cx="368424" cy="41333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3803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r>
              <a:rPr lang="cs-CZ" sz="2400" dirty="0"/>
              <a:t>KRAUSOVÁ, Zdeňka; PAŠKOVÁ, Martina. </a:t>
            </a:r>
            <a:r>
              <a:rPr lang="cs-CZ" sz="2400" i="1" dirty="0"/>
              <a:t>Český jazyk 8 pro základní školy a víceletá gymnázia</a:t>
            </a:r>
            <a:r>
              <a:rPr lang="cs-CZ" sz="2400" dirty="0"/>
              <a:t>. Plzeň: Fraus, 2005, ISBN 80-7238-419-8. </a:t>
            </a:r>
          </a:p>
          <a:p>
            <a:r>
              <a:rPr lang="cs-CZ" sz="2400" dirty="0"/>
              <a:t>KRAUSOVÁ, Zdeňka; PAŠKOVÁ, Martina. </a:t>
            </a:r>
            <a:r>
              <a:rPr lang="cs-CZ" sz="2400" i="1" dirty="0"/>
              <a:t>Český jazyk 8 pracovní sešit pro základní školy a víceletá gymnázia</a:t>
            </a:r>
            <a:r>
              <a:rPr lang="cs-CZ" sz="2400" dirty="0"/>
              <a:t>. Plzeň: Fraus, 2005, ISBN 80-7238-420-1. </a:t>
            </a:r>
          </a:p>
          <a:p>
            <a:r>
              <a:rPr lang="cs-CZ" sz="2400" dirty="0"/>
              <a:t>www.office.microsoft.com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9792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313</TotalTime>
  <Words>291</Words>
  <Application>Microsoft Office PowerPoint</Application>
  <PresentationFormat>Předvádění na obrazovce (4:3)</PresentationFormat>
  <Paragraphs>162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Předpony s-, z-, vz-</vt:lpstr>
      <vt:lpstr>Předpona s-/se-</vt:lpstr>
      <vt:lpstr>Předpona z-, ze-</vt:lpstr>
      <vt:lpstr>Předpona -vz</vt:lpstr>
      <vt:lpstr>Z podstatných a přídavných jmen tvořte slovesa s předponou s-, z- a vz-</vt:lpstr>
      <vt:lpstr>Doplňte do vět správný výraz z nabídky</vt:lpstr>
      <vt:lpstr>Doplňte chybějící předpony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Pravopis s/z/vz</dc:title>
  <dc:creator>Michaela Blažková</dc:creator>
  <cp:lastModifiedBy>Michaela Blažková</cp:lastModifiedBy>
  <cp:revision>34</cp:revision>
  <dcterms:created xsi:type="dcterms:W3CDTF">2012-11-05T16:22:22Z</dcterms:created>
  <dcterms:modified xsi:type="dcterms:W3CDTF">2013-04-09T08:09:34Z</dcterms:modified>
</cp:coreProperties>
</file>