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BBE79-6D72-4A28-AE77-F6AF797473C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E8FC-E7C7-4099-AE46-9BEDA168A8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BBE79-6D72-4A28-AE77-F6AF797473C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E8FC-E7C7-4099-AE46-9BEDA168A8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BBE79-6D72-4A28-AE77-F6AF797473C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E8FC-E7C7-4099-AE46-9BEDA168A8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BBE79-6D72-4A28-AE77-F6AF797473C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E8FC-E7C7-4099-AE46-9BEDA168A8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BBE79-6D72-4A28-AE77-F6AF797473C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E8FC-E7C7-4099-AE46-9BEDA168A8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BBE79-6D72-4A28-AE77-F6AF797473C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E8FC-E7C7-4099-AE46-9BEDA168A8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BBE79-6D72-4A28-AE77-F6AF797473C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E8FC-E7C7-4099-AE46-9BEDA168A8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BBE79-6D72-4A28-AE77-F6AF797473C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E8FC-E7C7-4099-AE46-9BEDA168A8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BBE79-6D72-4A28-AE77-F6AF797473C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E8FC-E7C7-4099-AE46-9BEDA168A8D9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BBE79-6D72-4A28-AE77-F6AF797473C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E8FC-E7C7-4099-AE46-9BEDA168A8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BBE79-6D72-4A28-AE77-F6AF797473C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E8FC-E7C7-4099-AE46-9BEDA168A8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E2BBE79-6D72-4A28-AE77-F6AF797473C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5A1CE8FC-E7C7-4099-AE46-9BEDA168A8D9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0307856"/>
              </p:ext>
            </p:extLst>
          </p:nvPr>
        </p:nvGraphicFramePr>
        <p:xfrm>
          <a:off x="1524000" y="1397000"/>
          <a:ext cx="6720408" cy="3042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Michaela Blažková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VY_32_Inovace_10.3.7 Funkční styly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8.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Prezentace je určena žákům 8. ročníku.</a:t>
                      </a:r>
                      <a:r>
                        <a:rPr lang="cs-CZ" baseline="0" dirty="0" smtClean="0"/>
                        <a:t> Podává výklad o jednotlivých funkčních stylech, jazykových prostředcích a </a:t>
                      </a:r>
                      <a:r>
                        <a:rPr lang="cs-CZ" baseline="0" smtClean="0"/>
                        <a:t>slohových útvarech. 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3714" y="476588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808532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dirty="0" smtClean="0"/>
              <a:t>Funkční styly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549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136904" cy="924475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pPr algn="ctr"/>
            <a:r>
              <a:rPr lang="cs-CZ" sz="4400" dirty="0" smtClean="0"/>
              <a:t>Funkční styl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352928" cy="5184575"/>
          </a:xfrm>
        </p:spPr>
        <p:txBody>
          <a:bodyPr>
            <a:noAutofit/>
          </a:bodyPr>
          <a:lstStyle/>
          <a:p>
            <a:r>
              <a:rPr lang="cs-CZ" sz="2400" dirty="0" smtClean="0"/>
              <a:t>Funkce projevu (to, čeho chceme projevem dosáhnout), určuje výběr jazykových prostředků a jejich užití</a:t>
            </a:r>
          </a:p>
          <a:p>
            <a:r>
              <a:rPr lang="cs-CZ" sz="2400" dirty="0" smtClean="0"/>
              <a:t>Každý ze stylů má své specifické znaky a obsah</a:t>
            </a:r>
          </a:p>
          <a:p>
            <a:r>
              <a:rPr lang="cs-CZ" sz="2400" u="sng" dirty="0" smtClean="0"/>
              <a:t>Funkční styly:</a:t>
            </a:r>
          </a:p>
          <a:p>
            <a:pPr>
              <a:buAutoNum type="arabicPeriod"/>
            </a:pPr>
            <a:r>
              <a:rPr lang="cs-CZ" sz="2400" b="1" dirty="0" err="1" smtClean="0"/>
              <a:t>Prostěsdělovací</a:t>
            </a:r>
            <a:r>
              <a:rPr lang="cs-CZ" sz="2400" b="1" dirty="0" smtClean="0"/>
              <a:t> styl</a:t>
            </a:r>
          </a:p>
          <a:p>
            <a:pPr>
              <a:buAutoNum type="arabicPeriod"/>
            </a:pPr>
            <a:r>
              <a:rPr lang="cs-CZ" sz="2400" b="1" dirty="0" smtClean="0"/>
              <a:t>Publicistický styl</a:t>
            </a:r>
          </a:p>
          <a:p>
            <a:pPr>
              <a:buAutoNum type="arabicPeriod"/>
            </a:pPr>
            <a:r>
              <a:rPr lang="cs-CZ" sz="2400" b="1" dirty="0" smtClean="0"/>
              <a:t>Odborný styl</a:t>
            </a:r>
          </a:p>
          <a:p>
            <a:pPr>
              <a:buAutoNum type="arabicPeriod"/>
            </a:pPr>
            <a:r>
              <a:rPr lang="cs-CZ" sz="2400" b="1" dirty="0" smtClean="0"/>
              <a:t>Administrativní styl</a:t>
            </a:r>
          </a:p>
          <a:p>
            <a:pPr>
              <a:buAutoNum type="arabicPeriod"/>
            </a:pPr>
            <a:r>
              <a:rPr lang="cs-CZ" sz="2400" b="1" dirty="0" smtClean="0"/>
              <a:t>Umělecký styl</a:t>
            </a:r>
            <a:endParaRPr lang="cs-CZ" sz="2400" b="1" dirty="0"/>
          </a:p>
        </p:txBody>
      </p:sp>
      <p:pic>
        <p:nvPicPr>
          <p:cNvPr id="1027" name="Picture 3" descr="C:\Users\blazkova\AppData\Local\Microsoft\Windows\Temporary Internet Files\Content.IE5\COJHIWE4\MC90031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05064"/>
            <a:ext cx="243175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0194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1"/>
            <a:ext cx="8640960" cy="720080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sz="4400" dirty="0" err="1" smtClean="0"/>
              <a:t>Prostěsdělovací</a:t>
            </a:r>
            <a:r>
              <a:rPr lang="cs-CZ" sz="4400" dirty="0" smtClean="0"/>
              <a:t> styl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5760639"/>
          </a:xfrm>
        </p:spPr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tyl běžné každodenní komunikace v rodině, ve škole nebo v zaměstnání</a:t>
            </a:r>
          </a:p>
          <a:p>
            <a:r>
              <a:rPr lang="cs-CZ" dirty="0"/>
              <a:t>p</a:t>
            </a:r>
            <a:r>
              <a:rPr lang="cs-CZ" dirty="0" smtClean="0"/>
              <a:t>ředevším projevy mluvené</a:t>
            </a:r>
          </a:p>
          <a:p>
            <a:r>
              <a:rPr lang="cs-CZ" dirty="0"/>
              <a:t>p</a:t>
            </a:r>
            <a:r>
              <a:rPr lang="cs-CZ" dirty="0" smtClean="0"/>
              <a:t>sané texty – korespondence, krátká sdělení, vzkazy, SMS, e-maily</a:t>
            </a:r>
          </a:p>
          <a:p>
            <a:pPr marL="0" indent="0">
              <a:buNone/>
            </a:pPr>
            <a:r>
              <a:rPr lang="cs-CZ" u="sng" dirty="0" smtClean="0"/>
              <a:t>Jazykové prostředky</a:t>
            </a:r>
            <a:r>
              <a:rPr lang="cs-CZ" dirty="0" smtClean="0"/>
              <a:t>: 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h</a:t>
            </a:r>
            <a:r>
              <a:rPr lang="cs-CZ" b="1" dirty="0" smtClean="0"/>
              <a:t>ovorová čeština, nářečí, obecná čeština</a:t>
            </a:r>
          </a:p>
          <a:p>
            <a:pPr marL="0" indent="0">
              <a:buNone/>
            </a:pPr>
            <a:r>
              <a:rPr lang="cs-CZ" u="sng" dirty="0" smtClean="0"/>
              <a:t>Slohové útvary</a:t>
            </a:r>
            <a:r>
              <a:rPr lang="cs-CZ" dirty="0" smtClean="0"/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 smtClean="0">
                <a:solidFill>
                  <a:srgbClr val="6699FF"/>
                </a:solidFill>
              </a:rPr>
              <a:t>oznámení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z</a:t>
            </a:r>
            <a:r>
              <a:rPr lang="cs-CZ" b="1" i="1" dirty="0" smtClean="0">
                <a:solidFill>
                  <a:srgbClr val="6699FF"/>
                </a:solidFill>
              </a:rPr>
              <a:t>práva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i</a:t>
            </a:r>
            <a:r>
              <a:rPr lang="cs-CZ" b="1" i="1" dirty="0" smtClean="0">
                <a:solidFill>
                  <a:srgbClr val="6699FF"/>
                </a:solidFill>
              </a:rPr>
              <a:t>nzerát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b</a:t>
            </a:r>
            <a:r>
              <a:rPr lang="cs-CZ" b="1" i="1" dirty="0" smtClean="0">
                <a:solidFill>
                  <a:srgbClr val="6699FF"/>
                </a:solidFill>
              </a:rPr>
              <a:t>lahopřání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d</a:t>
            </a:r>
            <a:r>
              <a:rPr lang="cs-CZ" b="1" i="1" dirty="0" smtClean="0">
                <a:solidFill>
                  <a:srgbClr val="6699FF"/>
                </a:solidFill>
              </a:rPr>
              <a:t>otazník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o</a:t>
            </a:r>
            <a:r>
              <a:rPr lang="cs-CZ" b="1" i="1" dirty="0" smtClean="0">
                <a:solidFill>
                  <a:srgbClr val="6699FF"/>
                </a:solidFill>
              </a:rPr>
              <a:t>sobní dopis</a:t>
            </a:r>
            <a:r>
              <a:rPr lang="cs-CZ" dirty="0" smtClean="0">
                <a:solidFill>
                  <a:srgbClr val="6699FF"/>
                </a:solidFill>
              </a:rPr>
              <a:t> </a:t>
            </a:r>
            <a:r>
              <a:rPr lang="cs-CZ" dirty="0" smtClean="0"/>
              <a:t>atd.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779912" y="3573016"/>
            <a:ext cx="460851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i="1" dirty="0" smtClean="0">
                <a:solidFill>
                  <a:schemeClr val="bg1"/>
                </a:solidFill>
              </a:rPr>
              <a:t>Milý Petře,</a:t>
            </a:r>
          </a:p>
          <a:p>
            <a:r>
              <a:rPr lang="cs-CZ" sz="2000" i="1" dirty="0">
                <a:solidFill>
                  <a:schemeClr val="bg1"/>
                </a:solidFill>
              </a:rPr>
              <a:t>p</a:t>
            </a:r>
            <a:r>
              <a:rPr lang="cs-CZ" sz="2000" i="1" dirty="0" smtClean="0">
                <a:solidFill>
                  <a:schemeClr val="bg1"/>
                </a:solidFill>
              </a:rPr>
              <a:t>osílám Ti pozdrav ze školního výletu v Krkonoších. Ubytování je bezvadné, jídlo stravitelné a příroda úchvatná. Uvidíme se v sobotu, do té doby ahoj.</a:t>
            </a:r>
          </a:p>
          <a:p>
            <a:endParaRPr lang="cs-CZ" sz="2000" i="1" dirty="0">
              <a:solidFill>
                <a:schemeClr val="bg1"/>
              </a:solidFill>
            </a:endParaRPr>
          </a:p>
          <a:p>
            <a:r>
              <a:rPr lang="cs-CZ" sz="2000" i="1" dirty="0" smtClean="0">
                <a:solidFill>
                  <a:schemeClr val="bg1"/>
                </a:solidFill>
              </a:rPr>
              <a:t>Ondra</a:t>
            </a:r>
            <a:endParaRPr lang="cs-CZ" sz="20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6707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1"/>
            <a:ext cx="8856984" cy="864096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Publicistický styl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544615"/>
          </a:xfrm>
        </p:spPr>
        <p:txBody>
          <a:bodyPr>
            <a:normAutofit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tyl sdělovacích prostředků</a:t>
            </a:r>
          </a:p>
          <a:p>
            <a:r>
              <a:rPr lang="cs-CZ" dirty="0"/>
              <a:t>c</a:t>
            </a:r>
            <a:r>
              <a:rPr lang="cs-CZ" dirty="0" smtClean="0"/>
              <a:t>ílem je informovat, získávat a přesvědčovat adresáta</a:t>
            </a:r>
          </a:p>
          <a:p>
            <a:r>
              <a:rPr lang="cs-CZ" dirty="0"/>
              <a:t>p</a:t>
            </a:r>
            <a:r>
              <a:rPr lang="cs-CZ" dirty="0" smtClean="0"/>
              <a:t>rojevy musí být srozumitelné a jednoznačné</a:t>
            </a:r>
          </a:p>
          <a:p>
            <a:pPr marL="0" indent="0">
              <a:buNone/>
            </a:pPr>
            <a:r>
              <a:rPr lang="cs-CZ" u="sng" dirty="0" smtClean="0"/>
              <a:t>Jazykové prostředky: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s</a:t>
            </a:r>
            <a:r>
              <a:rPr lang="cs-CZ" b="1" dirty="0" smtClean="0"/>
              <a:t>pisovný jazyk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o</a:t>
            </a:r>
            <a:r>
              <a:rPr lang="cs-CZ" b="1" dirty="0" smtClean="0"/>
              <a:t>brazná pojmenování</a:t>
            </a:r>
            <a:r>
              <a:rPr lang="cs-CZ" dirty="0" smtClean="0"/>
              <a:t> (</a:t>
            </a:r>
            <a:r>
              <a:rPr lang="cs-CZ" i="1" dirty="0" smtClean="0"/>
              <a:t>hokejová ruleta se opět roztáčí</a:t>
            </a:r>
            <a:r>
              <a:rPr lang="cs-CZ" dirty="0" smtClean="0"/>
              <a:t>)</a:t>
            </a:r>
          </a:p>
          <a:p>
            <a:pPr>
              <a:buFont typeface="Wingdings" pitchFamily="2" charset="2"/>
              <a:buChar char="§"/>
            </a:pPr>
            <a:r>
              <a:rPr lang="cs-CZ" b="1" dirty="0" err="1"/>
              <a:t>p</a:t>
            </a:r>
            <a:r>
              <a:rPr lang="cs-CZ" b="1" dirty="0" err="1" smtClean="0"/>
              <a:t>ublicismy</a:t>
            </a:r>
            <a:r>
              <a:rPr lang="cs-CZ" dirty="0" smtClean="0"/>
              <a:t> = výrazy typické pro </a:t>
            </a:r>
            <a:r>
              <a:rPr lang="cs-CZ" dirty="0" err="1" smtClean="0"/>
              <a:t>publ</a:t>
            </a:r>
            <a:r>
              <a:rPr lang="cs-CZ" dirty="0" smtClean="0"/>
              <a:t>. styl (</a:t>
            </a:r>
            <a:r>
              <a:rPr lang="cs-CZ" i="1" dirty="0" smtClean="0"/>
              <a:t>husarský kousek, horký favorit</a:t>
            </a:r>
            <a:r>
              <a:rPr lang="cs-CZ" dirty="0" smtClean="0"/>
              <a:t>, …)</a:t>
            </a:r>
          </a:p>
          <a:p>
            <a:pPr marL="0" indent="0">
              <a:buNone/>
            </a:pPr>
            <a:r>
              <a:rPr lang="cs-CZ" u="sng" dirty="0" smtClean="0"/>
              <a:t>Slohové útvary: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z</a:t>
            </a:r>
            <a:r>
              <a:rPr lang="cs-CZ" b="1" i="1" dirty="0" smtClean="0">
                <a:solidFill>
                  <a:srgbClr val="6699FF"/>
                </a:solidFill>
              </a:rPr>
              <a:t>práva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č</a:t>
            </a:r>
            <a:r>
              <a:rPr lang="cs-CZ" b="1" i="1" dirty="0" smtClean="0">
                <a:solidFill>
                  <a:srgbClr val="6699FF"/>
                </a:solidFill>
              </a:rPr>
              <a:t>lánek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i</a:t>
            </a:r>
            <a:r>
              <a:rPr lang="cs-CZ" b="1" i="1" dirty="0" smtClean="0">
                <a:solidFill>
                  <a:srgbClr val="6699FF"/>
                </a:solidFill>
              </a:rPr>
              <a:t>nterview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r</a:t>
            </a:r>
            <a:r>
              <a:rPr lang="cs-CZ" b="1" i="1" dirty="0" smtClean="0">
                <a:solidFill>
                  <a:srgbClr val="6699FF"/>
                </a:solidFill>
              </a:rPr>
              <a:t>eportáž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 smtClean="0">
                <a:solidFill>
                  <a:srgbClr val="6699FF"/>
                </a:solidFill>
              </a:rPr>
              <a:t>fejeton </a:t>
            </a:r>
            <a:r>
              <a:rPr lang="cs-CZ" dirty="0" smtClean="0"/>
              <a:t>atd</a:t>
            </a:r>
            <a:r>
              <a:rPr lang="cs-CZ" dirty="0"/>
              <a:t>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347864" y="3861048"/>
            <a:ext cx="5328592" cy="2736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bg1"/>
                </a:solidFill>
              </a:rPr>
              <a:t>Hrad Pernštejn vyhořel</a:t>
            </a:r>
          </a:p>
          <a:p>
            <a:pPr algn="just"/>
            <a:r>
              <a:rPr lang="cs-CZ" i="1" dirty="0" smtClean="0">
                <a:solidFill>
                  <a:schemeClr val="bg1"/>
                </a:solidFill>
              </a:rPr>
              <a:t>Rozsáhlý požár včera poškodil gotický hrad Pernštejn na Brněnsku. Plameny zcela zničily střechu bývalé hradní sýpky na třetím nádvoří, která v současnosti sloužila jako depozitář. Škody na hradě, známém z mnoha filmových pohádek, dosahují sta milionů, v plamenech nenávratně zmizel i vzácný historický nábytek.</a:t>
            </a:r>
            <a:endParaRPr lang="cs-CZ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11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3"/>
            <a:ext cx="8928992" cy="792088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Odborný styl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8928992" cy="5688631"/>
          </a:xfrm>
        </p:spPr>
        <p:txBody>
          <a:bodyPr>
            <a:normAutofit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tyl odborných publikacích, odborných časopisů a učebnic</a:t>
            </a:r>
          </a:p>
          <a:p>
            <a:r>
              <a:rPr lang="cs-CZ" dirty="0"/>
              <a:t>c</a:t>
            </a:r>
            <a:r>
              <a:rPr lang="cs-CZ" dirty="0" smtClean="0"/>
              <a:t>ílem je podat přesné a jasné informace a poučit adresáta</a:t>
            </a:r>
          </a:p>
          <a:p>
            <a:pPr marL="0" indent="0">
              <a:buNone/>
            </a:pPr>
            <a:r>
              <a:rPr lang="cs-CZ" u="sng" dirty="0" smtClean="0"/>
              <a:t>Jazykové prostředky: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s</a:t>
            </a:r>
            <a:r>
              <a:rPr lang="cs-CZ" b="1" dirty="0" smtClean="0"/>
              <a:t>pisovný jazyk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n</a:t>
            </a:r>
            <a:r>
              <a:rPr lang="cs-CZ" b="1" dirty="0" smtClean="0"/>
              <a:t>eutrální slova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t</a:t>
            </a:r>
            <a:r>
              <a:rPr lang="cs-CZ" b="1" dirty="0" smtClean="0"/>
              <a:t>ermíny</a:t>
            </a:r>
            <a:r>
              <a:rPr lang="cs-CZ" dirty="0" smtClean="0"/>
              <a:t> = odborné názvy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p</a:t>
            </a:r>
            <a:r>
              <a:rPr lang="cs-CZ" b="1" dirty="0" smtClean="0"/>
              <a:t>romyšlená a složitá stavba</a:t>
            </a:r>
          </a:p>
          <a:p>
            <a:pPr marL="0" indent="0">
              <a:buNone/>
            </a:pPr>
            <a:r>
              <a:rPr lang="cs-CZ" u="sng" dirty="0" smtClean="0"/>
              <a:t>Slohové útvary: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o</a:t>
            </a:r>
            <a:r>
              <a:rPr lang="cs-CZ" b="1" i="1" dirty="0" smtClean="0">
                <a:solidFill>
                  <a:srgbClr val="6699FF"/>
                </a:solidFill>
              </a:rPr>
              <a:t>dborný popis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r</a:t>
            </a:r>
            <a:r>
              <a:rPr lang="cs-CZ" b="1" i="1" dirty="0" smtClean="0">
                <a:solidFill>
                  <a:srgbClr val="6699FF"/>
                </a:solidFill>
              </a:rPr>
              <a:t>eferát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v</a:t>
            </a:r>
            <a:r>
              <a:rPr lang="cs-CZ" b="1" i="1" dirty="0" smtClean="0">
                <a:solidFill>
                  <a:srgbClr val="6699FF"/>
                </a:solidFill>
              </a:rPr>
              <a:t>ýklad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ú</a:t>
            </a:r>
            <a:r>
              <a:rPr lang="cs-CZ" b="1" i="1" dirty="0" smtClean="0">
                <a:solidFill>
                  <a:srgbClr val="6699FF"/>
                </a:solidFill>
              </a:rPr>
              <a:t>vaha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p</a:t>
            </a:r>
            <a:r>
              <a:rPr lang="cs-CZ" b="1" i="1" dirty="0" smtClean="0">
                <a:solidFill>
                  <a:srgbClr val="6699FF"/>
                </a:solidFill>
              </a:rPr>
              <a:t>řednáška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r</a:t>
            </a:r>
            <a:r>
              <a:rPr lang="cs-CZ" b="1" i="1" dirty="0" smtClean="0">
                <a:solidFill>
                  <a:srgbClr val="6699FF"/>
                </a:solidFill>
              </a:rPr>
              <a:t>ecenze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e</a:t>
            </a:r>
            <a:r>
              <a:rPr lang="cs-CZ" b="1" i="1" dirty="0" smtClean="0">
                <a:solidFill>
                  <a:srgbClr val="6699FF"/>
                </a:solidFill>
              </a:rPr>
              <a:t>sej </a:t>
            </a:r>
            <a:r>
              <a:rPr lang="cs-CZ" dirty="0" smtClean="0"/>
              <a:t>atd.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11960" y="2492896"/>
            <a:ext cx="4680520" cy="39604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i="1" u="sng" dirty="0" smtClean="0">
                <a:solidFill>
                  <a:schemeClr val="bg1"/>
                </a:solidFill>
              </a:rPr>
              <a:t>Ombudsman</a:t>
            </a:r>
          </a:p>
          <a:p>
            <a:r>
              <a:rPr lang="cs-CZ" sz="2000" i="1" dirty="0" smtClean="0">
                <a:solidFill>
                  <a:schemeClr val="bg1"/>
                </a:solidFill>
              </a:rPr>
              <a:t>Nestranný úředník, jehož jmenuje vláda nebo významná finanční instituce, </a:t>
            </a:r>
            <a:r>
              <a:rPr lang="cs-CZ" sz="2000" i="1" dirty="0">
                <a:solidFill>
                  <a:schemeClr val="bg1"/>
                </a:solidFill>
              </a:rPr>
              <a:t>a</a:t>
            </a:r>
            <a:r>
              <a:rPr lang="cs-CZ" sz="2000" i="1" dirty="0" smtClean="0">
                <a:solidFill>
                  <a:schemeClr val="bg1"/>
                </a:solidFill>
              </a:rPr>
              <a:t>by vyšetřoval stížnosti občanů či zákazníků. Myšlenka zřídit úřad ombudsmana se zrodila ve Skandinávii. Ve Švédsku byl první ombudsman jmenován v r. 1809, v Dánsku r. 1954, v Norsku v r. 1962… 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(</a:t>
            </a:r>
            <a:r>
              <a:rPr lang="cs-CZ" dirty="0" smtClean="0">
                <a:solidFill>
                  <a:schemeClr val="bg1"/>
                </a:solidFill>
              </a:rPr>
              <a:t>Tematická encyklopedie, </a:t>
            </a:r>
            <a:r>
              <a:rPr lang="cs-CZ" dirty="0" err="1" smtClean="0">
                <a:solidFill>
                  <a:schemeClr val="bg1"/>
                </a:solidFill>
              </a:rPr>
              <a:t>Larousse</a:t>
            </a:r>
            <a:r>
              <a:rPr lang="cs-CZ" dirty="0">
                <a:solidFill>
                  <a:schemeClr val="bg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380478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1"/>
            <a:ext cx="8928992" cy="864096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Administrativní styl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928992" cy="5544616"/>
          </a:xfrm>
        </p:spPr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tyl informativní při úředním styku</a:t>
            </a:r>
          </a:p>
          <a:p>
            <a:r>
              <a:rPr lang="cs-CZ" dirty="0"/>
              <a:t>z</a:t>
            </a:r>
            <a:r>
              <a:rPr lang="cs-CZ" dirty="0" smtClean="0"/>
              <a:t>aměřen na fakta a jejich sdělení</a:t>
            </a:r>
          </a:p>
          <a:p>
            <a:r>
              <a:rPr lang="cs-CZ" dirty="0"/>
              <a:t>o</a:t>
            </a:r>
            <a:r>
              <a:rPr lang="cs-CZ" dirty="0" smtClean="0"/>
              <a:t>vlivňuje a řídí činnost adresáta</a:t>
            </a:r>
          </a:p>
          <a:p>
            <a:pPr marL="0" indent="0">
              <a:buNone/>
            </a:pPr>
            <a:r>
              <a:rPr lang="cs-CZ" u="sng" dirty="0" smtClean="0"/>
              <a:t>Jazykové prostředky: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s</a:t>
            </a:r>
            <a:r>
              <a:rPr lang="cs-CZ" b="1" dirty="0" smtClean="0"/>
              <a:t>pisovný jazyk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f</a:t>
            </a:r>
            <a:r>
              <a:rPr lang="cs-CZ" b="1" dirty="0" smtClean="0"/>
              <a:t>ormulace a šablony </a:t>
            </a:r>
            <a:r>
              <a:rPr lang="cs-CZ" dirty="0" smtClean="0"/>
              <a:t>(</a:t>
            </a:r>
            <a:r>
              <a:rPr lang="cs-CZ" i="1" dirty="0" smtClean="0"/>
              <a:t>předem Vám děkuji za kladné vyřízení</a:t>
            </a:r>
            <a:r>
              <a:rPr lang="cs-CZ" dirty="0" smtClean="0"/>
              <a:t>…)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z</a:t>
            </a:r>
            <a:r>
              <a:rPr lang="cs-CZ" b="1" dirty="0" smtClean="0"/>
              <a:t>kratky a zkratková slova, značky</a:t>
            </a:r>
          </a:p>
          <a:p>
            <a:pPr marL="0" indent="0">
              <a:buNone/>
            </a:pPr>
            <a:r>
              <a:rPr lang="cs-CZ" u="sng" dirty="0" smtClean="0"/>
              <a:t>Slohové útvary: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ú</a:t>
            </a:r>
            <a:r>
              <a:rPr lang="cs-CZ" b="1" i="1" dirty="0" smtClean="0">
                <a:solidFill>
                  <a:srgbClr val="6699FF"/>
                </a:solidFill>
              </a:rPr>
              <a:t>řední dopis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ž</a:t>
            </a:r>
            <a:r>
              <a:rPr lang="cs-CZ" b="1" i="1" dirty="0" smtClean="0">
                <a:solidFill>
                  <a:srgbClr val="6699FF"/>
                </a:solidFill>
              </a:rPr>
              <a:t>ivotopis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o</a:t>
            </a:r>
            <a:r>
              <a:rPr lang="cs-CZ" b="1" i="1" dirty="0" smtClean="0">
                <a:solidFill>
                  <a:srgbClr val="6699FF"/>
                </a:solidFill>
              </a:rPr>
              <a:t>bjednávka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ž</a:t>
            </a:r>
            <a:r>
              <a:rPr lang="cs-CZ" b="1" i="1" dirty="0" smtClean="0">
                <a:solidFill>
                  <a:srgbClr val="6699FF"/>
                </a:solidFill>
              </a:rPr>
              <a:t>ádost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p</a:t>
            </a:r>
            <a:r>
              <a:rPr lang="cs-CZ" b="1" i="1" dirty="0" smtClean="0">
                <a:solidFill>
                  <a:srgbClr val="6699FF"/>
                </a:solidFill>
              </a:rPr>
              <a:t>osudek</a:t>
            </a:r>
            <a:r>
              <a:rPr lang="cs-CZ" dirty="0" smtClean="0">
                <a:solidFill>
                  <a:srgbClr val="6699FF"/>
                </a:solidFill>
              </a:rPr>
              <a:t> </a:t>
            </a:r>
            <a:r>
              <a:rPr lang="cs-CZ" dirty="0" smtClean="0"/>
              <a:t>atd.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779912" y="3861048"/>
            <a:ext cx="4824536" cy="26642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i="1" u="sng" dirty="0" smtClean="0">
                <a:solidFill>
                  <a:schemeClr val="bg1"/>
                </a:solidFill>
              </a:rPr>
              <a:t>Žádost o uvolnění z vyučování</a:t>
            </a:r>
          </a:p>
          <a:p>
            <a:r>
              <a:rPr lang="cs-CZ" i="1" dirty="0" smtClean="0">
                <a:solidFill>
                  <a:schemeClr val="bg1"/>
                </a:solidFill>
              </a:rPr>
              <a:t>Vážený pane řediteli, </a:t>
            </a:r>
          </a:p>
          <a:p>
            <a:r>
              <a:rPr lang="cs-CZ" i="1" dirty="0" smtClean="0">
                <a:solidFill>
                  <a:schemeClr val="bg1"/>
                </a:solidFill>
              </a:rPr>
              <a:t>Žádám o uvolnění z vyučování ve dnech 8.12. . 21.12. 2012 z důvodu lyžařského soustředění ve Špindlerově Mlýně.</a:t>
            </a:r>
          </a:p>
          <a:p>
            <a:r>
              <a:rPr lang="cs-CZ" i="1" dirty="0" smtClean="0">
                <a:solidFill>
                  <a:schemeClr val="bg1"/>
                </a:solidFill>
              </a:rPr>
              <a:t>Za kladné vyřízení žádosti předem děkuji</a:t>
            </a:r>
          </a:p>
          <a:p>
            <a:pPr algn="r"/>
            <a:r>
              <a:rPr lang="cs-CZ" i="1" dirty="0" smtClean="0">
                <a:solidFill>
                  <a:schemeClr val="bg1"/>
                </a:solidFill>
              </a:rPr>
              <a:t>Anna Nováková</a:t>
            </a:r>
            <a:endParaRPr lang="cs-CZ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64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3"/>
            <a:ext cx="8928992" cy="792088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Umělecký styl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928992" cy="5544615"/>
          </a:xfrm>
        </p:spPr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tyl umělecké prózy, poezie a dramatu</a:t>
            </a:r>
          </a:p>
          <a:p>
            <a:r>
              <a:rPr lang="cs-CZ" dirty="0"/>
              <a:t>n</a:t>
            </a:r>
            <a:r>
              <a:rPr lang="cs-CZ" dirty="0" smtClean="0"/>
              <a:t>esleduje jen obsahovou stránku sdělení, ale chce vyvolat u adresáta estetický zážitek</a:t>
            </a:r>
          </a:p>
          <a:p>
            <a:pPr marL="0" indent="0">
              <a:buNone/>
            </a:pPr>
            <a:r>
              <a:rPr lang="cs-CZ" u="sng" dirty="0" smtClean="0"/>
              <a:t>Jazykové prostředky: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s</a:t>
            </a:r>
            <a:r>
              <a:rPr lang="cs-CZ" b="1" dirty="0" smtClean="0"/>
              <a:t>pisovný jazyk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h</a:t>
            </a:r>
            <a:r>
              <a:rPr lang="cs-CZ" b="1" dirty="0" smtClean="0"/>
              <a:t>ovorová a nespisovná čeština </a:t>
            </a:r>
            <a:r>
              <a:rPr lang="cs-CZ" dirty="0" smtClean="0"/>
              <a:t>(snaha autora přiblížit popisované prostředí, osoby)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p</a:t>
            </a:r>
            <a:r>
              <a:rPr lang="cs-CZ" b="1" dirty="0" smtClean="0"/>
              <a:t>oetismy</a:t>
            </a:r>
            <a:r>
              <a:rPr lang="cs-CZ" dirty="0" smtClean="0"/>
              <a:t> – slova knižní, zastaralá i nová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o</a:t>
            </a:r>
            <a:r>
              <a:rPr lang="cs-CZ" b="1" dirty="0" smtClean="0"/>
              <a:t>brazná vyjádření – metafory, personifikace</a:t>
            </a:r>
          </a:p>
          <a:p>
            <a:pPr marL="0" indent="0">
              <a:buNone/>
            </a:pPr>
            <a:r>
              <a:rPr lang="cs-CZ" u="sng" dirty="0" smtClean="0"/>
              <a:t>Druhy uměleckých projevů: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e</a:t>
            </a:r>
            <a:r>
              <a:rPr lang="cs-CZ" b="1" i="1" dirty="0" smtClean="0">
                <a:solidFill>
                  <a:srgbClr val="6699FF"/>
                </a:solidFill>
              </a:rPr>
              <a:t>pika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6699FF"/>
                </a:solidFill>
              </a:rPr>
              <a:t>l</a:t>
            </a:r>
            <a:r>
              <a:rPr lang="cs-CZ" b="1" i="1" dirty="0" smtClean="0">
                <a:solidFill>
                  <a:srgbClr val="6699FF"/>
                </a:solidFill>
              </a:rPr>
              <a:t>yrika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 smtClean="0">
                <a:solidFill>
                  <a:srgbClr val="6699FF"/>
                </a:solidFill>
              </a:rPr>
              <a:t>drama</a:t>
            </a:r>
            <a:endParaRPr lang="cs-CZ" b="1" i="1" dirty="0">
              <a:solidFill>
                <a:srgbClr val="6699FF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069886" y="4725144"/>
            <a:ext cx="4968552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i="1" dirty="0" smtClean="0">
                <a:solidFill>
                  <a:schemeClr val="bg1"/>
                </a:solidFill>
              </a:rPr>
              <a:t>Kdybych ti mohl modré z nebe snést,</a:t>
            </a:r>
          </a:p>
          <a:p>
            <a:r>
              <a:rPr lang="cs-CZ" i="1" dirty="0">
                <a:solidFill>
                  <a:schemeClr val="bg1"/>
                </a:solidFill>
              </a:rPr>
              <a:t>o</a:t>
            </a:r>
            <a:r>
              <a:rPr lang="cs-CZ" i="1" dirty="0" smtClean="0">
                <a:solidFill>
                  <a:schemeClr val="bg1"/>
                </a:solidFill>
              </a:rPr>
              <a:t>blačné látky, červánkový třpyt,</a:t>
            </a:r>
          </a:p>
          <a:p>
            <a:r>
              <a:rPr lang="cs-CZ" i="1" dirty="0">
                <a:solidFill>
                  <a:schemeClr val="bg1"/>
                </a:solidFill>
              </a:rPr>
              <a:t>t</a:t>
            </a:r>
            <a:r>
              <a:rPr lang="cs-CZ" i="1" dirty="0" smtClean="0">
                <a:solidFill>
                  <a:schemeClr val="bg1"/>
                </a:solidFill>
              </a:rPr>
              <a:t>kaniny, v nichž se lesknou stehy hvězd</a:t>
            </a:r>
          </a:p>
          <a:p>
            <a:r>
              <a:rPr lang="cs-CZ" i="1" smtClean="0">
                <a:solidFill>
                  <a:schemeClr val="bg1"/>
                </a:solidFill>
              </a:rPr>
              <a:t>a </a:t>
            </a:r>
            <a:r>
              <a:rPr lang="cs-CZ" i="1" dirty="0" smtClean="0">
                <a:solidFill>
                  <a:schemeClr val="bg1"/>
                </a:solidFill>
              </a:rPr>
              <a:t>stříbrná i zlatozářná nit.</a:t>
            </a:r>
            <a:endParaRPr lang="cs-CZ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1472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928992" cy="737052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Přiřaď text k funkčnímu stylu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856984" cy="561662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71842" y="3759081"/>
            <a:ext cx="6480720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i="1" dirty="0" smtClean="0">
                <a:solidFill>
                  <a:schemeClr val="bg1"/>
                </a:solidFill>
              </a:rPr>
              <a:t>Ahoj! Hledám muže na dopisování a později i na seznámení. Je mi 44 let, bydlím v Pardubicích. Jsem rozvedená a osamělá. Ráda zajdu do kavárny, do přírody nebo kamkoli za kulturou. Odpověď potěší. Jitka</a:t>
            </a:r>
            <a:endParaRPr lang="cs-CZ" sz="1400" i="1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60092" y="2373012"/>
            <a:ext cx="6480720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i="1" dirty="0" smtClean="0">
                <a:solidFill>
                  <a:schemeClr val="bg1"/>
                </a:solidFill>
              </a:rPr>
              <a:t>Francin zapaloval v kanceláři dvě bachraté lampy s kulatými knoty, dvě lampy neustále brblající jako dvě domovnice, lampy, které stály na okrajích ohromného stolu, lampy, které vydávaly teplo jako kamínka, lampy, které s ohromným apetitem mlsaly petrolej.</a:t>
            </a:r>
            <a:endParaRPr lang="cs-CZ" sz="1400" i="1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82475" y="980728"/>
            <a:ext cx="6480720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i="1" dirty="0" smtClean="0">
                <a:solidFill>
                  <a:schemeClr val="bg1"/>
                </a:solidFill>
              </a:rPr>
              <a:t>Tabák jako kulturní rostlinu začali pěstovat indiáni. Kouřili ho při různých slavnostech a obřadech. Z Ameriky se dostal na královské dvory Francie, Španělska a Portugalska… Nikotin, který cigarety obsahují, je prudký jed. Není ho však ve všech druzích tabáku stejně. Osm kapek nikotinu stačí k usmrcení koně, dvě kapky způsobují smrt kočky.</a:t>
            </a:r>
            <a:endParaRPr lang="cs-CZ" sz="1400" i="1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60092" y="5169816"/>
            <a:ext cx="6480720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i="1" dirty="0" smtClean="0">
                <a:solidFill>
                  <a:schemeClr val="bg1"/>
                </a:solidFill>
              </a:rPr>
              <a:t>Korunovační klenoty lákají. Už od časného rána stojí lidé v dešti pod Pražským hradem ve frontě na jejich prohlídku. Dveře Starého královského paláce se otevřely v 9 hodin. Korunovační klenoty bude možné vidět do 19. května ve Vladislavském sále.</a:t>
            </a:r>
            <a:endParaRPr lang="cs-CZ" sz="1400" i="1" dirty="0">
              <a:solidFill>
                <a:schemeClr val="bg1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6698470" y="1484784"/>
            <a:ext cx="504056" cy="43204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698470" y="2805060"/>
            <a:ext cx="504056" cy="43204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724099" y="4191129"/>
            <a:ext cx="504056" cy="43204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724099" y="5589240"/>
            <a:ext cx="504056" cy="43204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308304" y="1196752"/>
            <a:ext cx="158417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Odborný styl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308304" y="2481024"/>
            <a:ext cx="158417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Umělecký styl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228155" y="3867093"/>
            <a:ext cx="1808341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err="1" smtClean="0">
                <a:solidFill>
                  <a:schemeClr val="bg1"/>
                </a:solidFill>
              </a:rPr>
              <a:t>Prostěsdělovací</a:t>
            </a:r>
            <a:r>
              <a:rPr lang="cs-CZ" sz="1400" b="1" dirty="0" smtClean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styl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228155" y="5265204"/>
            <a:ext cx="1808341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Publicistický styl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674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928992" cy="737052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Přiřaď slohové útvary k funkčním stylům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928992" cy="5688631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sz="2200" dirty="0"/>
              <a:t>i</a:t>
            </a:r>
            <a:r>
              <a:rPr lang="cs-CZ" sz="2200" dirty="0" smtClean="0"/>
              <a:t>nzerát</a:t>
            </a:r>
          </a:p>
          <a:p>
            <a:r>
              <a:rPr lang="cs-CZ" sz="2200" dirty="0"/>
              <a:t>r</a:t>
            </a:r>
            <a:r>
              <a:rPr lang="cs-CZ" sz="2200" dirty="0" smtClean="0"/>
              <a:t>eferát</a:t>
            </a:r>
          </a:p>
          <a:p>
            <a:r>
              <a:rPr lang="cs-CZ" sz="2200" dirty="0"/>
              <a:t>ž</a:t>
            </a:r>
            <a:r>
              <a:rPr lang="cs-CZ" sz="2200" dirty="0" smtClean="0"/>
              <a:t>ivotopis</a:t>
            </a:r>
          </a:p>
          <a:p>
            <a:r>
              <a:rPr lang="cs-CZ" sz="2200" dirty="0"/>
              <a:t>e</a:t>
            </a:r>
            <a:r>
              <a:rPr lang="cs-CZ" sz="2200" dirty="0" smtClean="0"/>
              <a:t>-mail</a:t>
            </a:r>
          </a:p>
          <a:p>
            <a:r>
              <a:rPr lang="cs-CZ" sz="2200" dirty="0"/>
              <a:t>f</a:t>
            </a:r>
            <a:r>
              <a:rPr lang="cs-CZ" sz="2200" dirty="0" smtClean="0"/>
              <a:t>ejeton</a:t>
            </a:r>
          </a:p>
          <a:p>
            <a:r>
              <a:rPr lang="cs-CZ" sz="2200" dirty="0"/>
              <a:t>r</a:t>
            </a:r>
            <a:r>
              <a:rPr lang="cs-CZ" sz="2200" dirty="0" smtClean="0"/>
              <a:t>eportáž</a:t>
            </a:r>
          </a:p>
          <a:p>
            <a:r>
              <a:rPr lang="cs-CZ" sz="2200" dirty="0"/>
              <a:t>v</a:t>
            </a:r>
            <a:r>
              <a:rPr lang="cs-CZ" sz="2200" dirty="0" smtClean="0"/>
              <a:t>ýklad</a:t>
            </a:r>
          </a:p>
          <a:p>
            <a:r>
              <a:rPr lang="cs-CZ" sz="2200" dirty="0"/>
              <a:t>o</a:t>
            </a:r>
            <a:r>
              <a:rPr lang="cs-CZ" sz="2200" dirty="0" smtClean="0"/>
              <a:t>sobní dopis</a:t>
            </a:r>
          </a:p>
          <a:p>
            <a:r>
              <a:rPr lang="cs-CZ" sz="2200" dirty="0"/>
              <a:t>v</a:t>
            </a:r>
            <a:r>
              <a:rPr lang="cs-CZ" sz="2200" dirty="0" smtClean="0"/>
              <a:t>ypravování</a:t>
            </a:r>
          </a:p>
          <a:p>
            <a:r>
              <a:rPr lang="cs-CZ" sz="2200" dirty="0"/>
              <a:t>ž</a:t>
            </a:r>
            <a:r>
              <a:rPr lang="cs-CZ" sz="2200" dirty="0" smtClean="0"/>
              <a:t>ádost</a:t>
            </a:r>
          </a:p>
          <a:p>
            <a:r>
              <a:rPr lang="cs-CZ" sz="2200" dirty="0" smtClean="0"/>
              <a:t>přednáška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851920" y="980728"/>
            <a:ext cx="3960440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ysClr val="windowText" lastClr="000000"/>
                </a:solidFill>
              </a:rPr>
              <a:t>Prostěsdělovací</a:t>
            </a:r>
            <a:r>
              <a:rPr lang="cs-CZ" dirty="0" smtClean="0">
                <a:solidFill>
                  <a:sysClr val="windowText" lastClr="000000"/>
                </a:solidFill>
              </a:rPr>
              <a:t> styl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51920" y="1994910"/>
            <a:ext cx="3960440" cy="57606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Publicistický styl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851920" y="4005064"/>
            <a:ext cx="3960440" cy="576064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Administrativní styl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851920" y="5013176"/>
            <a:ext cx="3960440" cy="5760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Umělecký styl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51920" y="2996952"/>
            <a:ext cx="3960440" cy="57606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Odborný styl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cxnSp>
        <p:nvCxnSpPr>
          <p:cNvPr id="10" name="Přímá spojnice se šipkou 9"/>
          <p:cNvCxnSpPr>
            <a:endCxn id="4" idx="1"/>
          </p:cNvCxnSpPr>
          <p:nvPr/>
        </p:nvCxnSpPr>
        <p:spPr>
          <a:xfrm>
            <a:off x="1475656" y="1268760"/>
            <a:ext cx="237626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8" idx="1"/>
          </p:cNvCxnSpPr>
          <p:nvPr/>
        </p:nvCxnSpPr>
        <p:spPr>
          <a:xfrm>
            <a:off x="1475656" y="1700808"/>
            <a:ext cx="2376264" cy="15841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endCxn id="6" idx="1"/>
          </p:cNvCxnSpPr>
          <p:nvPr/>
        </p:nvCxnSpPr>
        <p:spPr>
          <a:xfrm>
            <a:off x="1691680" y="2132856"/>
            <a:ext cx="2160240" cy="21602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endCxn id="4" idx="1"/>
          </p:cNvCxnSpPr>
          <p:nvPr/>
        </p:nvCxnSpPr>
        <p:spPr>
          <a:xfrm flipV="1">
            <a:off x="1403648" y="1268760"/>
            <a:ext cx="2448272" cy="13022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endCxn id="5" idx="1"/>
          </p:cNvCxnSpPr>
          <p:nvPr/>
        </p:nvCxnSpPr>
        <p:spPr>
          <a:xfrm flipV="1">
            <a:off x="1475656" y="2282942"/>
            <a:ext cx="2376264" cy="71401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endCxn id="7" idx="1"/>
          </p:cNvCxnSpPr>
          <p:nvPr/>
        </p:nvCxnSpPr>
        <p:spPr>
          <a:xfrm>
            <a:off x="1475656" y="2996952"/>
            <a:ext cx="2376264" cy="23042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endCxn id="5" idx="1"/>
          </p:cNvCxnSpPr>
          <p:nvPr/>
        </p:nvCxnSpPr>
        <p:spPr>
          <a:xfrm flipV="1">
            <a:off x="1691680" y="2282942"/>
            <a:ext cx="2160240" cy="10740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endCxn id="8" idx="1"/>
          </p:cNvCxnSpPr>
          <p:nvPr/>
        </p:nvCxnSpPr>
        <p:spPr>
          <a:xfrm flipV="1">
            <a:off x="1403648" y="3284984"/>
            <a:ext cx="2448272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endCxn id="4" idx="1"/>
          </p:cNvCxnSpPr>
          <p:nvPr/>
        </p:nvCxnSpPr>
        <p:spPr>
          <a:xfrm flipV="1">
            <a:off x="2195736" y="1268760"/>
            <a:ext cx="1656184" cy="29523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endCxn id="7" idx="1"/>
          </p:cNvCxnSpPr>
          <p:nvPr/>
        </p:nvCxnSpPr>
        <p:spPr>
          <a:xfrm>
            <a:off x="2195736" y="4581128"/>
            <a:ext cx="1656184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6" idx="1"/>
          </p:cNvCxnSpPr>
          <p:nvPr/>
        </p:nvCxnSpPr>
        <p:spPr>
          <a:xfrm flipV="1">
            <a:off x="1475656" y="4293096"/>
            <a:ext cx="2376264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endCxn id="8" idx="1"/>
          </p:cNvCxnSpPr>
          <p:nvPr/>
        </p:nvCxnSpPr>
        <p:spPr>
          <a:xfrm flipV="1">
            <a:off x="1907704" y="3284984"/>
            <a:ext cx="1944216" cy="21602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9053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Použité 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477623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r>
              <a:rPr lang="cs-CZ" dirty="0"/>
              <a:t>DOBEŠOVÁ, Věra. </a:t>
            </a:r>
            <a:r>
              <a:rPr lang="cs-CZ" i="1" dirty="0"/>
              <a:t>Průvodce českým jazykem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2005, ISBN 80-7358-019-5. </a:t>
            </a:r>
          </a:p>
        </p:txBody>
      </p:sp>
    </p:spTree>
    <p:extLst>
      <p:ext uri="{BB962C8B-B14F-4D97-AF65-F5344CB8AC3E}">
        <p14:creationId xmlns:p14="http://schemas.microsoft.com/office/powerpoint/2010/main" val="2115306264"/>
      </p:ext>
    </p:extLst>
  </p:cSld>
  <p:clrMapOvr>
    <a:masterClrMapping/>
  </p:clrMapOvr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124</TotalTime>
  <Words>830</Words>
  <Application>Microsoft Office PowerPoint</Application>
  <PresentationFormat>Předvádění na obrazovce (4:3)</PresentationFormat>
  <Paragraphs>146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Autumn</vt:lpstr>
      <vt:lpstr>Prezentace aplikace PowerPoint</vt:lpstr>
      <vt:lpstr>Funkční styly</vt:lpstr>
      <vt:lpstr>Funkční styl</vt:lpstr>
      <vt:lpstr>Prostěsdělovací styl</vt:lpstr>
      <vt:lpstr>Publicistický styl</vt:lpstr>
      <vt:lpstr>Odborný styl</vt:lpstr>
      <vt:lpstr>Administrativní styl</vt:lpstr>
      <vt:lpstr>Umělecký styl</vt:lpstr>
      <vt:lpstr>Přiřaď text k funkčnímu stylu</vt:lpstr>
      <vt:lpstr>Přiřaď slohové útvary k funkčním stylům</vt:lpstr>
      <vt:lpstr>Použité zdroje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Funkční styly</dc:title>
  <dc:creator>Michaela Blažková</dc:creator>
  <cp:lastModifiedBy>Michaela Blažková</cp:lastModifiedBy>
  <cp:revision>19</cp:revision>
  <dcterms:created xsi:type="dcterms:W3CDTF">2013-05-09T11:00:37Z</dcterms:created>
  <dcterms:modified xsi:type="dcterms:W3CDTF">2013-05-29T12:43:07Z</dcterms:modified>
</cp:coreProperties>
</file>