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3"/>
  </p:notesMasterIdLst>
  <p:handoutMasterIdLst>
    <p:handoutMasterId r:id="rId24"/>
  </p:handoutMasterIdLst>
  <p:sldIdLst>
    <p:sldId id="257" r:id="rId2"/>
    <p:sldId id="258" r:id="rId3"/>
    <p:sldId id="259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9" r:id="rId12"/>
    <p:sldId id="300" r:id="rId13"/>
    <p:sldId id="302" r:id="rId14"/>
    <p:sldId id="303" r:id="rId15"/>
    <p:sldId id="304" r:id="rId16"/>
    <p:sldId id="305" r:id="rId17"/>
    <p:sldId id="306" r:id="rId18"/>
    <p:sldId id="298" r:id="rId19"/>
    <p:sldId id="307" r:id="rId20"/>
    <p:sldId id="309" r:id="rId21"/>
    <p:sldId id="31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84192" autoAdjust="0"/>
  </p:normalViewPr>
  <p:slideViewPr>
    <p:cSldViewPr>
      <p:cViewPr varScale="1">
        <p:scale>
          <a:sx n="92" d="100"/>
          <a:sy n="92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   Název DUM:  </a:t>
            </a:r>
            <a:r>
              <a:rPr lang="cs-CZ" sz="1600" dirty="0" smtClean="0"/>
              <a:t>VY_32_INOVACE_ X _2_08_</a:t>
            </a:r>
            <a:r>
              <a:rPr lang="cs-CZ" sz="1600" dirty="0" err="1" smtClean="0"/>
              <a:t>Körperteile</a:t>
            </a:r>
            <a:endParaRPr lang="cs-CZ" sz="1600" dirty="0" smtClean="0"/>
          </a:p>
          <a:p>
            <a:endParaRPr lang="cs-CZ" sz="1600" b="1" dirty="0"/>
          </a:p>
          <a:p>
            <a:r>
              <a:rPr lang="cs-CZ" sz="1600" b="1" dirty="0" smtClean="0"/>
              <a:t>    Šablona číslo:  </a:t>
            </a:r>
            <a:r>
              <a:rPr lang="cs-CZ" sz="1600" dirty="0" smtClean="0"/>
              <a:t>X</a:t>
            </a:r>
            <a:r>
              <a:rPr lang="cs-CZ" sz="1600" b="1" dirty="0" smtClean="0"/>
              <a:t>         Sada číslo:  </a:t>
            </a:r>
            <a:r>
              <a:rPr lang="cs-CZ" sz="1600" dirty="0"/>
              <a:t>2</a:t>
            </a:r>
            <a:r>
              <a:rPr lang="cs-CZ" sz="1600" dirty="0" smtClean="0"/>
              <a:t> </a:t>
            </a:r>
            <a:r>
              <a:rPr lang="cs-CZ" sz="1600" b="1" dirty="0" smtClean="0"/>
              <a:t>       Pořadové číslo DUM:  08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    Autor: </a:t>
            </a:r>
            <a:r>
              <a:rPr lang="cs-CZ" sz="1600" dirty="0" smtClean="0"/>
              <a:t>Mgr. Radmila Sálová  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se seznámí s názvy částí lidského těla  </a:t>
            </a:r>
            <a:endParaRPr lang="cs-CZ" dirty="0" smtClean="0"/>
          </a:p>
          <a:p>
            <a:r>
              <a:rPr lang="cs-CZ" dirty="0" smtClean="0"/>
              <a:t>Očekávaný výstup: Používají správně </a:t>
            </a:r>
            <a:r>
              <a:rPr lang="cs-CZ" smtClean="0"/>
              <a:t>podstatná jména v čísle jednotném a množném s vhodnými zájmeny</a:t>
            </a:r>
            <a:endParaRPr lang="cs-CZ" dirty="0" smtClean="0"/>
          </a:p>
          <a:p>
            <a:r>
              <a:rPr lang="cs-CZ" dirty="0" smtClean="0"/>
              <a:t>Druh učebního materiálu</a:t>
            </a:r>
            <a:r>
              <a:rPr lang="cs-CZ" smtClean="0"/>
              <a:t>: prezentace  </a:t>
            </a:r>
            <a:endParaRPr lang="cs-CZ" dirty="0" smtClean="0"/>
          </a:p>
          <a:p>
            <a:r>
              <a:rPr lang="cs-CZ" dirty="0" smtClean="0"/>
              <a:t>Typická věková skupina: 13 </a:t>
            </a:r>
            <a:r>
              <a:rPr lang="cs-CZ" smtClean="0"/>
              <a:t>– 15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der Kopf, das Bein, die Schmerzen, weh tun, mein, dein, sein, ihr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=""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7128792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se seznámí se slovní zásobou k tématu lidské tělo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Rozlišují tvary čísla jednotného a množného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Doplní je vhodným přídavným jménem</a:t>
            </a:r>
          </a:p>
          <a:p>
            <a:pPr>
              <a:buFont typeface="Arial" pitchFamily="34" charset="0"/>
              <a:buChar char="•"/>
            </a:pPr>
            <a:r>
              <a:rPr lang="cs-CZ" dirty="0" err="1" smtClean="0"/>
              <a:t>Dokáží</a:t>
            </a:r>
            <a:r>
              <a:rPr lang="cs-CZ" dirty="0" smtClean="0"/>
              <a:t> správně použít </a:t>
            </a:r>
            <a:r>
              <a:rPr lang="cs-CZ" b="1" dirty="0" err="1" smtClean="0"/>
              <a:t>weh</a:t>
            </a:r>
            <a:r>
              <a:rPr lang="cs-CZ" b="1" dirty="0" smtClean="0"/>
              <a:t> </a:t>
            </a:r>
            <a:r>
              <a:rPr lang="cs-CZ" b="1" smtClean="0"/>
              <a:t>tun, -</a:t>
            </a:r>
            <a:r>
              <a:rPr lang="cs-CZ" b="1" dirty="0" err="1" smtClean="0"/>
              <a:t>schmerzen</a:t>
            </a:r>
            <a:endParaRPr lang="cs-CZ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der Kopf, die Köpfe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smtClean="0"/>
              <a:t>Sein Kopf tut ihm weh.  /  Er hat Kopfschmerzen.</a:t>
            </a:r>
            <a:endParaRPr lang="cs-CZ" sz="2800"/>
          </a:p>
        </p:txBody>
      </p:sp>
      <p:pic>
        <p:nvPicPr>
          <p:cNvPr id="1026" name="Picture 2" descr="C:\Users\salovar\Desktop\obr\41860-hlava-ruce-srdce-653x367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717" b="471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845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das Gesicht, die Gesichter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Ihr Gesicht ist hübsch</a:t>
            </a:r>
            <a:r>
              <a:rPr lang="cs-CZ" sz="3300" smtClean="0"/>
              <a:t>.</a:t>
            </a:r>
            <a:endParaRPr lang="cs-CZ" sz="2800"/>
          </a:p>
        </p:txBody>
      </p:sp>
      <p:pic>
        <p:nvPicPr>
          <p:cNvPr id="2051" name="Picture 3" descr="C:\Users\salovar\Desktop\obr\imagesCA8J56PU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1310" b="3131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62584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764704"/>
            <a:ext cx="3733800" cy="720080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die Stirn, -en</a:t>
            </a:r>
            <a:endParaRPr lang="cs-CZ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92696"/>
            <a:ext cx="3733800" cy="792088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die Nase, -n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3074" name="Picture 2" descr="C:\Users\salovar\Desktop\obr\278363_zena-krasa-pece-plet-cviky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2952328" cy="3886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obr\imagesCAW571CV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32856"/>
            <a:ext cx="3384375" cy="38884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7772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764704"/>
            <a:ext cx="3733800" cy="936104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die Wange,- n, </a:t>
            </a:r>
          </a:p>
          <a:p>
            <a:r>
              <a:rPr lang="cs-CZ" smtClean="0">
                <a:solidFill>
                  <a:schemeClr val="tx2"/>
                </a:solidFill>
              </a:rPr>
              <a:t>die  Backe, -n</a:t>
            </a:r>
            <a:endParaRPr lang="cs-CZ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92696"/>
            <a:ext cx="3733800" cy="792088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das Kinn, -e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4099" name="Picture 3" descr="C:\Users\salovar\Desktop\obr\samolepky_tvar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64904"/>
            <a:ext cx="3096344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alovar\Desktop\obr\brada1[1].pn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64904"/>
            <a:ext cx="3528392" cy="33843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10629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764704"/>
            <a:ext cx="3733800" cy="1296144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das Haar, -e</a:t>
            </a:r>
          </a:p>
          <a:p>
            <a:r>
              <a:rPr lang="cs-CZ" smtClean="0">
                <a:solidFill>
                  <a:schemeClr val="tx2"/>
                </a:solidFill>
              </a:rPr>
              <a:t>Ihre Haare sind blond und lang.</a:t>
            </a:r>
            <a:endParaRPr lang="cs-CZ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92696"/>
            <a:ext cx="3733800" cy="1512168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der Hals</a:t>
            </a:r>
          </a:p>
          <a:p>
            <a:r>
              <a:rPr lang="cs-CZ" smtClean="0">
                <a:solidFill>
                  <a:schemeClr val="tx2"/>
                </a:solidFill>
              </a:rPr>
              <a:t>Ihr Hals tut ihr weh. /</a:t>
            </a:r>
          </a:p>
          <a:p>
            <a:r>
              <a:rPr lang="cs-CZ" smtClean="0">
                <a:solidFill>
                  <a:schemeClr val="tx2"/>
                </a:solidFill>
              </a:rPr>
              <a:t>Sie hat Halsschmerzen.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5122" name="Picture 2" descr="C:\Users\salovar\Desktop\obr\5330177-vlasy-zehlicka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4036640" cy="35283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alovar\Desktop\obr\vrasky-na-krku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08920"/>
            <a:ext cx="2664296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7198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764704"/>
            <a:ext cx="3733800" cy="1008112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das  Ohr</a:t>
            </a:r>
          </a:p>
          <a:p>
            <a:r>
              <a:rPr lang="cs-CZ" smtClean="0">
                <a:solidFill>
                  <a:schemeClr val="tx2"/>
                </a:solidFill>
              </a:rPr>
              <a:t>Sein Ohr tut ihm weh..</a:t>
            </a:r>
            <a:endParaRPr lang="cs-CZ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92696"/>
            <a:ext cx="3733800" cy="1728192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die Ohren</a:t>
            </a:r>
          </a:p>
          <a:p>
            <a:r>
              <a:rPr lang="cs-CZ" smtClean="0">
                <a:solidFill>
                  <a:schemeClr val="tx2"/>
                </a:solidFill>
              </a:rPr>
              <a:t>Sie hat keine Ohrenschmerzen.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6146" name="Picture 2" descr="C:\Users\salovar\Desktop\obr\Ear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47900"/>
            <a:ext cx="2808312" cy="3886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alovar\Desktop\obr\usi1-200x133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12976"/>
            <a:ext cx="3456384" cy="2520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3719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764704"/>
            <a:ext cx="3513584" cy="1368152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das  Auge</a:t>
            </a:r>
          </a:p>
          <a:p>
            <a:r>
              <a:rPr lang="cs-CZ" smtClean="0">
                <a:solidFill>
                  <a:schemeClr val="tx2"/>
                </a:solidFill>
              </a:rPr>
              <a:t>Ihr Auge ist blau.</a:t>
            </a:r>
            <a:endParaRPr lang="cs-CZ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92696"/>
            <a:ext cx="3733800" cy="1440160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die  Augen</a:t>
            </a:r>
          </a:p>
          <a:p>
            <a:r>
              <a:rPr lang="cs-CZ" smtClean="0">
                <a:solidFill>
                  <a:schemeClr val="tx2"/>
                </a:solidFill>
              </a:rPr>
              <a:t>Ihre Augen sind  grau.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7170" name="Picture 2" descr="C:\Users\salovar\Desktop\obr\246410_oko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42138"/>
            <a:ext cx="3456384" cy="25750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alovar\Desktop\obr\023e525378_72531382_o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96952"/>
            <a:ext cx="3970784" cy="2520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7494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052736"/>
            <a:ext cx="3749040" cy="475252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mtClean="0"/>
              <a:t>die Augenbrauen (pl.) - obočí</a:t>
            </a:r>
          </a:p>
          <a:p>
            <a:pPr marL="0" indent="0">
              <a:buNone/>
            </a:pPr>
            <a:r>
              <a:rPr lang="cs-CZ" smtClean="0"/>
              <a:t>das Lid, -er        -    víčko</a:t>
            </a:r>
          </a:p>
          <a:p>
            <a:pPr marL="0" indent="0">
              <a:buNone/>
            </a:pPr>
            <a:r>
              <a:rPr lang="cs-CZ" smtClean="0"/>
              <a:t>die Wimper, -n  -    řasa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die Falte, -n      -    vráska</a:t>
            </a:r>
          </a:p>
          <a:p>
            <a:pPr marL="0" indent="0">
              <a:buNone/>
            </a:pPr>
            <a:r>
              <a:rPr lang="cs-CZ" smtClean="0"/>
              <a:t>die Sommersprosse,-n  -  piha</a:t>
            </a:r>
          </a:p>
          <a:p>
            <a:pPr marL="0" indent="0">
              <a:buNone/>
            </a:pPr>
            <a:r>
              <a:rPr lang="cs-CZ" smtClean="0"/>
              <a:t>das Muttermal, -mäler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-  mateřské znaménko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Sie hat keine Falten,....</a:t>
            </a:r>
            <a:endParaRPr lang="cs-CZ"/>
          </a:p>
        </p:txBody>
      </p:sp>
      <p:pic>
        <p:nvPicPr>
          <p:cNvPr id="8194" name="Picture 2" descr="C:\Users\salovar\Desktop\obr\643395-img-maskara-licenie-oci-cropdddd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6594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48064" y="1556792"/>
            <a:ext cx="3534926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die Lippe, -n       -  ret</a:t>
            </a:r>
          </a:p>
          <a:p>
            <a:pPr marL="0" indent="0">
              <a:buNone/>
            </a:pPr>
            <a:r>
              <a:rPr lang="cs-CZ" smtClean="0"/>
              <a:t>die Zunge, -n      -  jazyk</a:t>
            </a:r>
          </a:p>
          <a:p>
            <a:pPr marL="0" indent="0">
              <a:buNone/>
            </a:pPr>
            <a:r>
              <a:rPr lang="cs-CZ" smtClean="0"/>
              <a:t>der Gaumen, -as -  patro</a:t>
            </a:r>
          </a:p>
          <a:p>
            <a:pPr marL="0" indent="0">
              <a:buNone/>
            </a:pPr>
            <a:r>
              <a:rPr lang="cs-CZ" smtClean="0"/>
              <a:t>der Zahn, ¨- e     -  zub</a:t>
            </a:r>
          </a:p>
          <a:p>
            <a:pPr marL="0" indent="0">
              <a:buNone/>
            </a:pPr>
            <a:r>
              <a:rPr lang="cs-CZ" smtClean="0"/>
              <a:t>der Mund, ¨-er   -  ústa</a:t>
            </a:r>
          </a:p>
          <a:p>
            <a:pPr marL="0" indent="0">
              <a:buNone/>
            </a:pPr>
            <a:endParaRPr lang="cs-CZ"/>
          </a:p>
        </p:txBody>
      </p:sp>
      <p:pic>
        <p:nvPicPr>
          <p:cNvPr id="9218" name="Picture 2" descr="C:\Users\salovar\Desktop\obr\zuby-usta-rty-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1" y="1556792"/>
            <a:ext cx="3657600" cy="41081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1163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 Wer hat Zahnschmerzen?   Wer soll zum Zahnarzt gehen?</a:t>
            </a:r>
            <a:endParaRPr lang="cs-CZ" sz="28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2"/>
                </a:solidFill>
              </a:rPr>
              <a:t>Sie hat schöne Zähne.</a:t>
            </a:r>
            <a:endParaRPr lang="cs-CZ" b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2"/>
                </a:solidFill>
              </a:rPr>
              <a:t>Diese Zähne tun sehr weh.</a:t>
            </a:r>
            <a:endParaRPr lang="cs-CZ" b="0">
              <a:solidFill>
                <a:schemeClr val="tx2"/>
              </a:solidFill>
            </a:endParaRPr>
          </a:p>
        </p:txBody>
      </p:sp>
      <p:pic>
        <p:nvPicPr>
          <p:cNvPr id="10242" name="Picture 2" descr="C:\Users\salovar\Desktop\obr\1707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324100"/>
            <a:ext cx="3733800" cy="3733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alovar\Desktop\obr\zuby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48880"/>
            <a:ext cx="3456384" cy="37444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7870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980728"/>
            <a:ext cx="3733800" cy="1224136"/>
          </a:xfrm>
        </p:spPr>
        <p:txBody>
          <a:bodyPr/>
          <a:lstStyle/>
          <a:p>
            <a:r>
              <a:rPr lang="cs-CZ" b="0">
                <a:solidFill>
                  <a:schemeClr val="tx2"/>
                </a:solidFill>
              </a:rPr>
              <a:t>d</a:t>
            </a:r>
            <a:r>
              <a:rPr lang="cs-CZ" b="0" smtClean="0">
                <a:solidFill>
                  <a:schemeClr val="tx2"/>
                </a:solidFill>
              </a:rPr>
              <a:t>ie Schulter</a:t>
            </a:r>
          </a:p>
          <a:p>
            <a:r>
              <a:rPr lang="cs-CZ" b="0" smtClean="0">
                <a:solidFill>
                  <a:schemeClr val="tx2"/>
                </a:solidFill>
              </a:rPr>
              <a:t>Ihr Schulter tut ihr weh.</a:t>
            </a:r>
            <a:endParaRPr lang="cs-CZ" b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052736"/>
            <a:ext cx="3733800" cy="648072"/>
          </a:xfrm>
        </p:spPr>
        <p:txBody>
          <a:bodyPr/>
          <a:lstStyle/>
          <a:p>
            <a:r>
              <a:rPr lang="cs-CZ" b="0" smtClean="0">
                <a:solidFill>
                  <a:schemeClr val="tx2"/>
                </a:solidFill>
              </a:rPr>
              <a:t>der Bauch, ¨-e</a:t>
            </a:r>
            <a:endParaRPr lang="cs-CZ" b="0">
              <a:solidFill>
                <a:schemeClr val="tx2"/>
              </a:solidFill>
            </a:endParaRPr>
          </a:p>
        </p:txBody>
      </p:sp>
      <p:pic>
        <p:nvPicPr>
          <p:cNvPr id="11266" name="Picture 2" descr="C:\Users\salovar\Desktop\obr\vykloubeny-rameno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90825"/>
            <a:ext cx="3733800" cy="2800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salovar\Desktop\obr\200808211830_bricho2_450x338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88751"/>
            <a:ext cx="3733800" cy="28044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245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980728"/>
            <a:ext cx="3733800" cy="1080120"/>
          </a:xfrm>
        </p:spPr>
        <p:txBody>
          <a:bodyPr/>
          <a:lstStyle/>
          <a:p>
            <a:r>
              <a:rPr lang="cs-CZ" b="0">
                <a:solidFill>
                  <a:schemeClr val="tx2"/>
                </a:solidFill>
              </a:rPr>
              <a:t>d</a:t>
            </a:r>
            <a:r>
              <a:rPr lang="cs-CZ" b="0" smtClean="0">
                <a:solidFill>
                  <a:schemeClr val="tx2"/>
                </a:solidFill>
              </a:rPr>
              <a:t>ie Brust, ¨-e    hruď</a:t>
            </a:r>
          </a:p>
          <a:p>
            <a:r>
              <a:rPr lang="cs-CZ" b="0" smtClean="0">
                <a:solidFill>
                  <a:schemeClr val="tx2"/>
                </a:solidFill>
              </a:rPr>
              <a:t>der Bauch, ¨-e  břicho</a:t>
            </a:r>
            <a:endParaRPr lang="cs-CZ" b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076056" y="1052736"/>
            <a:ext cx="3610744" cy="864096"/>
          </a:xfrm>
        </p:spPr>
        <p:txBody>
          <a:bodyPr/>
          <a:lstStyle/>
          <a:p>
            <a:r>
              <a:rPr lang="cs-CZ" b="0" smtClean="0">
                <a:solidFill>
                  <a:schemeClr val="tx2"/>
                </a:solidFill>
              </a:rPr>
              <a:t>der Rücken, -     záda</a:t>
            </a:r>
          </a:p>
          <a:p>
            <a:r>
              <a:rPr lang="cs-CZ" b="0" smtClean="0">
                <a:solidFill>
                  <a:schemeClr val="tx2"/>
                </a:solidFill>
              </a:rPr>
              <a:t>Sein Rücken tut ihm weh.</a:t>
            </a:r>
            <a:endParaRPr lang="cs-CZ" b="0">
              <a:solidFill>
                <a:schemeClr val="tx2"/>
              </a:solidFill>
            </a:endParaRPr>
          </a:p>
        </p:txBody>
      </p:sp>
      <p:pic>
        <p:nvPicPr>
          <p:cNvPr id="12290" name="Picture 2" descr="C:\Users\salovar\Desktop\obr\487708_4_8fgs9ym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420888"/>
            <a:ext cx="3585592" cy="33123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salovar\Desktop\obr\bolest_zad_3481066.jpg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024" y="2247900"/>
            <a:ext cx="2587752" cy="3886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6109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980728"/>
            <a:ext cx="3733800" cy="1080120"/>
          </a:xfrm>
        </p:spPr>
        <p:txBody>
          <a:bodyPr/>
          <a:lstStyle/>
          <a:p>
            <a:r>
              <a:rPr lang="cs-CZ" b="0" smtClean="0">
                <a:solidFill>
                  <a:schemeClr val="tx2"/>
                </a:solidFill>
              </a:rPr>
              <a:t>der Arm,-e         paže</a:t>
            </a:r>
          </a:p>
          <a:p>
            <a:r>
              <a:rPr lang="cs-CZ" b="0" smtClean="0">
                <a:solidFill>
                  <a:schemeClr val="tx2"/>
                </a:solidFill>
              </a:rPr>
              <a:t>der Ellbogen,-   loket</a:t>
            </a:r>
            <a:endParaRPr lang="cs-CZ" b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076056" y="1052736"/>
            <a:ext cx="3610744" cy="864096"/>
          </a:xfrm>
        </p:spPr>
        <p:txBody>
          <a:bodyPr/>
          <a:lstStyle/>
          <a:p>
            <a:r>
              <a:rPr lang="cs-CZ" b="0" smtClean="0">
                <a:solidFill>
                  <a:schemeClr val="tx2"/>
                </a:solidFill>
              </a:rPr>
              <a:t>die Hand, ¨-e    ruka</a:t>
            </a:r>
          </a:p>
          <a:p>
            <a:r>
              <a:rPr lang="cs-CZ" b="0" smtClean="0">
                <a:solidFill>
                  <a:schemeClr val="tx2"/>
                </a:solidFill>
              </a:rPr>
              <a:t>der Finger, -      prst</a:t>
            </a:r>
            <a:endParaRPr lang="cs-CZ" b="0">
              <a:solidFill>
                <a:schemeClr val="tx2"/>
              </a:solidFill>
            </a:endParaRPr>
          </a:p>
        </p:txBody>
      </p:sp>
      <p:pic>
        <p:nvPicPr>
          <p:cNvPr id="13314" name="Picture 2" descr="C:\Users\salovar\Desktop\obr\navlek-arm-muff-na-pazi-89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948474"/>
            <a:ext cx="3733800" cy="24850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salovar\Desktop\obr\220px-Raczka4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900" y="2546350"/>
            <a:ext cx="2794000" cy="32893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7807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980728"/>
            <a:ext cx="3733800" cy="1080120"/>
          </a:xfrm>
        </p:spPr>
        <p:txBody>
          <a:bodyPr/>
          <a:lstStyle/>
          <a:p>
            <a:r>
              <a:rPr lang="cs-CZ" b="0" smtClean="0">
                <a:solidFill>
                  <a:schemeClr val="tx2"/>
                </a:solidFill>
              </a:rPr>
              <a:t>das Bein, -e      noha</a:t>
            </a:r>
          </a:p>
          <a:p>
            <a:r>
              <a:rPr lang="cs-CZ" b="0" smtClean="0">
                <a:solidFill>
                  <a:schemeClr val="tx2"/>
                </a:solidFill>
              </a:rPr>
              <a:t>Ihre Beine tun ihr weh.</a:t>
            </a:r>
            <a:endParaRPr lang="cs-CZ" b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076056" y="1052736"/>
            <a:ext cx="3610744" cy="864096"/>
          </a:xfrm>
        </p:spPr>
        <p:txBody>
          <a:bodyPr/>
          <a:lstStyle/>
          <a:p>
            <a:r>
              <a:rPr lang="cs-CZ" b="0" smtClean="0">
                <a:solidFill>
                  <a:schemeClr val="tx2"/>
                </a:solidFill>
              </a:rPr>
              <a:t>der Fuß, ¨-e    chodidlo</a:t>
            </a:r>
          </a:p>
        </p:txBody>
      </p:sp>
      <p:pic>
        <p:nvPicPr>
          <p:cNvPr id="14338" name="Picture 2" descr="C:\Users\salovar\Desktop\obr\55f6bfed0a_79684027_o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247900"/>
            <a:ext cx="3009130" cy="3886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salovar\Desktop\obr\nohy_co_vedet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24944"/>
            <a:ext cx="3240360" cy="24482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09284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692696"/>
            <a:ext cx="3733800" cy="936104"/>
          </a:xfrm>
        </p:spPr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Kannst du jetzt den Kopf  beschreiben ?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15362" name="Picture 2" descr="C:\Users\salovar\Desktop\obr\Ludske_telo_2_9r_maj_html_4639319c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412776"/>
            <a:ext cx="3733800" cy="4320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53000" y="1772816"/>
            <a:ext cx="3733800" cy="4361284"/>
          </a:xfrm>
        </p:spPr>
        <p:txBody>
          <a:bodyPr/>
          <a:lstStyle/>
          <a:p>
            <a:pPr marL="0" indent="0">
              <a:buNone/>
            </a:pPr>
            <a:r>
              <a:rPr lang="cs-CZ" sz="1600" smtClean="0"/>
              <a:t>1</a:t>
            </a:r>
          </a:p>
          <a:p>
            <a:pPr marL="0" indent="0">
              <a:buNone/>
            </a:pPr>
            <a:r>
              <a:rPr lang="cs-CZ" sz="1600" smtClean="0"/>
              <a:t>2</a:t>
            </a:r>
          </a:p>
          <a:p>
            <a:pPr marL="0" indent="0">
              <a:buNone/>
            </a:pPr>
            <a:r>
              <a:rPr lang="cs-CZ" sz="1600" smtClean="0"/>
              <a:t>3</a:t>
            </a:r>
          </a:p>
          <a:p>
            <a:pPr marL="0" indent="0">
              <a:buNone/>
            </a:pPr>
            <a:r>
              <a:rPr lang="cs-CZ" sz="1600" smtClean="0"/>
              <a:t>4</a:t>
            </a:r>
          </a:p>
          <a:p>
            <a:pPr marL="0" indent="0">
              <a:buNone/>
            </a:pPr>
            <a:r>
              <a:rPr lang="cs-CZ" sz="1600" smtClean="0"/>
              <a:t>5</a:t>
            </a:r>
          </a:p>
          <a:p>
            <a:pPr marL="0" indent="0">
              <a:buNone/>
            </a:pPr>
            <a:r>
              <a:rPr lang="cs-CZ" sz="1600" smtClean="0"/>
              <a:t>6</a:t>
            </a:r>
          </a:p>
          <a:p>
            <a:pPr marL="0" indent="0">
              <a:buNone/>
            </a:pPr>
            <a:r>
              <a:rPr lang="cs-CZ" sz="1600" smtClean="0"/>
              <a:t>7</a:t>
            </a:r>
          </a:p>
          <a:p>
            <a:pPr marL="0" indent="0">
              <a:buNone/>
            </a:pPr>
            <a:r>
              <a:rPr lang="cs-CZ" sz="1600" smtClean="0"/>
              <a:t>8</a:t>
            </a:r>
          </a:p>
          <a:p>
            <a:pPr marL="0" indent="0">
              <a:buNone/>
            </a:pPr>
            <a:r>
              <a:rPr lang="cs-CZ" sz="1600" smtClean="0"/>
              <a:t>9</a:t>
            </a:r>
          </a:p>
          <a:p>
            <a:pPr marL="0" indent="0">
              <a:buNone/>
            </a:pPr>
            <a:r>
              <a:rPr lang="cs-CZ" sz="1600" smtClean="0"/>
              <a:t>10</a:t>
            </a:r>
          </a:p>
          <a:p>
            <a:pPr marL="0" indent="0">
              <a:buNone/>
            </a:pPr>
            <a:r>
              <a:rPr lang="cs-CZ" sz="1600" smtClean="0"/>
              <a:t>11</a:t>
            </a:r>
          </a:p>
          <a:p>
            <a:pPr marL="0" indent="0">
              <a:buNone/>
            </a:pPr>
            <a:r>
              <a:rPr lang="cs-CZ" sz="1600" smtClean="0"/>
              <a:t>12</a:t>
            </a:r>
          </a:p>
          <a:p>
            <a:pPr marL="0" indent="0">
              <a:buNone/>
            </a:pPr>
            <a:r>
              <a:rPr lang="cs-CZ" sz="1600" smtClean="0"/>
              <a:t>13</a:t>
            </a:r>
          </a:p>
          <a:p>
            <a:pPr>
              <a:buFont typeface="Arial" pitchFamily="34" charset="0"/>
              <a:buChar char="•"/>
            </a:pPr>
            <a:endParaRPr lang="cs-CZ" smtClean="0"/>
          </a:p>
          <a:p>
            <a:pPr>
              <a:buFont typeface="Arial" pitchFamily="34" charset="0"/>
              <a:buChar char="•"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097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smtClean="0"/>
              <a:t>Wie heißen die Körperteile auf Deutsch ?</a:t>
            </a:r>
            <a:endParaRPr lang="cs-CZ" sz="2800"/>
          </a:p>
        </p:txBody>
      </p:sp>
      <p:pic>
        <p:nvPicPr>
          <p:cNvPr id="2050" name="Picture 2" descr="C:\Users\salovar\Desktop\obr\Ludske_telo_1_9r_maj_html_m3956264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1412776"/>
            <a:ext cx="5143500" cy="47525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02210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i="1"/>
              <a:t>Použité zdroje</a:t>
            </a:r>
            <a:r>
              <a:rPr lang="cs-CZ" sz="1400" i="1" smtClean="0"/>
              <a:t>:</a:t>
            </a:r>
            <a:br>
              <a:rPr lang="cs-CZ" sz="1400" i="1" smtClean="0"/>
            </a:br>
            <a:r>
              <a:rPr lang="cs-CZ" sz="1400" i="1" smtClean="0"/>
              <a:t> </a:t>
            </a:r>
            <a:r>
              <a:rPr lang="cs-CZ" sz="1400" smtClean="0"/>
              <a:t>Dostupné </a:t>
            </a:r>
            <a:r>
              <a:rPr lang="cs-CZ" sz="1400"/>
              <a:t>pod licencí Creative Commons na WWW:</a:t>
            </a:r>
            <a:br>
              <a:rPr lang="cs-CZ" sz="1400"/>
            </a:br>
            <a:endParaRPr lang="cs-CZ" sz="14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84784"/>
            <a:ext cx="7772400" cy="453501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http://www.</a:t>
            </a:r>
            <a:r>
              <a:rPr lang="cs-CZ" sz="1600" dirty="0" err="1" smtClean="0"/>
              <a:t>google.cz</a:t>
            </a:r>
            <a:r>
              <a:rPr lang="cs-CZ" sz="1600" dirty="0" smtClean="0"/>
              <a:t>/</a:t>
            </a:r>
            <a:r>
              <a:rPr lang="cs-CZ" sz="1600" dirty="0" err="1" smtClean="0"/>
              <a:t>search</a:t>
            </a:r>
            <a:r>
              <a:rPr lang="cs-CZ" sz="1600" dirty="0" smtClean="0"/>
              <a:t>?</a:t>
            </a:r>
            <a:r>
              <a:rPr lang="cs-CZ" sz="1600" dirty="0" err="1" smtClean="0"/>
              <a:t>hl</a:t>
            </a:r>
            <a:r>
              <a:rPr lang="cs-CZ" sz="1600" dirty="0" smtClean="0"/>
              <a:t>=</a:t>
            </a:r>
            <a:r>
              <a:rPr lang="cs-CZ" sz="1600" dirty="0" err="1" smtClean="0"/>
              <a:t>cs</a:t>
            </a:r>
            <a:r>
              <a:rPr lang="cs-CZ" sz="1600" dirty="0" smtClean="0"/>
              <a:t>&amp;</a:t>
            </a:r>
            <a:r>
              <a:rPr lang="cs-CZ" sz="1600" dirty="0" err="1" smtClean="0"/>
              <a:t>site</a:t>
            </a:r>
            <a:r>
              <a:rPr lang="cs-CZ" sz="1600" dirty="0" smtClean="0"/>
              <a:t>=</a:t>
            </a:r>
            <a:r>
              <a:rPr lang="cs-CZ" sz="1600" dirty="0" err="1" smtClean="0"/>
              <a:t>imghp</a:t>
            </a:r>
            <a:r>
              <a:rPr lang="cs-CZ" sz="1600" dirty="0" smtClean="0"/>
              <a:t>&amp;</a:t>
            </a:r>
            <a:r>
              <a:rPr lang="cs-CZ" sz="1600" dirty="0" err="1" smtClean="0"/>
              <a:t>tbm</a:t>
            </a:r>
            <a:r>
              <a:rPr lang="cs-CZ" sz="1600" dirty="0" smtClean="0"/>
              <a:t>=</a:t>
            </a:r>
            <a:r>
              <a:rPr lang="cs-CZ" sz="1600" dirty="0" err="1" smtClean="0"/>
              <a:t>isch</a:t>
            </a:r>
            <a:r>
              <a:rPr lang="cs-CZ" sz="1600" dirty="0" smtClean="0"/>
              <a:t>&amp;</a:t>
            </a:r>
            <a:r>
              <a:rPr lang="cs-CZ" sz="1600" dirty="0" err="1" smtClean="0"/>
              <a:t>source</a:t>
            </a:r>
            <a:r>
              <a:rPr lang="cs-CZ" sz="1600" dirty="0" smtClean="0"/>
              <a:t>=</a:t>
            </a:r>
            <a:r>
              <a:rPr lang="cs-CZ" sz="1600" dirty="0" err="1" smtClean="0"/>
              <a:t>hp</a:t>
            </a:r>
            <a:r>
              <a:rPr lang="cs-CZ" sz="1600" dirty="0" smtClean="0"/>
              <a:t>&amp;</a:t>
            </a:r>
            <a:r>
              <a:rPr lang="cs-CZ" sz="1600" dirty="0" err="1" smtClean="0"/>
              <a:t>biw</a:t>
            </a:r>
            <a:r>
              <a:rPr lang="cs-CZ" sz="1600" dirty="0" smtClean="0"/>
              <a:t>=1343&amp;</a:t>
            </a:r>
            <a:r>
              <a:rPr lang="cs-CZ" sz="1600" dirty="0" err="1" smtClean="0"/>
              <a:t>bih</a:t>
            </a:r>
            <a:r>
              <a:rPr lang="cs-CZ" sz="1600" dirty="0" smtClean="0"/>
              <a:t>=562&amp;q=</a:t>
            </a:r>
            <a:r>
              <a:rPr lang="cs-CZ" sz="1600" dirty="0" err="1" smtClean="0"/>
              <a:t>lidsk</a:t>
            </a:r>
            <a:r>
              <a:rPr lang="cs-CZ" sz="1600" dirty="0" smtClean="0"/>
              <a:t>%C3%A9+t%C4%9Blo&amp;</a:t>
            </a:r>
            <a:r>
              <a:rPr lang="cs-CZ" sz="1600" dirty="0" err="1" smtClean="0"/>
              <a:t>oq</a:t>
            </a:r>
            <a:r>
              <a:rPr lang="cs-CZ" sz="1600" dirty="0" smtClean="0"/>
              <a:t>=</a:t>
            </a:r>
            <a:r>
              <a:rPr lang="cs-CZ" sz="1600" dirty="0" err="1" smtClean="0"/>
              <a:t>lids</a:t>
            </a:r>
            <a:r>
              <a:rPr lang="cs-CZ" sz="1600" dirty="0" smtClean="0"/>
              <a:t>&amp;</a:t>
            </a:r>
            <a:r>
              <a:rPr lang="cs-CZ" sz="1600" dirty="0" err="1" smtClean="0"/>
              <a:t>gs</a:t>
            </a:r>
            <a:r>
              <a:rPr lang="cs-CZ" sz="1600" dirty="0" smtClean="0"/>
              <a:t>_l=img.1.0.0l10.1655.7616.0.11408.4.4.0.0.0.0.37.120.4.4.0...0.0...1ac.1.15.img._uKYpM2NWd8#</a:t>
            </a:r>
            <a:r>
              <a:rPr lang="cs-CZ" sz="1600" dirty="0" err="1" smtClean="0"/>
              <a:t>facrc</a:t>
            </a:r>
            <a:r>
              <a:rPr lang="cs-CZ" sz="1600" dirty="0" smtClean="0"/>
              <a:t>=_&amp;</a:t>
            </a:r>
            <a:r>
              <a:rPr lang="cs-CZ" sz="1600" dirty="0" err="1" smtClean="0"/>
              <a:t>imgrc</a:t>
            </a:r>
            <a:r>
              <a:rPr lang="cs-CZ" sz="1600" dirty="0" smtClean="0"/>
              <a:t>=5hF29AjL5nl_VM%3A%3B1CNpH5QxJ_EP_M%3Bhttp%253A%252F%252Fwww.nemcina-zdarma.</a:t>
            </a:r>
            <a:r>
              <a:rPr lang="cs-CZ" sz="1600" dirty="0" err="1" smtClean="0"/>
              <a:t>cz</a:t>
            </a:r>
            <a:r>
              <a:rPr lang="cs-CZ" sz="1600" dirty="0" smtClean="0"/>
              <a:t>%252Ffiles%252F29199-zena-zezadu1.jpg%3Bhttp%253A%252F%252Fwww.nemcina-zdarma.</a:t>
            </a:r>
            <a:r>
              <a:rPr lang="cs-CZ" sz="1600" dirty="0" err="1" smtClean="0"/>
              <a:t>cz</a:t>
            </a:r>
            <a:r>
              <a:rPr lang="cs-CZ" sz="1600" dirty="0" smtClean="0"/>
              <a:t>%252Farticle%252F2012043001-der-</a:t>
            </a:r>
            <a:r>
              <a:rPr lang="cs-CZ" sz="1600" dirty="0" err="1" smtClean="0"/>
              <a:t>menschliche</a:t>
            </a:r>
            <a:r>
              <a:rPr lang="cs-CZ" sz="1600" dirty="0" smtClean="0"/>
              <a:t>-</a:t>
            </a:r>
            <a:r>
              <a:rPr lang="cs-CZ" sz="1600" dirty="0" err="1" smtClean="0"/>
              <a:t>korper</a:t>
            </a:r>
            <a:r>
              <a:rPr lang="cs-CZ" sz="1600" dirty="0" smtClean="0"/>
              <a:t>-i-test%3B464%3B1116</a:t>
            </a:r>
          </a:p>
          <a:p>
            <a:pPr marL="0" indent="0">
              <a:buNone/>
            </a:pPr>
            <a:r>
              <a:rPr lang="cs-CZ" sz="1600" dirty="0" smtClean="0"/>
              <a:t>http://www.</a:t>
            </a:r>
            <a:r>
              <a:rPr lang="cs-CZ" sz="1600" dirty="0" err="1" smtClean="0"/>
              <a:t>oskole.sk</a:t>
            </a:r>
            <a:r>
              <a:rPr lang="cs-CZ" sz="1600" dirty="0" smtClean="0"/>
              <a:t>/</a:t>
            </a:r>
            <a:r>
              <a:rPr lang="cs-CZ" sz="1600" dirty="0" err="1" smtClean="0"/>
              <a:t>userfiles</a:t>
            </a:r>
            <a:r>
              <a:rPr lang="cs-CZ" sz="1600" dirty="0" smtClean="0"/>
              <a:t>/image/</a:t>
            </a:r>
            <a:r>
              <a:rPr lang="cs-CZ" sz="1600" dirty="0" err="1" smtClean="0"/>
              <a:t>Zofia</a:t>
            </a:r>
            <a:r>
              <a:rPr lang="cs-CZ" sz="1600" dirty="0" smtClean="0"/>
              <a:t>/M%C3%A1j%20-%202012/</a:t>
            </a:r>
            <a:r>
              <a:rPr lang="cs-CZ" sz="1600" dirty="0" err="1" smtClean="0"/>
              <a:t>Nem</a:t>
            </a:r>
            <a:r>
              <a:rPr lang="cs-CZ" sz="1600" dirty="0" smtClean="0"/>
              <a:t>%C4%8Dina/</a:t>
            </a:r>
            <a:r>
              <a:rPr lang="cs-CZ" sz="1600" dirty="0" err="1" smtClean="0"/>
              <a:t>Ludske</a:t>
            </a:r>
            <a:r>
              <a:rPr lang="cs-CZ" sz="1600" dirty="0" smtClean="0"/>
              <a:t>_</a:t>
            </a:r>
            <a:r>
              <a:rPr lang="cs-CZ" sz="1600" dirty="0" err="1" smtClean="0"/>
              <a:t>telo</a:t>
            </a:r>
            <a:r>
              <a:rPr lang="cs-CZ" sz="1600" dirty="0" smtClean="0"/>
              <a:t>_1_9r_</a:t>
            </a:r>
            <a:r>
              <a:rPr lang="cs-CZ" sz="1600" dirty="0" err="1" smtClean="0"/>
              <a:t>maj</a:t>
            </a:r>
            <a:r>
              <a:rPr lang="cs-CZ" sz="1600" dirty="0" smtClean="0"/>
              <a:t>_</a:t>
            </a:r>
            <a:r>
              <a:rPr lang="cs-CZ" sz="1600" dirty="0" err="1" smtClean="0"/>
              <a:t>html</a:t>
            </a:r>
            <a:r>
              <a:rPr lang="cs-CZ" sz="1600" dirty="0" smtClean="0"/>
              <a:t>_m3956264a.jpg</a:t>
            </a:r>
          </a:p>
          <a:p>
            <a:pPr marL="0" indent="0">
              <a:buNone/>
            </a:pPr>
            <a:r>
              <a:rPr lang="cs-CZ" sz="1600" dirty="0" smtClean="0"/>
              <a:t>http://dokina.cz.imagebox.cz/2010/11/13/41860-hlava-ruce-srdce-653x367.jpg</a:t>
            </a:r>
          </a:p>
          <a:p>
            <a:pPr marL="0" indent="0">
              <a:buNone/>
            </a:pPr>
            <a:r>
              <a:rPr lang="cs-CZ" sz="1600" dirty="0" smtClean="0"/>
              <a:t>http://oidnes.cz/09/113/maxi/JUP2f40cf_nos2.jpg</a:t>
            </a:r>
          </a:p>
          <a:p>
            <a:pPr marL="0" indent="0">
              <a:buNone/>
            </a:pPr>
            <a:r>
              <a:rPr lang="cs-CZ" sz="1600" dirty="0" smtClean="0"/>
              <a:t>http://img.blesk.cz/img/1/article/246410_oko.jpg</a:t>
            </a:r>
          </a:p>
          <a:p>
            <a:pPr marL="0" indent="0">
              <a:buNone/>
            </a:pPr>
            <a:r>
              <a:rPr lang="cs-CZ" sz="1600" dirty="0" smtClean="0"/>
              <a:t>http://www.</a:t>
            </a:r>
            <a:r>
              <a:rPr lang="cs-CZ" sz="1600" dirty="0" err="1" smtClean="0"/>
              <a:t>astrolife.cz</a:t>
            </a:r>
            <a:r>
              <a:rPr lang="cs-CZ" sz="1600" dirty="0" smtClean="0"/>
              <a:t>/</a:t>
            </a:r>
            <a:r>
              <a:rPr lang="cs-CZ" sz="1600" dirty="0" err="1" smtClean="0"/>
              <a:t>wp</a:t>
            </a:r>
            <a:r>
              <a:rPr lang="cs-CZ" sz="1600" dirty="0" smtClean="0"/>
              <a:t>-</a:t>
            </a:r>
            <a:r>
              <a:rPr lang="cs-CZ" sz="1600" dirty="0" err="1" smtClean="0"/>
              <a:t>content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/2012/02/brada1.png</a:t>
            </a:r>
          </a:p>
          <a:p>
            <a:pPr marL="0" indent="0">
              <a:buNone/>
            </a:pPr>
            <a:r>
              <a:rPr lang="cs-CZ" sz="1600" dirty="0" smtClean="0"/>
              <a:t>http://www.2tydny.cz/data/</a:t>
            </a:r>
            <a:r>
              <a:rPr lang="cs-CZ" sz="1600" dirty="0" err="1" smtClean="0"/>
              <a:t>fckeditor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vrasky</a:t>
            </a:r>
            <a:r>
              <a:rPr lang="cs-CZ" sz="1600" dirty="0" smtClean="0"/>
              <a:t>-na-krku2.jpg</a:t>
            </a:r>
          </a:p>
          <a:p>
            <a:pPr marL="0" indent="0">
              <a:buNone/>
            </a:pPr>
            <a:r>
              <a:rPr lang="cs-CZ" sz="1600" dirty="0" smtClean="0"/>
              <a:t>http://img.blesk.cz/img/1/gallery/278363_zena-krasa-pece-plet-cviky.jpg</a:t>
            </a:r>
          </a:p>
          <a:p>
            <a:pPr marL="0" indent="0">
              <a:buNone/>
            </a:pPr>
            <a:r>
              <a:rPr lang="cs-CZ" sz="1600" dirty="0" smtClean="0"/>
              <a:t>http://</a:t>
            </a:r>
            <a:r>
              <a:rPr lang="cs-CZ" sz="1600" dirty="0" smtClean="0"/>
              <a:t>www.</a:t>
            </a:r>
            <a:r>
              <a:rPr lang="cs-CZ" sz="1600" dirty="0" err="1" smtClean="0"/>
              <a:t>surka.estranky.cz</a:t>
            </a:r>
            <a:r>
              <a:rPr lang="cs-CZ" sz="1600" dirty="0" smtClean="0"/>
              <a:t>/</a:t>
            </a:r>
            <a:r>
              <a:rPr lang="cs-CZ" sz="1600" dirty="0" err="1" smtClean="0"/>
              <a:t>img</a:t>
            </a:r>
            <a:r>
              <a:rPr lang="cs-CZ" sz="1600" dirty="0" smtClean="0"/>
              <a:t>/</a:t>
            </a:r>
            <a:r>
              <a:rPr lang="cs-CZ" sz="1600" dirty="0" err="1" smtClean="0"/>
              <a:t>mid</a:t>
            </a:r>
            <a:r>
              <a:rPr lang="cs-CZ" sz="1600" dirty="0" smtClean="0"/>
              <a:t>/57/vykloubeny-rameno.</a:t>
            </a:r>
            <a:r>
              <a:rPr lang="cs-CZ" sz="1600" dirty="0" err="1" smtClean="0"/>
              <a:t>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http://upload.wikimedia.org/wikipedia/commons/thumb/4/4a/Raczka4.jpg/220px-Raczka4.jpg</a:t>
            </a:r>
          </a:p>
          <a:p>
            <a:pPr marL="0" indent="0">
              <a:buNone/>
            </a:pPr>
            <a:r>
              <a:rPr lang="cs-CZ" sz="1600" dirty="0" smtClean="0"/>
              <a:t>http://www.</a:t>
            </a:r>
            <a:r>
              <a:rPr lang="cs-CZ" sz="1600" dirty="0" err="1" smtClean="0"/>
              <a:t>trinex.cz</a:t>
            </a:r>
            <a:r>
              <a:rPr lang="cs-CZ" sz="1600" dirty="0" smtClean="0"/>
              <a:t>/w900/navlek-</a:t>
            </a:r>
            <a:r>
              <a:rPr lang="cs-CZ" sz="1600" dirty="0" err="1" smtClean="0"/>
              <a:t>arm</a:t>
            </a:r>
            <a:r>
              <a:rPr lang="cs-CZ" sz="1600" dirty="0" smtClean="0"/>
              <a:t>-</a:t>
            </a:r>
            <a:r>
              <a:rPr lang="cs-CZ" sz="1600" dirty="0" err="1" smtClean="0"/>
              <a:t>muff</a:t>
            </a:r>
            <a:r>
              <a:rPr lang="cs-CZ" sz="1600" dirty="0" smtClean="0"/>
              <a:t>-na-</a:t>
            </a:r>
            <a:r>
              <a:rPr lang="cs-CZ" sz="1600" dirty="0" err="1" smtClean="0"/>
              <a:t>pazi</a:t>
            </a:r>
            <a:r>
              <a:rPr lang="cs-CZ" sz="1600" dirty="0" smtClean="0"/>
              <a:t>-898.jpg</a:t>
            </a:r>
          </a:p>
          <a:p>
            <a:pPr marL="0" indent="0">
              <a:buNone/>
            </a:pPr>
            <a:r>
              <a:rPr lang="cs-CZ" sz="1600" dirty="0" smtClean="0"/>
              <a:t>http://www.</a:t>
            </a:r>
            <a:r>
              <a:rPr lang="cs-CZ" sz="1600" dirty="0" err="1" smtClean="0"/>
              <a:t>nasedetatko.com</a:t>
            </a:r>
            <a:r>
              <a:rPr lang="cs-CZ" sz="1600" dirty="0" smtClean="0"/>
              <a:t>/</a:t>
            </a:r>
            <a:r>
              <a:rPr lang="cs-CZ" sz="1600" dirty="0" err="1" smtClean="0"/>
              <a:t>img</a:t>
            </a:r>
            <a:r>
              <a:rPr lang="cs-CZ" sz="1600" dirty="0" smtClean="0"/>
              <a:t>/</a:t>
            </a:r>
            <a:r>
              <a:rPr lang="cs-CZ" sz="1600" dirty="0" err="1" smtClean="0"/>
              <a:t>zdravi</a:t>
            </a:r>
            <a:r>
              <a:rPr lang="cs-CZ" sz="1600" dirty="0" smtClean="0"/>
              <a:t>/nohy_co_vedet.</a:t>
            </a:r>
            <a:r>
              <a:rPr lang="cs-CZ" sz="1600" dirty="0" err="1" smtClean="0"/>
              <a:t>jpg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865673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600" dirty="0"/>
              <a:t>http://media.</a:t>
            </a:r>
            <a:r>
              <a:rPr lang="cs-CZ" sz="1600" dirty="0" err="1"/>
              <a:t>webseller.cz</a:t>
            </a:r>
            <a:r>
              <a:rPr lang="cs-CZ" sz="1600" dirty="0"/>
              <a:t>/prakticky-</a:t>
            </a:r>
            <a:r>
              <a:rPr lang="cs-CZ" sz="1600" dirty="0" err="1"/>
              <a:t>zivot</a:t>
            </a:r>
            <a:r>
              <a:rPr lang="cs-CZ" sz="1600" dirty="0"/>
              <a:t>/bolest_zad_3481066.jpg.jpg</a:t>
            </a:r>
          </a:p>
          <a:p>
            <a:pPr marL="0" indent="0">
              <a:buNone/>
            </a:pPr>
            <a:r>
              <a:rPr lang="cs-CZ" sz="1600" dirty="0"/>
              <a:t>http://img.fotoalba.centrum.cz/img2/7708/487708_4_8fgs9ym.jpg</a:t>
            </a:r>
          </a:p>
          <a:p>
            <a:pPr marL="0" indent="0">
              <a:buNone/>
            </a:pPr>
            <a:r>
              <a:rPr lang="cs-CZ" sz="1600" dirty="0"/>
              <a:t>http://www.</a:t>
            </a:r>
            <a:r>
              <a:rPr lang="cs-CZ" sz="1600" dirty="0" err="1"/>
              <a:t>forexample.cz</a:t>
            </a:r>
            <a:r>
              <a:rPr lang="cs-CZ" sz="1600" dirty="0"/>
              <a:t>/</a:t>
            </a:r>
            <a:r>
              <a:rPr lang="cs-CZ" sz="1600" dirty="0" err="1"/>
              <a:t>storage</a:t>
            </a:r>
            <a:r>
              <a:rPr lang="cs-CZ" sz="1600" dirty="0"/>
              <a:t>/200808211830_bricho2_450x338.jpg</a:t>
            </a:r>
          </a:p>
          <a:p>
            <a:pPr marL="0" indent="0">
              <a:buNone/>
            </a:pPr>
            <a:r>
              <a:rPr lang="cs-CZ" sz="1600" dirty="0"/>
              <a:t>http://</a:t>
            </a:r>
            <a:r>
              <a:rPr lang="cs-CZ" sz="1600" dirty="0" smtClean="0"/>
              <a:t>www.</a:t>
            </a:r>
            <a:r>
              <a:rPr lang="cs-CZ" sz="1600" dirty="0" err="1" smtClean="0"/>
              <a:t>fcvysocina.cz</a:t>
            </a:r>
            <a:r>
              <a:rPr lang="cs-CZ" sz="1600" dirty="0" smtClean="0"/>
              <a:t>/texty/</a:t>
            </a:r>
            <a:r>
              <a:rPr lang="cs-CZ" sz="1600" dirty="0" err="1" smtClean="0"/>
              <a:t>fanousci</a:t>
            </a:r>
            <a:r>
              <a:rPr lang="cs-CZ" sz="1600" dirty="0" smtClean="0"/>
              <a:t>/</a:t>
            </a:r>
            <a:r>
              <a:rPr lang="cs-CZ" sz="1600" dirty="0" err="1" smtClean="0"/>
              <a:t>img</a:t>
            </a:r>
            <a:r>
              <a:rPr lang="cs-CZ" sz="1600" dirty="0" smtClean="0"/>
              <a:t>/samolepky_tvar.JPG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http://www.</a:t>
            </a:r>
            <a:r>
              <a:rPr lang="cs-CZ" sz="1600" dirty="0" err="1"/>
              <a:t>oskole.sk</a:t>
            </a:r>
            <a:r>
              <a:rPr lang="cs-CZ" sz="1600" dirty="0"/>
              <a:t>/</a:t>
            </a:r>
            <a:r>
              <a:rPr lang="cs-CZ" sz="1600" dirty="0" err="1"/>
              <a:t>userfiles</a:t>
            </a:r>
            <a:r>
              <a:rPr lang="cs-CZ" sz="1600" dirty="0"/>
              <a:t>/image/</a:t>
            </a:r>
            <a:r>
              <a:rPr lang="cs-CZ" sz="1600" dirty="0" err="1"/>
              <a:t>Zofia</a:t>
            </a:r>
            <a:r>
              <a:rPr lang="cs-CZ" sz="1600" dirty="0"/>
              <a:t>/M%C3%A1j%20-%</a:t>
            </a:r>
            <a:r>
              <a:rPr lang="cs-CZ" sz="1600" dirty="0" smtClean="0"/>
              <a:t>202012/</a:t>
            </a:r>
            <a:r>
              <a:rPr lang="cs-CZ" sz="1600" dirty="0" err="1" smtClean="0"/>
              <a:t>Nem</a:t>
            </a:r>
            <a:r>
              <a:rPr lang="cs-CZ" sz="1600" dirty="0" smtClean="0"/>
              <a:t>%C4%8Dina/</a:t>
            </a:r>
            <a:r>
              <a:rPr lang="cs-CZ" sz="1600" dirty="0" err="1" smtClean="0"/>
              <a:t>Ludske</a:t>
            </a:r>
            <a:r>
              <a:rPr lang="cs-CZ" sz="1600" dirty="0" smtClean="0"/>
              <a:t>_</a:t>
            </a:r>
            <a:r>
              <a:rPr lang="cs-CZ" sz="1600" dirty="0" err="1" smtClean="0"/>
              <a:t>telo</a:t>
            </a:r>
            <a:r>
              <a:rPr lang="cs-CZ" sz="1600" dirty="0" smtClean="0"/>
              <a:t>_2_9r_</a:t>
            </a:r>
            <a:r>
              <a:rPr lang="cs-CZ" sz="1600" dirty="0" err="1" smtClean="0"/>
              <a:t>maj</a:t>
            </a:r>
            <a:r>
              <a:rPr lang="cs-CZ" sz="1600" dirty="0" smtClean="0"/>
              <a:t>_</a:t>
            </a:r>
            <a:r>
              <a:rPr lang="cs-CZ" sz="1600" dirty="0" err="1" smtClean="0"/>
              <a:t>html</a:t>
            </a:r>
            <a:r>
              <a:rPr lang="cs-CZ" sz="1600" dirty="0" smtClean="0"/>
              <a:t>_4639319c.jpg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http://img.aktualne.centrum.cz/533/1/5330177-vlasy-zehlicka.jpg</a:t>
            </a:r>
          </a:p>
          <a:p>
            <a:pPr marL="0" indent="0">
              <a:buNone/>
            </a:pPr>
            <a:r>
              <a:rPr lang="cs-CZ" sz="1600" dirty="0"/>
              <a:t>http://www.</a:t>
            </a:r>
            <a:r>
              <a:rPr lang="cs-CZ" sz="1600" dirty="0" err="1"/>
              <a:t>topzine.cz</a:t>
            </a:r>
            <a:r>
              <a:rPr lang="cs-CZ" sz="1600" dirty="0"/>
              <a:t>/</a:t>
            </a:r>
            <a:r>
              <a:rPr lang="cs-CZ" sz="1600" dirty="0" err="1"/>
              <a:t>wp</a:t>
            </a:r>
            <a:r>
              <a:rPr lang="cs-CZ" sz="1600" dirty="0"/>
              <a:t>-</a:t>
            </a:r>
            <a:r>
              <a:rPr lang="cs-CZ" sz="1600" dirty="0" err="1"/>
              <a:t>content</a:t>
            </a:r>
            <a:r>
              <a:rPr lang="cs-CZ" sz="1600" dirty="0"/>
              <a:t>/</a:t>
            </a:r>
            <a:r>
              <a:rPr lang="cs-CZ" sz="1600" dirty="0" err="1"/>
              <a:t>uploads</a:t>
            </a:r>
            <a:r>
              <a:rPr lang="cs-CZ" sz="1600" dirty="0"/>
              <a:t>/2012/03/usi1-200x133.jpg</a:t>
            </a:r>
          </a:p>
          <a:p>
            <a:pPr marL="0" indent="0">
              <a:buNone/>
            </a:pPr>
            <a:r>
              <a:rPr lang="cs-CZ" sz="1600" dirty="0"/>
              <a:t>http://nd04.jxs.cz/616/382/023e525378_72531382_o2.jpg - oči</a:t>
            </a:r>
          </a:p>
          <a:p>
            <a:pPr marL="0" indent="0">
              <a:buNone/>
            </a:pPr>
            <a:r>
              <a:rPr lang="cs-CZ" sz="1600" dirty="0"/>
              <a:t>http://www.i-</a:t>
            </a:r>
            <a:r>
              <a:rPr lang="cs-CZ" sz="1600" dirty="0" err="1"/>
              <a:t>am</a:t>
            </a:r>
            <a:r>
              <a:rPr lang="cs-CZ" sz="1600" dirty="0"/>
              <a:t>-girl.</a:t>
            </a:r>
            <a:r>
              <a:rPr lang="cs-CZ" sz="1600" dirty="0" err="1"/>
              <a:t>estranky.sk</a:t>
            </a:r>
            <a:r>
              <a:rPr lang="cs-CZ" sz="1600" dirty="0"/>
              <a:t>/</a:t>
            </a:r>
            <a:r>
              <a:rPr lang="cs-CZ" sz="1600" dirty="0" err="1"/>
              <a:t>img</a:t>
            </a:r>
            <a:r>
              <a:rPr lang="cs-CZ" sz="1600" dirty="0"/>
              <a:t>/</a:t>
            </a:r>
            <a:r>
              <a:rPr lang="cs-CZ" sz="1600" dirty="0" err="1"/>
              <a:t>picture</a:t>
            </a:r>
            <a:r>
              <a:rPr lang="cs-CZ" sz="1600" dirty="0"/>
              <a:t>/8/643395-</a:t>
            </a:r>
            <a:r>
              <a:rPr lang="cs-CZ" sz="1600" dirty="0" err="1"/>
              <a:t>img</a:t>
            </a:r>
            <a:r>
              <a:rPr lang="cs-CZ" sz="1600" dirty="0"/>
              <a:t>-maskara-</a:t>
            </a:r>
            <a:r>
              <a:rPr lang="cs-CZ" sz="1600" dirty="0" err="1"/>
              <a:t>licenie</a:t>
            </a:r>
            <a:r>
              <a:rPr lang="cs-CZ" sz="1600" dirty="0"/>
              <a:t>-</a:t>
            </a:r>
            <a:r>
              <a:rPr lang="cs-CZ" sz="1600" dirty="0" err="1"/>
              <a:t>oci</a:t>
            </a:r>
            <a:r>
              <a:rPr lang="cs-CZ" sz="1600" dirty="0"/>
              <a:t>-</a:t>
            </a:r>
            <a:r>
              <a:rPr lang="cs-CZ" sz="1600" dirty="0" err="1"/>
              <a:t>cropdddd.jpg</a:t>
            </a:r>
            <a:r>
              <a:rPr lang="cs-CZ" sz="1600" dirty="0"/>
              <a:t> </a:t>
            </a:r>
          </a:p>
          <a:p>
            <a:pPr marL="0" indent="0">
              <a:buNone/>
            </a:pPr>
            <a:r>
              <a:rPr lang="cs-CZ" sz="1600" dirty="0"/>
              <a:t>http://i.</a:t>
            </a:r>
            <a:r>
              <a:rPr lang="cs-CZ" sz="1600" dirty="0" err="1"/>
              <a:t>iinfo.cz</a:t>
            </a:r>
            <a:r>
              <a:rPr lang="cs-CZ" sz="1600" dirty="0"/>
              <a:t>/</a:t>
            </a:r>
            <a:r>
              <a:rPr lang="cs-CZ" sz="1600" dirty="0" err="1"/>
              <a:t>images</a:t>
            </a:r>
            <a:r>
              <a:rPr lang="cs-CZ" sz="1600" dirty="0"/>
              <a:t>/256/zuby-</a:t>
            </a:r>
            <a:r>
              <a:rPr lang="cs-CZ" sz="1600" dirty="0" err="1"/>
              <a:t>usta</a:t>
            </a:r>
            <a:r>
              <a:rPr lang="cs-CZ" sz="1600" dirty="0"/>
              <a:t>-rty-1.jpg</a:t>
            </a:r>
          </a:p>
          <a:p>
            <a:pPr marL="0" indent="0">
              <a:buNone/>
            </a:pPr>
            <a:r>
              <a:rPr lang="cs-CZ" sz="1600" dirty="0"/>
              <a:t>http://nd05.jxs.cz/065/479/55f6bfed0a_79684027_o2.jpg </a:t>
            </a:r>
          </a:p>
          <a:p>
            <a:pPr marL="0" indent="0">
              <a:buNone/>
            </a:pPr>
            <a:r>
              <a:rPr lang="cs-CZ" sz="1600" dirty="0"/>
              <a:t>http://www.</a:t>
            </a:r>
            <a:r>
              <a:rPr lang="cs-CZ" sz="1600" dirty="0" err="1"/>
              <a:t>jenprozeny.cz</a:t>
            </a:r>
            <a:r>
              <a:rPr lang="cs-CZ" sz="1600" dirty="0"/>
              <a:t>/</a:t>
            </a:r>
            <a:r>
              <a:rPr lang="cs-CZ" sz="1600" dirty="0" err="1"/>
              <a:t>sites</a:t>
            </a:r>
            <a:r>
              <a:rPr lang="cs-CZ" sz="1600" dirty="0"/>
              <a:t>/default/</a:t>
            </a:r>
            <a:r>
              <a:rPr lang="cs-CZ" sz="1600" dirty="0" err="1"/>
              <a:t>files</a:t>
            </a:r>
            <a:r>
              <a:rPr lang="cs-CZ" sz="1600" dirty="0"/>
              <a:t>/</a:t>
            </a:r>
            <a:r>
              <a:rPr lang="cs-CZ" sz="1600" dirty="0" err="1"/>
              <a:t>imagecache</a:t>
            </a:r>
            <a:r>
              <a:rPr lang="cs-CZ" sz="1600" dirty="0"/>
              <a:t>/</a:t>
            </a:r>
            <a:r>
              <a:rPr lang="cs-CZ" sz="1600" dirty="0" err="1"/>
              <a:t>dust</a:t>
            </a:r>
            <a:r>
              <a:rPr lang="cs-CZ" sz="1600" dirty="0"/>
              <a:t>_</a:t>
            </a:r>
            <a:r>
              <a:rPr lang="cs-CZ" sz="1600" dirty="0" err="1"/>
              <a:t>nodegrid</a:t>
            </a:r>
            <a:r>
              <a:rPr lang="cs-CZ" sz="1600" dirty="0"/>
              <a:t>_</a:t>
            </a:r>
            <a:r>
              <a:rPr lang="cs-CZ" sz="1600" dirty="0" err="1"/>
              <a:t>big</a:t>
            </a:r>
            <a:r>
              <a:rPr lang="cs-CZ" sz="1600" dirty="0"/>
              <a:t>/</a:t>
            </a:r>
            <a:r>
              <a:rPr lang="cs-CZ" sz="1600" dirty="0" err="1"/>
              <a:t>teasers</a:t>
            </a:r>
            <a:r>
              <a:rPr lang="cs-CZ" sz="1600" dirty="0"/>
              <a:t>/4245/17075.jpg </a:t>
            </a:r>
            <a:r>
              <a:rPr lang="cs-CZ" sz="1600" dirty="0" smtClean="0"/>
              <a:t> 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http://img.ahaonline.cz/static/old_aha/big/06-04-23/zuby2.jpg </a:t>
            </a:r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12077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1200</TotalTime>
  <Words>563</Words>
  <Application>Microsoft Office PowerPoint</Application>
  <PresentationFormat>Předvádění na obrazovce (4:3)</PresentationFormat>
  <Paragraphs>119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Snímek 1</vt:lpstr>
      <vt:lpstr>Snímek 2</vt:lpstr>
      <vt:lpstr>Snímek 3</vt:lpstr>
      <vt:lpstr>der Kopf, die Köpfe</vt:lpstr>
      <vt:lpstr>das Gesicht, die Gesichter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 Wer hat Zahnschmerzen?   Wer soll zum Zahnarzt gehen?</vt:lpstr>
      <vt:lpstr>Snímek 14</vt:lpstr>
      <vt:lpstr>Snímek 15</vt:lpstr>
      <vt:lpstr>Snímek 16</vt:lpstr>
      <vt:lpstr>Snímek 17</vt:lpstr>
      <vt:lpstr>Snímek 18</vt:lpstr>
      <vt:lpstr>Wie heißen die Körperteile auf Deutsch ?</vt:lpstr>
      <vt:lpstr>Použité zdroje:  Dostupné pod licencí Creative Commons na WWW: 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ucitel</cp:lastModifiedBy>
  <cp:revision>114</cp:revision>
  <dcterms:created xsi:type="dcterms:W3CDTF">2012-10-28T12:20:09Z</dcterms:created>
  <dcterms:modified xsi:type="dcterms:W3CDTF">2013-06-11T11:01:29Z</dcterms:modified>
</cp:coreProperties>
</file>