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64" autoAdjust="0"/>
    <p:restoredTop sz="94660"/>
  </p:normalViewPr>
  <p:slideViewPr>
    <p:cSldViewPr>
      <p:cViewPr>
        <p:scale>
          <a:sx n="76" d="100"/>
          <a:sy n="76" d="100"/>
        </p:scale>
        <p:origin x="-35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0B7889-7BC1-4226-8315-6DF20E6296BD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9D3CE42-9424-4D67-A076-BC44789A71C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quido.cz/objev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784901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VY_32_INOVACE_1B_02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6247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¨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 vynálezem brýlí. </a:t>
            </a:r>
            <a:r>
              <a:rPr lang="cs-CZ" dirty="0">
                <a:solidFill>
                  <a:prstClr val="black"/>
                </a:solidFill>
              </a:rPr>
              <a:t>Seznamuje s jejich přispěním k vylepšení života  a pro vědu. </a:t>
            </a:r>
            <a:endParaRPr lang="cs-CZ" dirty="0" smtClean="0">
              <a:solidFill>
                <a:prstClr val="black"/>
              </a:solidFill>
            </a:endParaRPr>
          </a:p>
          <a:p>
            <a:pPr marL="0" lvl="0" indent="0" algn="just">
              <a:buClr>
                <a:srgbClr val="0BD0D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 algn="just">
              <a:buClr>
                <a:srgbClr val="0BD0D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i="1" dirty="0" smtClean="0"/>
          </a:p>
          <a:p>
            <a:r>
              <a:rPr lang="cs-CZ" i="1" dirty="0" smtClean="0"/>
              <a:t>Autorem </a:t>
            </a:r>
            <a:r>
              <a:rPr lang="cs-CZ" i="1" dirty="0"/>
              <a:t>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Křížkovi\Desktop\648555_bry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692696"/>
            <a:ext cx="2250917" cy="150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tencil" pitchFamily="82" charset="0"/>
                <a:cs typeface="Vani" pitchFamily="34" charset="0"/>
              </a:rPr>
              <a:t>Brýle </a:t>
            </a:r>
            <a:endParaRPr lang="cs-CZ" dirty="0">
              <a:latin typeface="Stencil" pitchFamily="82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Brýle jsou pomůcka pro korekci vidění, případně pro ochranu zraku.</a:t>
            </a:r>
          </a:p>
          <a:p>
            <a:endParaRPr lang="cs-CZ" sz="2000" dirty="0" smtClean="0"/>
          </a:p>
          <a:p>
            <a:r>
              <a:rPr lang="cs-CZ" sz="2000" dirty="0" smtClean="0"/>
              <a:t>Brýle obvykle sestávají z pevné obruby, do které jsou upevněny buď čočky umístěné před očima člověka pro vizuální korekci (dioptrické brýle) nebo průhledné zornice pro oční ochranu.</a:t>
            </a:r>
          </a:p>
          <a:p>
            <a:endParaRPr lang="cs-CZ" sz="2000" dirty="0" smtClean="0"/>
          </a:p>
          <a:p>
            <a:r>
              <a:rPr lang="cs-CZ" sz="2000" dirty="0" smtClean="0"/>
              <a:t> Moderní brýle jsou obvykle posazeny plastovými sedýlky na nosu a stranicemi s obvykle plastovými koncovkami za boltce uší, které by měly kopírovat.</a:t>
            </a:r>
          </a:p>
          <a:p>
            <a:endParaRPr lang="cs-CZ" sz="2000" dirty="0" smtClean="0"/>
          </a:p>
          <a:p>
            <a:r>
              <a:rPr lang="cs-CZ" sz="2000" dirty="0" smtClean="0"/>
              <a:t>Dioptrické brýle slouží ke korekci krátkozrakosti nebo dalekozrakosti, případně v kombinaci s korekcí vad oka jako je například astigmatismus.</a:t>
            </a:r>
            <a:r>
              <a:rPr lang="cs-CZ" sz="1800" dirty="0" smtClean="0"/>
              <a:t>	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tencil" pitchFamily="82" charset="0"/>
              </a:rPr>
              <a:t>Astigmatismus</a:t>
            </a:r>
            <a:endParaRPr lang="cs-CZ" dirty="0">
              <a:latin typeface="Stenci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Astigmatismus (tzv. cylindrická oční vada) je refrakční vada, způsobující nepřesné zaostření světla na sítnici.</a:t>
            </a:r>
          </a:p>
          <a:p>
            <a:r>
              <a:rPr lang="cs-CZ" sz="2000" dirty="0" smtClean="0"/>
              <a:t> Vyskytuje se také často společně s krátkozrakostí nebo dalekozrakostí.</a:t>
            </a:r>
          </a:p>
          <a:p>
            <a:endParaRPr lang="cs-CZ" sz="2000" dirty="0" smtClean="0"/>
          </a:p>
          <a:p>
            <a:pPr>
              <a:buNone/>
            </a:pPr>
            <a:r>
              <a:rPr lang="cs-CZ" sz="2400" dirty="0" smtClean="0"/>
              <a:t>Příznaky</a:t>
            </a:r>
          </a:p>
          <a:p>
            <a:r>
              <a:rPr lang="cs-CZ" sz="2000" dirty="0" smtClean="0"/>
              <a:t>I když mírný astigmatismus může být asymptomatický, mohou vyšší stupně astigmatismu způsobovat příznaky jako rozmazané vidění, šilhání, astenopie, únava nebo bolesti hlavy.</a:t>
            </a:r>
          </a:p>
        </p:txBody>
      </p:sp>
      <p:pic>
        <p:nvPicPr>
          <p:cNvPr id="1026" name="Picture 2" descr="Soubor:Astigmatism text blu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20139" y="4509120"/>
            <a:ext cx="2856317" cy="214223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7544" y="5373216"/>
            <a:ext cx="5724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Nepřesné zaostření při </a:t>
            </a:r>
            <a:r>
              <a:rPr lang="cs-CZ" sz="2400" dirty="0" smtClean="0"/>
              <a:t>astigmatismu →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Stencil" pitchFamily="82" charset="0"/>
                <a:cs typeface="Vani" pitchFamily="34" charset="0"/>
              </a:rPr>
              <a:t>Krátkozrakost a</a:t>
            </a:r>
            <a:br>
              <a:rPr lang="cs-CZ" dirty="0" smtClean="0">
                <a:latin typeface="Stencil" pitchFamily="82" charset="0"/>
                <a:cs typeface="Vani" pitchFamily="34" charset="0"/>
              </a:rPr>
            </a:br>
            <a:r>
              <a:rPr lang="cs-CZ" dirty="0" smtClean="0">
                <a:latin typeface="Stencil" pitchFamily="82" charset="0"/>
                <a:cs typeface="Vani" pitchFamily="34" charset="0"/>
              </a:rPr>
              <a:t>dalekozrakost</a:t>
            </a:r>
            <a:endParaRPr lang="cs-CZ" dirty="0">
              <a:latin typeface="Stencil" pitchFamily="82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Krátkozrakost</a:t>
            </a:r>
          </a:p>
          <a:p>
            <a:r>
              <a:rPr lang="cs-CZ" sz="1800" dirty="0" smtClean="0"/>
              <a:t>Krátkozrakost je oční vada, při které se paprsky světla usměrněné čočkou sbíhají už před sítnicí a na sítnici tedy nevzniká ostrý obraz. </a:t>
            </a:r>
          </a:p>
          <a:p>
            <a:r>
              <a:rPr lang="cs-CZ" sz="1800" dirty="0" smtClean="0"/>
              <a:t>Zpravidla je na příčině příliš dlouhé oko, výjimečně je příčinou zvýšená lomivost optického aparátu oka. </a:t>
            </a:r>
          </a:p>
          <a:p>
            <a:r>
              <a:rPr lang="cs-CZ" sz="1800" dirty="0" smtClean="0"/>
              <a:t>Hlavním projevem je špatná viditelnost postiženého na vzdálené předměty.</a:t>
            </a:r>
            <a:endParaRPr lang="cs-CZ" sz="1800" b="1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Dalekozrakost</a:t>
            </a:r>
          </a:p>
          <a:p>
            <a:r>
              <a:rPr lang="cs-CZ" sz="1800" dirty="0" smtClean="0"/>
              <a:t>Dalekozrakost (hypermetropia) je oční vada, při které se paprsky světla usměrněné čočkou sbíhají až za sítnicí a na sítnici tedy nevzniká ostrý obraz. 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2810" y="692696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Stencil" pitchFamily="82" charset="0"/>
                <a:cs typeface="Vani" pitchFamily="34" charset="0"/>
              </a:rPr>
              <a:t>Dioptrické brýle</a:t>
            </a:r>
            <a:endParaRPr lang="cs-CZ" dirty="0">
              <a:latin typeface="Stencil" pitchFamily="82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 případě dioptrických brýlí se rozlišují čočky: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200" dirty="0" smtClean="0"/>
              <a:t>pro korekci krátkozrakosti.</a:t>
            </a:r>
          </a:p>
          <a:p>
            <a:r>
              <a:rPr lang="cs-CZ" sz="2200" dirty="0" smtClean="0"/>
              <a:t>pro korekci dalekozrakosti.</a:t>
            </a:r>
          </a:p>
          <a:p>
            <a:r>
              <a:rPr lang="cs-CZ" sz="2200" dirty="0" smtClean="0"/>
              <a:t>cylindrické čočky – mají různou úroveň korekce v různých rovinách.</a:t>
            </a:r>
          </a:p>
          <a:p>
            <a:r>
              <a:rPr lang="cs-CZ" sz="2200" dirty="0" smtClean="0"/>
              <a:t>bifokální a multifokální – mají různou lámavost v různých místech čoček. Obvykle mají v dolní části skel spojky pro čtení a v horní části slabší spojky nebo rozptylky pro vidění do dálky.</a:t>
            </a:r>
          </a:p>
          <a:p>
            <a:r>
              <a:rPr lang="cs-CZ" sz="2200" dirty="0" smtClean="0"/>
              <a:t>pro korekci tupozrakosti → </a:t>
            </a:r>
            <a:r>
              <a:rPr lang="cs-CZ" sz="2200" i="1" dirty="0" smtClean="0"/>
              <a:t>(horší vnímání detailů v dáli).</a:t>
            </a:r>
            <a:endParaRPr lang="cs-CZ" sz="2200" dirty="0" smtClean="0"/>
          </a:p>
          <a:p>
            <a:endParaRPr lang="cs-CZ" dirty="0"/>
          </a:p>
        </p:txBody>
      </p:sp>
      <p:pic>
        <p:nvPicPr>
          <p:cNvPr id="2050" name="Picture 2" descr="http://upload.wikimedia.org/wikipedia/commons/thumb/a/af/Half_rim_glasses.JPG/250px-Half_rim_glass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905390"/>
            <a:ext cx="2093218" cy="1155457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tencil" pitchFamily="82" charset="0"/>
                <a:cs typeface="Vani" pitchFamily="34" charset="0"/>
              </a:rPr>
              <a:t>Ochranné brýle</a:t>
            </a:r>
            <a:endParaRPr lang="cs-CZ" dirty="0">
              <a:latin typeface="Stencil" pitchFamily="82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Ochranné brýle chrání zrak před poškozením, buď mechanickým, nebo zářením (před ultrafialovým) nebo i tepelným (např. v hutnictví). </a:t>
            </a:r>
          </a:p>
          <a:p>
            <a:endParaRPr lang="cs-CZ" sz="2200" dirty="0" smtClean="0"/>
          </a:p>
          <a:p>
            <a:r>
              <a:rPr lang="cs-CZ" sz="2200" dirty="0" smtClean="0"/>
              <a:t>Motoristické brýle chrání jezdce na motocyklu před rychlým či prudkým proudem vzduchu, který způsobuje slzení, a před létajícím hmyzem.</a:t>
            </a:r>
          </a:p>
          <a:p>
            <a:endParaRPr lang="cs-CZ" sz="2200" dirty="0" smtClean="0"/>
          </a:p>
          <a:p>
            <a:r>
              <a:rPr lang="cs-CZ" sz="2200" dirty="0" smtClean="0"/>
              <a:t>Potápěčské brýle a brýle pro sportovní plavání oddělují očí od vodního prostředí a tím je chrání a zajišťují ostré vidění. Lyžařské brýle chrání před proudem studeného vzduchu a před nárazy poletujícího sněhu.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700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latin typeface="Stencil" pitchFamily="82" charset="0"/>
                <a:cs typeface="Vani" pitchFamily="34" charset="0"/>
              </a:rPr>
              <a:t>SluneC</a:t>
            </a:r>
            <a:r>
              <a:rPr lang="cs-CZ" sz="4800" dirty="0" err="1">
                <a:latin typeface="Stencil" pitchFamily="82" charset="0"/>
                <a:cs typeface="Vani" pitchFamily="34" charset="0"/>
              </a:rPr>
              <a:t>ní</a:t>
            </a:r>
            <a:r>
              <a:rPr lang="cs-CZ" sz="4800" dirty="0">
                <a:latin typeface="Stencil" pitchFamily="82" charset="0"/>
                <a:cs typeface="Vani" pitchFamily="34" charset="0"/>
              </a:rPr>
              <a:t> brýle, speciální brýle</a:t>
            </a:r>
            <a:r>
              <a:rPr lang="cs-CZ" sz="5400" dirty="0">
                <a:latin typeface="Rockwell Extra Bold" pitchFamily="18" charset="0"/>
              </a:rPr>
              <a:t/>
            </a:r>
            <a:br>
              <a:rPr lang="cs-CZ" sz="5400" dirty="0">
                <a:latin typeface="Rockwell Extra Bold" pitchFamily="18" charset="0"/>
              </a:rPr>
            </a:br>
            <a:endParaRPr lang="cs-CZ" b="1" dirty="0">
              <a:latin typeface="Stencil" pitchFamily="82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Sluneční brýle jsou vlastně ochranné brýle, které mají začerněná skla, aby chránily oči před jasným slunečním světlem, proto se často využívají při opalování.</a:t>
            </a:r>
          </a:p>
          <a:p>
            <a:endParaRPr lang="cs-CZ" sz="2400" dirty="0" smtClean="0"/>
          </a:p>
          <a:p>
            <a:r>
              <a:rPr lang="cs-CZ" sz="2400" dirty="0" smtClean="0"/>
              <a:t>Speciální brýle se používají ke sledování 3-D filmů či kreseb, nebo pro vyvolání dojmu virtuální reality. Tyto brýle zajišťují, aby každé oko mohlo sledovat samostatný obraz.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51720" y="620688"/>
            <a:ext cx="38985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chemeClr val="tx2"/>
                </a:solidFill>
                <a:latin typeface="Rockwell Extra Bold" pitchFamily="18" charset="0"/>
                <a:cs typeface="Vani" pitchFamily="34" charset="0"/>
              </a:rPr>
              <a:t>ˇ</a:t>
            </a:r>
            <a:endParaRPr lang="cs-CZ" sz="4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7010" y="633845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Stencil" pitchFamily="82" charset="0"/>
                <a:cs typeface="Vani" pitchFamily="34" charset="0"/>
              </a:rPr>
              <a:t>Kontaktní cocka</a:t>
            </a:r>
            <a:endParaRPr lang="cs-CZ" dirty="0">
              <a:latin typeface="Stencil" pitchFamily="82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Kontaktní čočka je moderní optická zdravotní pomůcka určená k nasazení přímo na oční rohovku. Slouží především ke korekci optických vad zraku, jako jsou krátkozrakost, dalekozrakost, astigmatismus nebo presbyopie. </a:t>
            </a:r>
          </a:p>
          <a:p>
            <a:r>
              <a:rPr lang="cs-CZ" sz="2000" dirty="0" smtClean="0"/>
              <a:t>Také má funkci ochrannou při některých očních onemocněních, nebo kosmetickou v případě změny barvy oka při použití barevné kontaktní čočky.</a:t>
            </a:r>
          </a:p>
          <a:p>
            <a:r>
              <a:rPr lang="cs-CZ" sz="2000" dirty="0" smtClean="0"/>
              <a:t>Dnes jsou kontaktní čočky pro mnohé nositele plnohodnotnou náhradou za v některých situacích nevyhovující brýle nebo i potřebným doplňkem k nošení brýlí.</a:t>
            </a:r>
            <a:endParaRPr lang="cs-CZ" sz="2000" dirty="0"/>
          </a:p>
        </p:txBody>
      </p:sp>
      <p:pic>
        <p:nvPicPr>
          <p:cNvPr id="1026" name="Picture 2" descr="http://upload.wikimedia.org/wikipedia/commons/thumb/b/b8/Contact_lens.JPG/220px-Contact_le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013176"/>
            <a:ext cx="3384376" cy="1728192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11960" y="789849"/>
            <a:ext cx="38985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chemeClr val="tx2"/>
                </a:solidFill>
                <a:latin typeface="Rockwell Extra Bold" pitchFamily="18" charset="0"/>
                <a:cs typeface="Vani" pitchFamily="34" charset="0"/>
              </a:rPr>
              <a:t>ˇ</a:t>
            </a:r>
            <a:endParaRPr lang="cs-CZ" sz="4800" dirty="0">
              <a:solidFill>
                <a:schemeClr val="tx2"/>
              </a:solidFill>
              <a:latin typeface="Rockwell Extra Bold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4048" y="789847"/>
            <a:ext cx="38985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chemeClr val="tx2"/>
                </a:solidFill>
                <a:latin typeface="Rockwell Extra Bold" pitchFamily="18" charset="0"/>
                <a:cs typeface="Vani" pitchFamily="34" charset="0"/>
              </a:rPr>
              <a:t>ˇ</a:t>
            </a:r>
            <a:endParaRPr lang="cs-CZ" sz="4800" dirty="0">
              <a:solidFill>
                <a:schemeClr val="tx2"/>
              </a:solidFill>
              <a:latin typeface="Rockwell Extra Bol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Obrázky z otevřené galerie Microsoft Office.</a:t>
            </a:r>
          </a:p>
          <a:p>
            <a:pPr marL="0" indent="0">
              <a:buNone/>
            </a:pPr>
            <a:endParaRPr lang="cs-CZ" sz="2000" dirty="0"/>
          </a:p>
          <a:p>
            <a:r>
              <a:rPr lang="cs-CZ" sz="2000" i="1" dirty="0"/>
              <a:t>Encyklopedie vědy a techniky</a:t>
            </a:r>
            <a:r>
              <a:rPr lang="cs-CZ" sz="2000" dirty="0"/>
              <a:t>. Albatros, 1986.</a:t>
            </a:r>
          </a:p>
          <a:p>
            <a:r>
              <a:rPr lang="cs-CZ" sz="2000" dirty="0"/>
              <a:t>VORÁČEK, Karel. </a:t>
            </a:r>
            <a:r>
              <a:rPr lang="cs-CZ" sz="2000" i="1" dirty="0"/>
              <a:t>Encyklopedie vynálezů</a:t>
            </a:r>
            <a:r>
              <a:rPr lang="cs-CZ" sz="2000" dirty="0"/>
              <a:t>. 1. vyd. Praha: </a:t>
            </a:r>
            <a:r>
              <a:rPr lang="cs-CZ" sz="2000" dirty="0" err="1"/>
              <a:t>Slovart</a:t>
            </a:r>
            <a:r>
              <a:rPr lang="cs-CZ" sz="2000" dirty="0"/>
              <a:t>, 2010. ISBN 9788073912116.</a:t>
            </a:r>
          </a:p>
          <a:p>
            <a:r>
              <a:rPr lang="cs-CZ" sz="2000" dirty="0"/>
              <a:t>GOLDSMITH, Mike. </a:t>
            </a:r>
            <a:r>
              <a:rPr lang="cs-CZ" sz="2000" i="1" dirty="0"/>
              <a:t>Vynálezci a jejich vynalezené vynálezy</a:t>
            </a:r>
            <a:r>
              <a:rPr lang="cs-CZ" sz="2000" dirty="0"/>
              <a:t>. 1,. Praha: </a:t>
            </a:r>
            <a:r>
              <a:rPr lang="cs-CZ" sz="2000" dirty="0" err="1"/>
              <a:t>Egmont</a:t>
            </a:r>
            <a:r>
              <a:rPr lang="cs-CZ" sz="2000" dirty="0"/>
              <a:t>, 2010. ISBN 978-80-252-1518-0.</a:t>
            </a:r>
          </a:p>
          <a:p>
            <a:r>
              <a:rPr lang="cs-CZ" sz="2000" dirty="0"/>
              <a:t>CLARKE, Penny. </a:t>
            </a:r>
            <a:r>
              <a:rPr lang="cs-CZ" sz="2000" i="1" dirty="0"/>
              <a:t>Velké objevy: Vyprávění o objevech, vynálezech a myšlenkách, které obohatily náš život - David Stewart</a:t>
            </a:r>
            <a:r>
              <a:rPr lang="cs-CZ" sz="2000" dirty="0"/>
              <a:t>. 1,. Praha: Junior, 2007.</a:t>
            </a:r>
          </a:p>
          <a:p>
            <a:endParaRPr lang="cs-CZ" sz="2000" dirty="0" smtClean="0">
              <a:hlinkClick r:id="rId2"/>
            </a:endParaRPr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60</TotalTime>
  <Words>143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</vt:lpstr>
      <vt:lpstr>Brýle </vt:lpstr>
      <vt:lpstr>Astigmatismus</vt:lpstr>
      <vt:lpstr>Krátkozrakost a dalekozrakost</vt:lpstr>
      <vt:lpstr>Dioptrické brýle</vt:lpstr>
      <vt:lpstr>Ochranné brýle</vt:lpstr>
      <vt:lpstr>SluneCní brýle, speciální brýle </vt:lpstr>
      <vt:lpstr>Kontaktní cocka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Patrik</dc:creator>
  <cp:lastModifiedBy>jitka</cp:lastModifiedBy>
  <cp:revision>18</cp:revision>
  <dcterms:created xsi:type="dcterms:W3CDTF">2012-09-19T16:19:02Z</dcterms:created>
  <dcterms:modified xsi:type="dcterms:W3CDTF">2013-05-17T02:02:36Z</dcterms:modified>
</cp:coreProperties>
</file>