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451" r:id="rId2"/>
    <p:sldId id="366" r:id="rId3"/>
    <p:sldId id="273" r:id="rId4"/>
    <p:sldId id="274" r:id="rId5"/>
    <p:sldId id="368" r:id="rId6"/>
    <p:sldId id="369" r:id="rId7"/>
    <p:sldId id="45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CC00"/>
    <a:srgbClr val="3333FF"/>
    <a:srgbClr val="6600FF"/>
    <a:srgbClr val="FF0000"/>
    <a:srgbClr val="FFFF66"/>
    <a:srgbClr val="663300"/>
    <a:srgbClr val="FFFFCC"/>
    <a:srgbClr val="990033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30" autoAdjust="0"/>
    <p:restoredTop sz="93930" autoAdjust="0"/>
  </p:normalViewPr>
  <p:slideViewPr>
    <p:cSldViewPr>
      <p:cViewPr>
        <p:scale>
          <a:sx n="80" d="100"/>
          <a:sy n="80" d="100"/>
        </p:scale>
        <p:origin x="-852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23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14"/>
    </p:cViewPr>
  </p:sorterViewPr>
  <p:notesViewPr>
    <p:cSldViewPr>
      <p:cViewPr varScale="1">
        <p:scale>
          <a:sx n="83" d="100"/>
          <a:sy n="83" d="100"/>
        </p:scale>
        <p:origin x="-199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1BE3F6-3759-4AB1-803C-AC387ADB8BBA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4D66F-0963-41E0-8DB5-8F7AE4DBB9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650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C92F609-DE80-4FC9-8A04-21BC6A846C88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4D82A6-9632-4C5E-B6BE-FF900D73B2BF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mb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package" Target="../embeddings/Dokument_aplikace_Microsoft_Word1.docx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package" Target="../embeddings/Dokument_aplikace_Microsoft_Word2.docx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r>
              <a:rPr lang="cs-CZ" sz="1800" b="1" smtClean="0">
                <a:latin typeface="Arial" pitchFamily="34" charset="0"/>
                <a:cs typeface="Arial" pitchFamily="34" charset="0"/>
              </a:rPr>
              <a:t>VY_32_INOVACE_09_04_podstatná 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jména (rod mužský)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908721"/>
            <a:ext cx="842493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dirty="0" smtClean="0">
                <a:ln w="1905"/>
                <a:solidFill>
                  <a:srgbClr val="66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 E S K Ý  J A Z Y K</a:t>
            </a:r>
          </a:p>
          <a:p>
            <a:pPr algn="ctr"/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475656" y="3212976"/>
            <a:ext cx="5976937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97091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Popis prezentace 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1. snímek – </a:t>
            </a:r>
            <a:r>
              <a:rPr lang="cs-CZ" dirty="0" err="1" smtClean="0"/>
              <a:t>osmisměrka</a:t>
            </a:r>
            <a:r>
              <a:rPr lang="cs-CZ" dirty="0" smtClean="0"/>
              <a:t> (rod mužský)</a:t>
            </a:r>
          </a:p>
          <a:p>
            <a:r>
              <a:rPr lang="cs-CZ" dirty="0" smtClean="0"/>
              <a:t>2. snímek – správné řešení 1. snímku</a:t>
            </a:r>
          </a:p>
          <a:p>
            <a:r>
              <a:rPr lang="cs-CZ" dirty="0" smtClean="0"/>
              <a:t>3. snímek – doplňovačka (rod mužský)</a:t>
            </a:r>
          </a:p>
          <a:p>
            <a:r>
              <a:rPr lang="cs-CZ" dirty="0" smtClean="0"/>
              <a:t>4. snímek – správné řešení 3. snímku </a:t>
            </a:r>
            <a:endParaRPr lang="cs-CZ" dirty="0"/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600" b="1" dirty="0" smtClean="0">
                <a:solidFill>
                  <a:srgbClr val="660066"/>
                </a:solidFill>
              </a:rPr>
              <a:t>Najdi a vyškrtej </a:t>
            </a:r>
            <a:br>
              <a:rPr lang="cs-CZ" sz="2600" b="1" dirty="0" smtClean="0">
                <a:solidFill>
                  <a:srgbClr val="660066"/>
                </a:solidFill>
              </a:rPr>
            </a:br>
            <a:r>
              <a:rPr lang="cs-CZ" sz="2600" b="1" dirty="0" smtClean="0">
                <a:solidFill>
                  <a:srgbClr val="660066"/>
                </a:solidFill>
              </a:rPr>
              <a:t>10 podstatných jmen rodu </a:t>
            </a:r>
            <a:r>
              <a:rPr lang="cs-CZ" sz="2600" b="1" dirty="0" smtClean="0">
                <a:solidFill>
                  <a:srgbClr val="660066"/>
                </a:solidFill>
              </a:rPr>
              <a:t>mužského.</a:t>
            </a:r>
            <a:r>
              <a:rPr lang="cs-CZ" sz="2600" b="1" dirty="0" smtClean="0">
                <a:solidFill>
                  <a:srgbClr val="663300"/>
                </a:solidFill>
              </a:rPr>
              <a:t> </a:t>
            </a:r>
            <a:endParaRPr lang="cs-CZ" sz="2600" b="1" dirty="0">
              <a:solidFill>
                <a:srgbClr val="6633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graphicFrame>
        <p:nvGraphicFramePr>
          <p:cNvPr id="31746" name="Object 2"/>
          <p:cNvGraphicFramePr>
            <a:graphicFrameLocks noChangeAspect="1"/>
          </p:cNvGraphicFramePr>
          <p:nvPr/>
        </p:nvGraphicFramePr>
        <p:xfrm>
          <a:off x="1115616" y="2348880"/>
          <a:ext cx="7056784" cy="32403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1" name="Dokument" r:id="rId4" imgW="5915071" imgH="2426294" progId="Word.Document.12">
                  <p:embed/>
                </p:oleObj>
              </mc:Choice>
              <mc:Fallback>
                <p:oleObj name="Dokument" r:id="rId4" imgW="5915071" imgH="2426294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2348880"/>
                        <a:ext cx="7056784" cy="32403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660066"/>
                </a:solidFill>
                <a:latin typeface="Arial" pitchFamily="34" charset="0"/>
                <a:cs typeface="Arial" pitchFamily="34" charset="0"/>
              </a:rPr>
              <a:t>Máš to správně?</a:t>
            </a:r>
            <a:endParaRPr lang="cs-CZ" sz="4800" b="1" dirty="0">
              <a:solidFill>
                <a:srgbClr val="660066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2771" name="Object 3"/>
          <p:cNvGraphicFramePr>
            <a:graphicFrameLocks noChangeAspect="1"/>
          </p:cNvGraphicFramePr>
          <p:nvPr/>
        </p:nvGraphicFramePr>
        <p:xfrm>
          <a:off x="971600" y="2348880"/>
          <a:ext cx="7272808" cy="360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6" name="Dokument" r:id="rId5" imgW="5915071" imgH="2426294" progId="Word.Document.12">
                  <p:embed/>
                </p:oleObj>
              </mc:Choice>
              <mc:Fallback>
                <p:oleObj name="Dokument" r:id="rId5" imgW="5915071" imgH="2426294" progId="Word.Document.12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2348880"/>
                        <a:ext cx="7272808" cy="360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j0214098.wav">
            <a:hlinkClick r:id="" action="ppaction://media"/>
          </p:cNvPr>
          <p:cNvPicPr>
            <a:picLocks noGrp="1" noRot="1" noChangeAspect="1"/>
          </p:cNvPicPr>
          <p:nvPr>
            <p:ph idx="1"/>
            <a:wavAudioFile r:embed="rId2" name="j0214098.wav"/>
          </p:nvPr>
        </p:nvPicPr>
        <p:blipFill>
          <a:blip r:embed="rId7" cstate="print"/>
          <a:stretch>
            <a:fillRect/>
          </a:stretch>
        </p:blipFill>
        <p:spPr>
          <a:xfrm>
            <a:off x="4283968" y="587727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rgbClr val="CC0000"/>
                </a:solidFill>
              </a:rPr>
              <a:t>Doplň do vět podstatná jména rodu </a:t>
            </a:r>
            <a:r>
              <a:rPr lang="cs-CZ" sz="3200" b="1" dirty="0" smtClean="0">
                <a:solidFill>
                  <a:srgbClr val="CC0000"/>
                </a:solidFill>
              </a:rPr>
              <a:t>mužského. </a:t>
            </a:r>
            <a:endParaRPr lang="cs-CZ" sz="3200" b="1" dirty="0">
              <a:solidFill>
                <a:srgbClr val="CC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r>
              <a:rPr lang="cs-CZ" b="1" dirty="0" smtClean="0">
                <a:solidFill>
                  <a:srgbClr val="0033CC"/>
                </a:solidFill>
              </a:rPr>
              <a:t>O prázdninách pojedu s rodiči na …… </a:t>
            </a:r>
            <a:r>
              <a:rPr lang="cs-CZ" b="1" dirty="0" err="1" smtClean="0">
                <a:solidFill>
                  <a:srgbClr val="0033CC"/>
                </a:solidFill>
              </a:rPr>
              <a:t>Sychrov</a:t>
            </a:r>
            <a:r>
              <a:rPr lang="cs-CZ" b="1" dirty="0" smtClean="0">
                <a:solidFill>
                  <a:srgbClr val="0033CC"/>
                </a:solidFill>
              </a:rPr>
              <a:t>. </a:t>
            </a:r>
          </a:p>
          <a:p>
            <a:pPr algn="ctr">
              <a:buNone/>
            </a:pPr>
            <a:endParaRPr lang="cs-CZ" b="1" dirty="0" smtClean="0">
              <a:solidFill>
                <a:srgbClr val="0033CC"/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rgbClr val="0033CC"/>
                </a:solidFill>
              </a:rPr>
              <a:t>Ztratil jsem …… od bytu. </a:t>
            </a:r>
          </a:p>
          <a:p>
            <a:pPr algn="ctr">
              <a:buNone/>
            </a:pPr>
            <a:endParaRPr lang="cs-CZ" b="1" dirty="0" smtClean="0">
              <a:solidFill>
                <a:srgbClr val="0033CC"/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rgbClr val="0033CC"/>
                </a:solidFill>
              </a:rPr>
              <a:t>Ve škole poslouchám výklad …… .</a:t>
            </a:r>
          </a:p>
          <a:p>
            <a:pPr>
              <a:buNone/>
            </a:pPr>
            <a:endParaRPr lang="cs-CZ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b="1" dirty="0" smtClean="0">
                <a:solidFill>
                  <a:srgbClr val="CC0000"/>
                </a:solidFill>
              </a:rPr>
              <a:t>Máš to správně?</a:t>
            </a:r>
            <a:endParaRPr lang="cs-CZ" sz="3600" b="1" dirty="0">
              <a:solidFill>
                <a:srgbClr val="CC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r>
              <a:rPr lang="cs-CZ" dirty="0" smtClean="0">
                <a:solidFill>
                  <a:srgbClr val="0033CC"/>
                </a:solidFill>
              </a:rPr>
              <a:t>O prázdninách pojedu s rodiči na </a:t>
            </a:r>
            <a:r>
              <a:rPr lang="cs-CZ" b="1" dirty="0" smtClean="0">
                <a:solidFill>
                  <a:srgbClr val="FF9900"/>
                </a:solidFill>
              </a:rPr>
              <a:t>zámek</a:t>
            </a:r>
            <a:r>
              <a:rPr lang="cs-CZ" dirty="0" smtClean="0">
                <a:solidFill>
                  <a:srgbClr val="0033CC"/>
                </a:solidFill>
              </a:rPr>
              <a:t> </a:t>
            </a:r>
            <a:r>
              <a:rPr lang="cs-CZ" dirty="0" err="1" smtClean="0">
                <a:solidFill>
                  <a:srgbClr val="0033CC"/>
                </a:solidFill>
              </a:rPr>
              <a:t>Sychrov</a:t>
            </a:r>
            <a:r>
              <a:rPr lang="cs-CZ" dirty="0" smtClean="0">
                <a:solidFill>
                  <a:srgbClr val="0033CC"/>
                </a:solidFill>
              </a:rPr>
              <a:t>. </a:t>
            </a:r>
          </a:p>
          <a:p>
            <a:pPr algn="ctr">
              <a:buNone/>
            </a:pPr>
            <a:endParaRPr lang="cs-CZ" dirty="0" smtClean="0">
              <a:solidFill>
                <a:srgbClr val="0033CC"/>
              </a:solidFill>
            </a:endParaRPr>
          </a:p>
          <a:p>
            <a:pPr algn="ctr">
              <a:buNone/>
            </a:pPr>
            <a:r>
              <a:rPr lang="cs-CZ" dirty="0" smtClean="0">
                <a:solidFill>
                  <a:srgbClr val="0033CC"/>
                </a:solidFill>
              </a:rPr>
              <a:t>Ztratil jsem </a:t>
            </a:r>
            <a:r>
              <a:rPr lang="cs-CZ" b="1" dirty="0" smtClean="0">
                <a:solidFill>
                  <a:srgbClr val="FF9900"/>
                </a:solidFill>
              </a:rPr>
              <a:t>klíč</a:t>
            </a:r>
            <a:r>
              <a:rPr lang="cs-CZ" b="1" dirty="0" smtClean="0">
                <a:solidFill>
                  <a:srgbClr val="0033CC"/>
                </a:solidFill>
              </a:rPr>
              <a:t> </a:t>
            </a:r>
            <a:r>
              <a:rPr lang="cs-CZ" dirty="0" smtClean="0">
                <a:solidFill>
                  <a:srgbClr val="0033CC"/>
                </a:solidFill>
              </a:rPr>
              <a:t>od bytu. </a:t>
            </a:r>
          </a:p>
          <a:p>
            <a:pPr algn="ctr">
              <a:buNone/>
            </a:pPr>
            <a:endParaRPr lang="cs-CZ" dirty="0" smtClean="0">
              <a:solidFill>
                <a:srgbClr val="0033CC"/>
              </a:solidFill>
            </a:endParaRPr>
          </a:p>
          <a:p>
            <a:pPr algn="ctr">
              <a:buNone/>
            </a:pPr>
            <a:r>
              <a:rPr lang="cs-CZ" dirty="0" smtClean="0">
                <a:solidFill>
                  <a:srgbClr val="0033CC"/>
                </a:solidFill>
              </a:rPr>
              <a:t>Ve škole poslouchám výklad </a:t>
            </a:r>
            <a:r>
              <a:rPr lang="cs-CZ" b="1" dirty="0" smtClean="0">
                <a:solidFill>
                  <a:srgbClr val="FF9900"/>
                </a:solidFill>
              </a:rPr>
              <a:t>učitele</a:t>
            </a:r>
            <a:r>
              <a:rPr lang="cs-CZ" dirty="0" smtClean="0">
                <a:solidFill>
                  <a:srgbClr val="0033CC"/>
                </a:solidFill>
              </a:rPr>
              <a:t>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4286248" y="207167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1"/>
            <a:ext cx="8435280" cy="1756792"/>
          </a:xfrm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dirty="0" smtClean="0"/>
              <a:t>Microsoft PowerPoint_vložení_klipart_potlesk</a:t>
            </a:r>
          </a:p>
          <a:p>
            <a:pPr>
              <a:buNone/>
            </a:pPr>
            <a:endParaRPr lang="cs-CZ" sz="2000" dirty="0" smtClean="0"/>
          </a:p>
          <a:p>
            <a:r>
              <a:rPr lang="cs-CZ" sz="2000" smtClean="0"/>
              <a:t>Microsoft Office Word_tabulka </a:t>
            </a: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5566638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341921" y="4797152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/>
              <a:t>Autorem materiálu a všech jeho částí, není-li uvedeno jinak, je Mgr. Monika Nováková.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175036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2380</TotalTime>
  <Words>140</Words>
  <Application>Microsoft Office PowerPoint</Application>
  <PresentationFormat>Předvádění na obrazovce (4:3)</PresentationFormat>
  <Paragraphs>38</Paragraphs>
  <Slides>7</Slides>
  <Notes>0</Notes>
  <HiddenSlides>0</HiddenSlides>
  <MMClips>2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Tok</vt:lpstr>
      <vt:lpstr>Dokument</vt:lpstr>
      <vt:lpstr>Prezentace aplikace PowerPoint</vt:lpstr>
      <vt:lpstr>Popis prezentace </vt:lpstr>
      <vt:lpstr>Najdi a vyškrtej  10 podstatných jmen rodu mužského. </vt:lpstr>
      <vt:lpstr>Máš to správně?</vt:lpstr>
      <vt:lpstr>Doplň do vět podstatná jména rodu mužského. </vt:lpstr>
      <vt:lpstr>Máš to správně?</vt:lpstr>
      <vt:lpstr>Seznam informačních zdrojů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PODSTATNÁ JMÉNA</dc:title>
  <dc:creator>Monika Nováková</dc:creator>
  <cp:lastModifiedBy>Martin Králík</cp:lastModifiedBy>
  <cp:revision>425</cp:revision>
  <dcterms:created xsi:type="dcterms:W3CDTF">2011-09-22T16:20:35Z</dcterms:created>
  <dcterms:modified xsi:type="dcterms:W3CDTF">2012-03-15T05:22:03Z</dcterms:modified>
</cp:coreProperties>
</file>