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57" r:id="rId4"/>
    <p:sldId id="256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Wie</a:t>
          </a:r>
          <a:r>
            <a:rPr lang="cs-CZ" sz="2000" dirty="0" smtClean="0"/>
            <a:t> </a:t>
          </a:r>
          <a:r>
            <a:rPr lang="cs-CZ" sz="2000" dirty="0" err="1" smtClean="0"/>
            <a:t>komme</a:t>
          </a:r>
          <a:r>
            <a:rPr lang="cs-CZ" sz="2000" dirty="0" smtClean="0"/>
            <a:t> </a:t>
          </a:r>
          <a:r>
            <a:rPr lang="cs-CZ" sz="2000" dirty="0" err="1" smtClean="0"/>
            <a:t>ich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VY_22_INOVACE_</a:t>
          </a:r>
          <a:r>
            <a:rPr lang="cs-CZ" sz="2000" b="0" dirty="0" smtClean="0"/>
            <a:t>13</a:t>
          </a:r>
          <a:r>
            <a:rPr lang="cs-CZ" sz="2000" dirty="0" smtClean="0"/>
            <a:t>_NJ9_</a:t>
          </a:r>
          <a:r>
            <a:rPr lang="cs-CZ" sz="2000" dirty="0" err="1" smtClean="0"/>
            <a:t>Wie</a:t>
          </a:r>
          <a:r>
            <a:rPr lang="cs-CZ" sz="2000" dirty="0" smtClean="0"/>
            <a:t> </a:t>
          </a:r>
          <a:r>
            <a:rPr lang="cs-CZ" sz="2000" dirty="0" err="1" smtClean="0"/>
            <a:t>komme</a:t>
          </a:r>
          <a:r>
            <a:rPr lang="cs-CZ" sz="2000" dirty="0" smtClean="0"/>
            <a:t> </a:t>
          </a:r>
          <a:r>
            <a:rPr lang="cs-CZ" sz="2000" dirty="0" err="1" smtClean="0"/>
            <a:t>ich</a:t>
          </a:r>
          <a:r>
            <a:rPr lang="cs-CZ" sz="2000" dirty="0" smtClean="0"/>
            <a:t> 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E0579B-C01F-4C14-B609-9FF2EC144B8D}" type="presOf" srcId="{D1B46980-6531-4606-95E6-44980827E919}" destId="{6140AFEC-043D-4C43-A2F9-D0F5331DF3A3}" srcOrd="0" destOrd="0" presId="urn:microsoft.com/office/officeart/2005/8/layout/target3"/>
    <dgm:cxn modelId="{57FD5D15-C2E4-4139-8F27-B5345C1291FE}" type="presOf" srcId="{1F4F8BC0-F267-4379-9FE7-6FFC8B64BAD8}" destId="{017154CD-D9A9-4968-AD11-1207A3C4C00A}" srcOrd="1" destOrd="0" presId="urn:microsoft.com/office/officeart/2005/8/layout/target3"/>
    <dgm:cxn modelId="{E0BEF595-ADA9-479E-AD6F-12DAC86093D0}" type="presOf" srcId="{26CBEA56-8CFD-48C0-BD6E-2EB16B1FBF42}" destId="{5583D5C5-FAFF-4548-819C-80E289F73770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58F31D82-EC61-48C1-BC41-41937A961FA4}" type="presOf" srcId="{26CBEA56-8CFD-48C0-BD6E-2EB16B1FBF42}" destId="{92E1E9E3-D1F0-4866-9424-7ECC0DD990BC}" srcOrd="1" destOrd="0" presId="urn:microsoft.com/office/officeart/2005/8/layout/target3"/>
    <dgm:cxn modelId="{BC6CC77D-A12E-4F31-868C-3001D60D3E3F}" type="presOf" srcId="{1F4F8BC0-F267-4379-9FE7-6FFC8B64BAD8}" destId="{C8857ABF-5052-4733-A46C-0F8B764FF76F}" srcOrd="0" destOrd="0" presId="urn:microsoft.com/office/officeart/2005/8/layout/target3"/>
    <dgm:cxn modelId="{3FE85C3D-6819-4099-A12E-8B787775AA58}" type="presOf" srcId="{D1B46980-6531-4606-95E6-44980827E919}" destId="{2BE915AB-18AA-4053-B92C-3BFC9ED204BB}" srcOrd="1" destOrd="0" presId="urn:microsoft.com/office/officeart/2005/8/layout/target3"/>
    <dgm:cxn modelId="{42DCC80C-E75B-46AD-AFE1-7281BFA87E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77A46B-CB5A-4F3D-BFE2-0754A49321B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4F61A57C-9FD8-439B-AC42-0232B7B7D0C0}" type="presOf" srcId="{D1D4F407-5343-4D3F-B5B9-D407B03CAEB4}" destId="{D005CE8C-CC26-4C3E-AC11-E15060ECD759}" srcOrd="0" destOrd="0" presId="urn:microsoft.com/office/officeart/2005/8/layout/target3"/>
    <dgm:cxn modelId="{5C27F3BB-C571-41A6-BF39-E9E10E7D256C}" type="presOf" srcId="{1AE9165A-6B70-4FFD-A49C-881BF73B4F04}" destId="{BD3627E9-8FC8-4A2F-B3EA-FAE798EF81D8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8DEB3CD3-341D-46D5-9CCB-975D1CE7F23D}" type="presOf" srcId="{1AE9165A-6B70-4FFD-A49C-881BF73B4F04}" destId="{A9F01C16-B5C0-47B0-9750-F7E5E11674A0}" srcOrd="0" destOrd="0" presId="urn:microsoft.com/office/officeart/2005/8/layout/target3"/>
    <dgm:cxn modelId="{59D8B1DE-4D6B-46CC-8439-67C1E0B946F7}" type="presParOf" srcId="{333A1088-737F-45CB-B68E-254E46348037}" destId="{F5ABB229-8D3B-4694-996A-96F23CF14429}" srcOrd="0" destOrd="0" presId="urn:microsoft.com/office/officeart/2005/8/layout/target3"/>
    <dgm:cxn modelId="{476AE33E-C875-4F57-B5E1-853484B69887}" type="presParOf" srcId="{333A1088-737F-45CB-B68E-254E46348037}" destId="{F41139FD-01EE-4571-8B17-4FB00FC51163}" srcOrd="1" destOrd="0" presId="urn:microsoft.com/office/officeart/2005/8/layout/target3"/>
    <dgm:cxn modelId="{76F8F868-ACCD-4414-9D69-1DF5C3F8AF30}" type="presParOf" srcId="{333A1088-737F-45CB-B68E-254E46348037}" destId="{D005CE8C-CC26-4C3E-AC11-E15060ECD759}" srcOrd="2" destOrd="0" presId="urn:microsoft.com/office/officeart/2005/8/layout/target3"/>
    <dgm:cxn modelId="{9C71C27A-239B-4694-B4B2-4DC0CD53A3F8}" type="presParOf" srcId="{333A1088-737F-45CB-B68E-254E46348037}" destId="{2C702D82-9B77-49B7-9568-BB8EB47C3372}" srcOrd="3" destOrd="0" presId="urn:microsoft.com/office/officeart/2005/8/layout/target3"/>
    <dgm:cxn modelId="{2EF0EED7-BACC-4FC2-9714-DE08434EB914}" type="presParOf" srcId="{333A1088-737F-45CB-B68E-254E46348037}" destId="{A52A0455-90FF-4808-ABD0-F02540D31D5A}" srcOrd="4" destOrd="0" presId="urn:microsoft.com/office/officeart/2005/8/layout/target3"/>
    <dgm:cxn modelId="{01CC9F34-62B3-48B4-9388-4194F899CE5A}" type="presParOf" srcId="{333A1088-737F-45CB-B68E-254E46348037}" destId="{6140AFEC-043D-4C43-A2F9-D0F5331DF3A3}" srcOrd="5" destOrd="0" presId="urn:microsoft.com/office/officeart/2005/8/layout/target3"/>
    <dgm:cxn modelId="{3C4CDB05-407D-4505-81DC-2F2AABD24362}" type="presParOf" srcId="{333A1088-737F-45CB-B68E-254E46348037}" destId="{71A10DEB-455E-4133-A618-0A0EE82A21E3}" srcOrd="6" destOrd="0" presId="urn:microsoft.com/office/officeart/2005/8/layout/target3"/>
    <dgm:cxn modelId="{B98C118B-3121-4ED2-9B05-0E26687AB2E5}" type="presParOf" srcId="{333A1088-737F-45CB-B68E-254E46348037}" destId="{DA6A876D-6D25-492F-8BDC-9AE6A6CFB1FA}" srcOrd="7" destOrd="0" presId="urn:microsoft.com/office/officeart/2005/8/layout/target3"/>
    <dgm:cxn modelId="{0E71C20B-7ED8-4C3C-BAAA-C27A5417DA72}" type="presParOf" srcId="{333A1088-737F-45CB-B68E-254E46348037}" destId="{A9F01C16-B5C0-47B0-9750-F7E5E11674A0}" srcOrd="8" destOrd="0" presId="urn:microsoft.com/office/officeart/2005/8/layout/target3"/>
    <dgm:cxn modelId="{ED716BED-4130-4249-9ECF-9574749407E9}" type="presParOf" srcId="{333A1088-737F-45CB-B68E-254E46348037}" destId="{5C0CF724-3222-4429-B09A-F154A62FD507}" srcOrd="9" destOrd="0" presId="urn:microsoft.com/office/officeart/2005/8/layout/target3"/>
    <dgm:cxn modelId="{066C5691-05E4-483C-879A-D6895EFC2FA3}" type="presParOf" srcId="{333A1088-737F-45CB-B68E-254E46348037}" destId="{71A5FEA7-FE77-4220-960F-2AB7AE466FE5}" srcOrd="10" destOrd="0" presId="urn:microsoft.com/office/officeart/2005/8/layout/target3"/>
    <dgm:cxn modelId="{74DA5656-4485-4AE4-9C22-CEACC55FEC21}" type="presParOf" srcId="{333A1088-737F-45CB-B68E-254E46348037}" destId="{C8857ABF-5052-4733-A46C-0F8B764FF76F}" srcOrd="11" destOrd="0" presId="urn:microsoft.com/office/officeart/2005/8/layout/target3"/>
    <dgm:cxn modelId="{A79BC97B-E2E2-4E39-B252-E253A34B6622}" type="presParOf" srcId="{333A1088-737F-45CB-B68E-254E46348037}" destId="{1839E65E-6E97-41D2-A171-98C033275D27}" srcOrd="12" destOrd="0" presId="urn:microsoft.com/office/officeart/2005/8/layout/target3"/>
    <dgm:cxn modelId="{3C4EB744-D411-4DA6-BB83-F45255116BDD}" type="presParOf" srcId="{333A1088-737F-45CB-B68E-254E46348037}" destId="{914F10DC-A7FA-462B-9334-03354AC7EA9F}" srcOrd="13" destOrd="0" presId="urn:microsoft.com/office/officeart/2005/8/layout/target3"/>
    <dgm:cxn modelId="{FAD94EA4-402B-479E-BEF6-0E99B7C3EFF0}" type="presParOf" srcId="{333A1088-737F-45CB-B68E-254E46348037}" destId="{5583D5C5-FAFF-4548-819C-80E289F73770}" srcOrd="14" destOrd="0" presId="urn:microsoft.com/office/officeart/2005/8/layout/target3"/>
    <dgm:cxn modelId="{C5EFAA84-3895-45EB-9DBB-4F3ABAED4F6C}" type="presParOf" srcId="{333A1088-737F-45CB-B68E-254E46348037}" destId="{AED2198E-93D5-4001-81B4-73124B309672}" srcOrd="15" destOrd="0" presId="urn:microsoft.com/office/officeart/2005/8/layout/target3"/>
    <dgm:cxn modelId="{7C26CD9C-DE96-45AE-9BF0-CAF5F9B904D2}" type="presParOf" srcId="{333A1088-737F-45CB-B68E-254E46348037}" destId="{2BE915AB-18AA-4053-B92C-3BFC9ED204BB}" srcOrd="16" destOrd="0" presId="urn:microsoft.com/office/officeart/2005/8/layout/target3"/>
    <dgm:cxn modelId="{18D2EF05-5D8E-451D-AAB9-A52EC13667AA}" type="presParOf" srcId="{333A1088-737F-45CB-B68E-254E46348037}" destId="{BD3627E9-8FC8-4A2F-B3EA-FAE798EF81D8}" srcOrd="17" destOrd="0" presId="urn:microsoft.com/office/officeart/2005/8/layout/target3"/>
    <dgm:cxn modelId="{0BC417E3-E2A7-4677-931A-93795CE0ECAE}" type="presParOf" srcId="{333A1088-737F-45CB-B68E-254E46348037}" destId="{017154CD-D9A9-4968-AD11-1207A3C4C00A}" srcOrd="18" destOrd="0" presId="urn:microsoft.com/office/officeart/2005/8/layout/target3"/>
    <dgm:cxn modelId="{579A0D87-F8C8-4E11-AC8B-85C69030DE9A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VY_22_INOVACE_</a:t>
          </a:r>
          <a:r>
            <a:rPr lang="cs-CZ" sz="2000" b="0" kern="1200" dirty="0" smtClean="0"/>
            <a:t>13</a:t>
          </a:r>
          <a:r>
            <a:rPr lang="cs-CZ" sz="2000" kern="1200" dirty="0" smtClean="0"/>
            <a:t>_NJ9_</a:t>
          </a:r>
          <a:r>
            <a:rPr lang="cs-CZ" sz="2000" kern="1200" dirty="0" err="1" smtClean="0"/>
            <a:t>Wie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komme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ich</a:t>
          </a:r>
          <a:r>
            <a:rPr lang="cs-CZ" sz="2000" kern="1200" dirty="0" smtClean="0"/>
            <a:t>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Wie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komme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ich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A3F4BA-A8B6-4547-BD51-E9F81B14821C}" type="datetimeFigureOut">
              <a:rPr lang="de-DE" smtClean="0"/>
              <a:pPr/>
              <a:t>10.06.2013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18AF8-BD97-48FB-80D4-1D256CF14BFE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1916832"/>
            <a:ext cx="8245424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cs typeface="Arial" pitchFamily="34" charset="0"/>
              </a:rPr>
              <a:t>Materiál je určen pro výuku německého jazyka v 9.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cs typeface="Arial" pitchFamily="34" charset="0"/>
              </a:rPr>
              <a:t>Žáci procvičují komunikaci – orientace  ve městě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cs typeface="Arial" pitchFamily="34" charset="0"/>
              </a:rPr>
              <a:t>Č.4 –  předložka </a:t>
            </a:r>
            <a:r>
              <a:rPr lang="cs-CZ" sz="2800" b="1" dirty="0" err="1" smtClean="0">
                <a:solidFill>
                  <a:prstClr val="black"/>
                </a:solidFill>
                <a:cs typeface="Arial" pitchFamily="34" charset="0"/>
              </a:rPr>
              <a:t>zu</a:t>
            </a:r>
            <a:r>
              <a:rPr lang="cs-CZ" sz="2800" b="1" dirty="0" smtClean="0">
                <a:solidFill>
                  <a:prstClr val="black"/>
                </a:solidFill>
                <a:cs typeface="Arial" pitchFamily="34" charset="0"/>
              </a:rPr>
              <a:t> + 3. pád - </a:t>
            </a:r>
            <a:r>
              <a:rPr lang="cs-CZ" sz="2800" dirty="0" smtClean="0">
                <a:solidFill>
                  <a:prstClr val="black"/>
                </a:solidFill>
                <a:cs typeface="Arial" pitchFamily="34" charset="0"/>
              </a:rPr>
              <a:t>výklad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400" dirty="0" smtClean="0">
                <a:solidFill>
                  <a:prstClr val="black"/>
                </a:solidFill>
                <a:cs typeface="Arial" pitchFamily="34" charset="0"/>
              </a:rPr>
              <a:t>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Zdroje  -   http://office.</a:t>
            </a:r>
            <a:r>
              <a:rPr lang="cs-CZ" sz="2800" dirty="0" err="1" smtClean="0">
                <a:solidFill>
                  <a:prstClr val="black"/>
                </a:solidFill>
              </a:rPr>
              <a:t>microsoft.com</a:t>
            </a:r>
            <a:endParaRPr lang="cs-CZ" sz="2800" dirty="0" smtClean="0">
              <a:solidFill>
                <a:prstClr val="black"/>
              </a:solidFill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400" dirty="0" smtClean="0">
              <a:solidFill>
                <a:prstClr val="black"/>
              </a:solidFill>
              <a:cs typeface="Arial" pitchFamily="34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699792" y="836712"/>
            <a:ext cx="32403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dirty="0" smtClean="0">
                <a:solidFill>
                  <a:prstClr val="black"/>
                </a:solidFill>
                <a:cs typeface="Arial" pitchFamily="34" charset="0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</a:br>
            <a:endParaRPr lang="de-DE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95736" y="5517232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válný popisek 5"/>
          <p:cNvSpPr/>
          <p:nvPr/>
        </p:nvSpPr>
        <p:spPr>
          <a:xfrm>
            <a:off x="2051720" y="188640"/>
            <a:ext cx="5184576" cy="1944216"/>
          </a:xfrm>
          <a:prstGeom prst="wedgeEllipseCallout">
            <a:avLst>
              <a:gd name="adj1" fmla="val -50613"/>
              <a:gd name="adj2" fmla="val 68668"/>
            </a:avLst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476672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800" b="1" dirty="0" err="1" smtClean="0"/>
              <a:t>Wie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komme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ich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bitte</a:t>
            </a:r>
            <a:r>
              <a:rPr lang="cs-CZ" sz="4800" b="1" dirty="0" smtClean="0"/>
              <a:t> ……….    ?</a:t>
            </a:r>
            <a:endParaRPr lang="de-DE" sz="4800" b="1" dirty="0"/>
          </a:p>
        </p:txBody>
      </p:sp>
      <p:pic>
        <p:nvPicPr>
          <p:cNvPr id="4" name="Picture 7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474975"/>
            <a:ext cx="3528392" cy="5383025"/>
          </a:xfrm>
          <a:prstGeom prst="rect">
            <a:avLst/>
          </a:prstGeom>
          <a:noFill/>
        </p:spPr>
      </p:pic>
      <p:sp>
        <p:nvSpPr>
          <p:cNvPr id="7" name="Oválný popisek 6"/>
          <p:cNvSpPr/>
          <p:nvPr/>
        </p:nvSpPr>
        <p:spPr>
          <a:xfrm>
            <a:off x="3059832" y="2636912"/>
            <a:ext cx="5544616" cy="2160240"/>
          </a:xfrm>
          <a:prstGeom prst="wedgeEllipseCallout">
            <a:avLst>
              <a:gd name="adj1" fmla="val -47676"/>
              <a:gd name="adj2" fmla="val 6883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996952"/>
            <a:ext cx="48965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err="1" smtClean="0"/>
              <a:t>Gehen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Sie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geradeaus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dann</a:t>
            </a:r>
            <a:r>
              <a:rPr lang="cs-CZ" sz="3200" b="1" dirty="0" smtClean="0"/>
              <a:t> nach </a:t>
            </a:r>
            <a:r>
              <a:rPr lang="cs-CZ" sz="3200" b="1" dirty="0" err="1" smtClean="0"/>
              <a:t>rechts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und</a:t>
            </a:r>
            <a:r>
              <a:rPr lang="cs-CZ" sz="3200" b="1" dirty="0" smtClean="0"/>
              <a:t> nach </a:t>
            </a:r>
            <a:r>
              <a:rPr lang="cs-CZ" sz="3200" b="1" dirty="0" err="1" smtClean="0"/>
              <a:t>links</a:t>
            </a:r>
            <a:r>
              <a:rPr lang="cs-CZ" sz="3200" b="1" dirty="0" smtClean="0"/>
              <a:t>, </a:t>
            </a:r>
            <a:r>
              <a:rPr lang="cs-CZ" sz="3200" b="1" dirty="0" err="1" smtClean="0"/>
              <a:t>wieder</a:t>
            </a:r>
            <a:r>
              <a:rPr lang="cs-CZ" sz="3200" b="1" dirty="0" smtClean="0"/>
              <a:t>  nach </a:t>
            </a:r>
            <a:r>
              <a:rPr lang="cs-CZ" sz="3200" b="1" dirty="0" err="1" smtClean="0"/>
              <a:t>rechts</a:t>
            </a:r>
            <a:r>
              <a:rPr lang="cs-CZ" sz="3200" b="1" dirty="0" smtClean="0"/>
              <a:t>,………</a:t>
            </a:r>
            <a:endParaRPr lang="de-DE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ovéPole 15"/>
          <p:cNvSpPr txBox="1"/>
          <p:nvPr/>
        </p:nvSpPr>
        <p:spPr>
          <a:xfrm>
            <a:off x="5652120" y="1916832"/>
            <a:ext cx="2880320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endParaRPr lang="de-DE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1124744"/>
            <a:ext cx="3888432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1. der  </a:t>
            </a:r>
            <a:r>
              <a:rPr lang="cs-CZ" sz="4000" dirty="0" err="1" smtClean="0"/>
              <a:t>die</a:t>
            </a:r>
            <a:r>
              <a:rPr lang="cs-CZ" sz="4000" dirty="0" smtClean="0"/>
              <a:t>  </a:t>
            </a:r>
            <a:r>
              <a:rPr lang="cs-CZ" sz="4000" dirty="0" err="1" smtClean="0"/>
              <a:t>das</a:t>
            </a:r>
            <a:endParaRPr lang="cs-CZ" sz="4000" dirty="0" smtClean="0"/>
          </a:p>
          <a:p>
            <a:r>
              <a:rPr lang="cs-CZ" sz="4000" b="1" dirty="0" smtClean="0"/>
              <a:t>3. </a:t>
            </a:r>
            <a:r>
              <a:rPr lang="cs-CZ" sz="4000" b="1" dirty="0" err="1" smtClean="0"/>
              <a:t>dem</a:t>
            </a:r>
            <a:r>
              <a:rPr lang="cs-CZ" sz="4000" b="1" dirty="0" smtClean="0"/>
              <a:t> der </a:t>
            </a:r>
            <a:r>
              <a:rPr lang="cs-CZ" sz="4000" b="1" dirty="0" err="1" smtClean="0"/>
              <a:t>dem</a:t>
            </a:r>
            <a:endParaRPr lang="cs-CZ" sz="4000" b="1" dirty="0" smtClean="0"/>
          </a:p>
          <a:p>
            <a:r>
              <a:rPr lang="cs-CZ" sz="4000" dirty="0" smtClean="0"/>
              <a:t>4. den  </a:t>
            </a:r>
            <a:r>
              <a:rPr lang="cs-CZ" sz="4000" dirty="0" err="1" smtClean="0"/>
              <a:t>die</a:t>
            </a:r>
            <a:r>
              <a:rPr lang="cs-CZ" sz="4000" dirty="0" smtClean="0"/>
              <a:t>  </a:t>
            </a:r>
            <a:r>
              <a:rPr lang="cs-CZ" sz="4000" dirty="0" err="1" smtClean="0"/>
              <a:t>das</a:t>
            </a:r>
            <a:r>
              <a:rPr lang="cs-CZ" sz="4000" dirty="0" smtClean="0"/>
              <a:t> </a:t>
            </a:r>
            <a:endParaRPr lang="de-DE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88640"/>
            <a:ext cx="7848872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 </a:t>
            </a:r>
            <a:r>
              <a:rPr lang="cs-CZ" sz="4800" dirty="0" err="1" smtClean="0"/>
              <a:t>Wie</a:t>
            </a:r>
            <a:r>
              <a:rPr lang="cs-CZ" sz="4800" dirty="0" smtClean="0"/>
              <a:t> </a:t>
            </a:r>
            <a:r>
              <a:rPr lang="cs-CZ" sz="4800" dirty="0" err="1" smtClean="0"/>
              <a:t>komme</a:t>
            </a:r>
            <a:r>
              <a:rPr lang="cs-CZ" sz="4800" dirty="0" smtClean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bitte</a:t>
            </a:r>
            <a:r>
              <a:rPr lang="cs-CZ" sz="4800" dirty="0" smtClean="0"/>
              <a:t> </a:t>
            </a:r>
            <a:r>
              <a:rPr lang="cs-CZ" sz="4800" dirty="0" err="1" smtClean="0"/>
              <a:t>zu</a:t>
            </a:r>
            <a:r>
              <a:rPr lang="cs-CZ" sz="4800" dirty="0" smtClean="0"/>
              <a:t>   </a:t>
            </a:r>
            <a:r>
              <a:rPr lang="cs-CZ" dirty="0" smtClean="0"/>
              <a:t>…..  </a:t>
            </a:r>
            <a:r>
              <a:rPr lang="cs-CZ" sz="4000" dirty="0" smtClean="0"/>
              <a:t>?</a:t>
            </a:r>
            <a:endParaRPr lang="de-DE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700808"/>
            <a:ext cx="4716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dirty="0" smtClean="0"/>
              <a:t>předložka</a:t>
            </a:r>
            <a:r>
              <a:rPr lang="cs-CZ" sz="3200" b="1" dirty="0" smtClean="0"/>
              <a:t>  </a:t>
            </a:r>
            <a:r>
              <a:rPr lang="cs-CZ" sz="4800" b="1" dirty="0" err="1" smtClean="0"/>
              <a:t>zu</a:t>
            </a:r>
            <a:r>
              <a:rPr lang="cs-CZ" sz="3200" b="1" dirty="0" smtClean="0"/>
              <a:t>   </a:t>
            </a:r>
            <a:r>
              <a:rPr lang="cs-CZ" sz="3200" dirty="0" smtClean="0"/>
              <a:t>+     3. pád     </a:t>
            </a:r>
            <a:endParaRPr lang="de-DE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996952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der </a:t>
            </a:r>
            <a:r>
              <a:rPr lang="cs-CZ" sz="3200" dirty="0" err="1" smtClean="0"/>
              <a:t>Bahnhof</a:t>
            </a:r>
            <a:r>
              <a:rPr lang="cs-CZ" sz="3200" dirty="0" smtClean="0"/>
              <a:t>              </a:t>
            </a:r>
            <a:r>
              <a:rPr lang="cs-CZ" sz="3200" dirty="0" err="1" smtClean="0"/>
              <a:t>zu</a:t>
            </a:r>
            <a:r>
              <a:rPr lang="cs-CZ" sz="3200" dirty="0" smtClean="0"/>
              <a:t> </a:t>
            </a:r>
            <a:r>
              <a:rPr lang="cs-CZ" sz="3200" dirty="0" err="1" smtClean="0"/>
              <a:t>dem</a:t>
            </a:r>
            <a:r>
              <a:rPr lang="cs-CZ" sz="3200" dirty="0" smtClean="0"/>
              <a:t>    =   </a:t>
            </a:r>
            <a:r>
              <a:rPr lang="cs-CZ" sz="3200" b="1" dirty="0" err="1" smtClean="0"/>
              <a:t>zum</a:t>
            </a:r>
            <a:r>
              <a:rPr lang="cs-CZ" sz="3200" b="1" dirty="0" smtClean="0"/>
              <a:t>  </a:t>
            </a:r>
            <a:r>
              <a:rPr lang="cs-CZ" sz="3200" b="1" dirty="0" err="1" smtClean="0"/>
              <a:t>Bahnhof</a:t>
            </a:r>
            <a:endParaRPr lang="de-DE" sz="3200" b="1" dirty="0"/>
          </a:p>
        </p:txBody>
      </p:sp>
      <p:sp>
        <p:nvSpPr>
          <p:cNvPr id="9" name="Šipka doprava 8"/>
          <p:cNvSpPr/>
          <p:nvPr/>
        </p:nvSpPr>
        <p:spPr>
          <a:xfrm>
            <a:off x="3059832" y="3284984"/>
            <a:ext cx="57606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Obdélník 9"/>
          <p:cNvSpPr/>
          <p:nvPr/>
        </p:nvSpPr>
        <p:spPr>
          <a:xfrm>
            <a:off x="395536" y="3573016"/>
            <a:ext cx="748461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die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Kirche</a:t>
            </a:r>
            <a:r>
              <a:rPr lang="cs-CZ" sz="3200" dirty="0" smtClean="0">
                <a:solidFill>
                  <a:prstClr val="black"/>
                </a:solidFill>
              </a:rPr>
              <a:t>                  </a:t>
            </a:r>
            <a:r>
              <a:rPr lang="cs-CZ" sz="3200" dirty="0" err="1" smtClean="0">
                <a:solidFill>
                  <a:prstClr val="black"/>
                </a:solidFill>
              </a:rPr>
              <a:t>zu</a:t>
            </a:r>
            <a:r>
              <a:rPr lang="cs-CZ" sz="3200" dirty="0" smtClean="0">
                <a:solidFill>
                  <a:prstClr val="black"/>
                </a:solidFill>
              </a:rPr>
              <a:t> der      =  </a:t>
            </a:r>
            <a:r>
              <a:rPr lang="cs-CZ" sz="3200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zur</a:t>
            </a:r>
            <a:r>
              <a:rPr lang="cs-CZ" sz="3200" b="1" dirty="0" smtClean="0">
                <a:solidFill>
                  <a:srgbClr val="C00000"/>
                </a:solidFill>
              </a:rPr>
              <a:t>  </a:t>
            </a:r>
            <a:r>
              <a:rPr lang="cs-CZ" sz="3200" b="1" dirty="0" err="1" smtClean="0">
                <a:solidFill>
                  <a:prstClr val="black"/>
                </a:solidFill>
              </a:rPr>
              <a:t>Kirche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3528" y="4221088"/>
            <a:ext cx="864941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das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Krankenhaus</a:t>
            </a:r>
            <a:r>
              <a:rPr lang="cs-CZ" sz="3200" dirty="0" smtClean="0">
                <a:solidFill>
                  <a:prstClr val="black"/>
                </a:solidFill>
              </a:rPr>
              <a:t>     </a:t>
            </a:r>
            <a:r>
              <a:rPr lang="cs-CZ" sz="3200" dirty="0" err="1">
                <a:solidFill>
                  <a:prstClr val="black"/>
                </a:solidFill>
              </a:rPr>
              <a:t>zu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dem</a:t>
            </a:r>
            <a:r>
              <a:rPr lang="cs-CZ" sz="3200" dirty="0">
                <a:solidFill>
                  <a:prstClr val="black"/>
                </a:solidFill>
              </a:rPr>
              <a:t>    =   </a:t>
            </a:r>
            <a:r>
              <a:rPr lang="cs-CZ" sz="3200" b="1" dirty="0" err="1">
                <a:solidFill>
                  <a:prstClr val="black"/>
                </a:solidFill>
              </a:rPr>
              <a:t>zum</a:t>
            </a:r>
            <a:r>
              <a:rPr lang="cs-CZ" sz="3200" b="1" dirty="0">
                <a:solidFill>
                  <a:prstClr val="black"/>
                </a:solidFill>
              </a:rPr>
              <a:t>  </a:t>
            </a:r>
            <a:r>
              <a:rPr lang="cs-CZ" sz="3200" b="1" dirty="0" err="1" smtClean="0">
                <a:solidFill>
                  <a:prstClr val="black"/>
                </a:solidFill>
              </a:rPr>
              <a:t>Krankenhaus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4797152"/>
            <a:ext cx="78066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 smtClean="0">
                <a:solidFill>
                  <a:prstClr val="black"/>
                </a:solidFill>
              </a:rPr>
              <a:t>das</a:t>
            </a:r>
            <a:r>
              <a:rPr lang="cs-CZ" sz="3200" dirty="0" smtClean="0">
                <a:solidFill>
                  <a:prstClr val="black"/>
                </a:solidFill>
              </a:rPr>
              <a:t> Rathaus             </a:t>
            </a:r>
            <a:r>
              <a:rPr lang="cs-CZ" sz="3200" dirty="0" err="1" smtClean="0">
                <a:solidFill>
                  <a:prstClr val="black"/>
                </a:solidFill>
              </a:rPr>
              <a:t>zu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dem</a:t>
            </a:r>
            <a:r>
              <a:rPr lang="cs-CZ" sz="3200" dirty="0">
                <a:solidFill>
                  <a:prstClr val="black"/>
                </a:solidFill>
              </a:rPr>
              <a:t>    =   </a:t>
            </a:r>
            <a:r>
              <a:rPr lang="cs-CZ" sz="3200" b="1" dirty="0" err="1">
                <a:solidFill>
                  <a:prstClr val="black"/>
                </a:solidFill>
              </a:rPr>
              <a:t>zum</a:t>
            </a:r>
            <a:r>
              <a:rPr lang="cs-CZ" sz="3200" b="1" dirty="0">
                <a:solidFill>
                  <a:prstClr val="black"/>
                </a:solidFill>
              </a:rPr>
              <a:t>  </a:t>
            </a:r>
            <a:r>
              <a:rPr lang="cs-CZ" sz="3200" b="1" dirty="0" smtClean="0">
                <a:solidFill>
                  <a:prstClr val="black"/>
                </a:solidFill>
              </a:rPr>
              <a:t>Rathaus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67544" y="5301208"/>
            <a:ext cx="7607725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b="1" dirty="0" err="1" smtClean="0">
                <a:solidFill>
                  <a:srgbClr val="C00000"/>
                </a:solidFill>
              </a:rPr>
              <a:t>die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Brücke</a:t>
            </a:r>
            <a:r>
              <a:rPr lang="cs-CZ" sz="3200" dirty="0" smtClean="0">
                <a:solidFill>
                  <a:prstClr val="black"/>
                </a:solidFill>
              </a:rPr>
              <a:t>                </a:t>
            </a:r>
            <a:r>
              <a:rPr lang="cs-CZ" sz="3200" dirty="0" err="1" smtClean="0">
                <a:solidFill>
                  <a:prstClr val="black"/>
                </a:solidFill>
              </a:rPr>
              <a:t>zu</a:t>
            </a:r>
            <a:r>
              <a:rPr lang="cs-CZ" sz="3200" dirty="0" smtClean="0">
                <a:solidFill>
                  <a:prstClr val="black"/>
                </a:solidFill>
              </a:rPr>
              <a:t> der      </a:t>
            </a:r>
            <a:r>
              <a:rPr lang="cs-CZ" sz="3200" dirty="0">
                <a:solidFill>
                  <a:prstClr val="black"/>
                </a:solidFill>
              </a:rPr>
              <a:t>=   </a:t>
            </a:r>
            <a:r>
              <a:rPr lang="cs-CZ" sz="3200" b="1" dirty="0" err="1" smtClean="0">
                <a:solidFill>
                  <a:srgbClr val="C00000"/>
                </a:solidFill>
              </a:rPr>
              <a:t>zur</a:t>
            </a:r>
            <a:r>
              <a:rPr lang="cs-CZ" sz="3200" b="1" dirty="0" smtClean="0">
                <a:solidFill>
                  <a:prstClr val="black"/>
                </a:solidFill>
              </a:rPr>
              <a:t>  </a:t>
            </a:r>
            <a:r>
              <a:rPr lang="cs-CZ" sz="3200" b="1" dirty="0" err="1" smtClean="0">
                <a:solidFill>
                  <a:prstClr val="black"/>
                </a:solidFill>
              </a:rPr>
              <a:t>Brücke</a:t>
            </a:r>
            <a:endParaRPr lang="de-DE" sz="3200" b="1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23528" y="5949280"/>
            <a:ext cx="7931919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das</a:t>
            </a:r>
            <a:r>
              <a:rPr lang="cs-CZ" sz="3200" dirty="0" smtClean="0">
                <a:solidFill>
                  <a:prstClr val="black"/>
                </a:solidFill>
              </a:rPr>
              <a:t> Stadion              </a:t>
            </a:r>
            <a:r>
              <a:rPr lang="cs-CZ" sz="3200" dirty="0" err="1" smtClean="0">
                <a:solidFill>
                  <a:prstClr val="black"/>
                </a:solidFill>
              </a:rPr>
              <a:t>zu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dem</a:t>
            </a:r>
            <a:r>
              <a:rPr lang="cs-CZ" sz="3200" dirty="0" smtClean="0">
                <a:solidFill>
                  <a:prstClr val="black"/>
                </a:solidFill>
              </a:rPr>
              <a:t>    =   </a:t>
            </a:r>
            <a:r>
              <a:rPr lang="cs-CZ" sz="3200" b="1" dirty="0" err="1" smtClean="0">
                <a:solidFill>
                  <a:prstClr val="black"/>
                </a:solidFill>
              </a:rPr>
              <a:t>zum</a:t>
            </a:r>
            <a:r>
              <a:rPr lang="cs-CZ" sz="3200" b="1" dirty="0" smtClean="0">
                <a:solidFill>
                  <a:prstClr val="black"/>
                </a:solidFill>
              </a:rPr>
              <a:t>  Stadion</a:t>
            </a:r>
            <a:endParaRPr lang="de-DE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2 1"/>
          <p:cNvSpPr/>
          <p:nvPr/>
        </p:nvSpPr>
        <p:spPr>
          <a:xfrm>
            <a:off x="5327576" y="3501008"/>
            <a:ext cx="3816424" cy="2808312"/>
          </a:xfrm>
          <a:prstGeom prst="irregularSeal2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" name="Výbuch 2 2"/>
          <p:cNvSpPr/>
          <p:nvPr/>
        </p:nvSpPr>
        <p:spPr>
          <a:xfrm>
            <a:off x="0" y="4221088"/>
            <a:ext cx="3384376" cy="2448272"/>
          </a:xfrm>
          <a:prstGeom prst="irregularSeal2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4" name="Výbuch 2 3"/>
          <p:cNvSpPr/>
          <p:nvPr/>
        </p:nvSpPr>
        <p:spPr>
          <a:xfrm>
            <a:off x="251520" y="0"/>
            <a:ext cx="3816424" cy="2808312"/>
          </a:xfrm>
          <a:prstGeom prst="irregularSeal2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" name="Výbuch 2 4"/>
          <p:cNvSpPr/>
          <p:nvPr/>
        </p:nvSpPr>
        <p:spPr>
          <a:xfrm>
            <a:off x="5327576" y="404664"/>
            <a:ext cx="3816424" cy="2808312"/>
          </a:xfrm>
          <a:prstGeom prst="irregularSeal2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6" name="Výbuch 2 5"/>
          <p:cNvSpPr/>
          <p:nvPr/>
        </p:nvSpPr>
        <p:spPr>
          <a:xfrm>
            <a:off x="2339752" y="2132856"/>
            <a:ext cx="3384376" cy="2520280"/>
          </a:xfrm>
          <a:prstGeom prst="irregularSeal2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10" name="TextovéPole 9"/>
          <p:cNvSpPr txBox="1"/>
          <p:nvPr/>
        </p:nvSpPr>
        <p:spPr>
          <a:xfrm>
            <a:off x="683568" y="764704"/>
            <a:ext cx="25202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     </a:t>
            </a:r>
            <a:r>
              <a:rPr lang="cs-CZ" sz="3600" b="1" dirty="0" err="1" smtClean="0"/>
              <a:t>zur</a:t>
            </a:r>
            <a:endParaRPr lang="cs-CZ" sz="3600" b="1" dirty="0" smtClean="0"/>
          </a:p>
          <a:p>
            <a:r>
              <a:rPr lang="cs-CZ" sz="3600" b="1" dirty="0" smtClean="0"/>
              <a:t>  </a:t>
            </a:r>
            <a:r>
              <a:rPr lang="cs-CZ" sz="3600" b="1" dirty="0" err="1" smtClean="0"/>
              <a:t>Bibliothek</a:t>
            </a:r>
            <a:endParaRPr lang="de-DE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1628800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zur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Schule</a:t>
            </a:r>
            <a:endParaRPr lang="de-DE" sz="36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2924944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zum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Bahnhof</a:t>
            </a:r>
            <a:endParaRPr lang="de-DE" sz="3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56176" y="4365104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err="1" smtClean="0"/>
              <a:t>zum</a:t>
            </a:r>
            <a:r>
              <a:rPr lang="cs-CZ" sz="3600" b="1" dirty="0" smtClean="0"/>
              <a:t> Rathaus</a:t>
            </a:r>
            <a:endParaRPr lang="de-DE" sz="36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11560" y="5085184"/>
            <a:ext cx="23042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b="1" dirty="0" err="1" smtClean="0"/>
              <a:t>zum</a:t>
            </a:r>
            <a:r>
              <a:rPr lang="cs-CZ" sz="3600" b="1" dirty="0" smtClean="0"/>
              <a:t> Park</a:t>
            </a:r>
            <a:endParaRPr lang="de-DE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2627784" y="1700808"/>
            <a:ext cx="3456384" cy="2088232"/>
            <a:chOff x="3059832" y="1340768"/>
            <a:chExt cx="3456384" cy="2088232"/>
          </a:xfrm>
          <a:solidFill>
            <a:srgbClr val="92D050"/>
          </a:solidFill>
        </p:grpSpPr>
        <p:sp>
          <p:nvSpPr>
            <p:cNvPr id="4" name="Oválný popisek 3"/>
            <p:cNvSpPr/>
            <p:nvPr/>
          </p:nvSpPr>
          <p:spPr>
            <a:xfrm>
              <a:off x="3059832" y="1340768"/>
              <a:ext cx="3456384" cy="2088232"/>
            </a:xfrm>
            <a:prstGeom prst="wedgeEllipseCallo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3419872" y="1772816"/>
              <a:ext cx="2808312" cy="1200329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 </a:t>
              </a:r>
              <a:r>
                <a:rPr lang="cs-CZ" sz="3600" dirty="0" err="1" smtClean="0"/>
                <a:t>Wie</a:t>
              </a:r>
              <a:r>
                <a:rPr lang="cs-CZ" sz="3600" dirty="0" smtClean="0"/>
                <a:t> </a:t>
              </a:r>
              <a:r>
                <a:rPr lang="cs-CZ" sz="3600" dirty="0" err="1" smtClean="0"/>
                <a:t>komme</a:t>
              </a:r>
              <a:r>
                <a:rPr lang="cs-CZ" sz="3600" dirty="0" smtClean="0"/>
                <a:t> </a:t>
              </a:r>
              <a:r>
                <a:rPr lang="cs-CZ" sz="3600" dirty="0" err="1" smtClean="0"/>
                <a:t>ich</a:t>
              </a:r>
              <a:r>
                <a:rPr lang="cs-CZ" sz="3600" dirty="0" smtClean="0"/>
                <a:t> ……</a:t>
              </a:r>
              <a:endParaRPr lang="de-DE" sz="3600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6300192" y="260648"/>
            <a:ext cx="23397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Rathaus</a:t>
            </a:r>
            <a:endParaRPr lang="de-DE" sz="4000" b="1" dirty="0"/>
          </a:p>
        </p:txBody>
      </p:sp>
      <p:sp>
        <p:nvSpPr>
          <p:cNvPr id="8" name="Obdélník 7"/>
          <p:cNvSpPr/>
          <p:nvPr/>
        </p:nvSpPr>
        <p:spPr>
          <a:xfrm>
            <a:off x="1115616" y="3068960"/>
            <a:ext cx="1635769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Brücke</a:t>
            </a:r>
            <a:endParaRPr lang="de-DE" sz="4000" b="1" dirty="0">
              <a:solidFill>
                <a:srgbClr val="C0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5157192"/>
            <a:ext cx="151592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Kirche</a:t>
            </a:r>
            <a:endParaRPr lang="de-DE" sz="4000" b="1" dirty="0">
              <a:solidFill>
                <a:srgbClr val="C0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03648" y="5013176"/>
            <a:ext cx="180671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Stadion</a:t>
            </a:r>
            <a:endParaRPr lang="de-DE" sz="4000" b="1" dirty="0"/>
          </a:p>
        </p:txBody>
      </p:sp>
      <p:sp>
        <p:nvSpPr>
          <p:cNvPr id="11" name="Obdélník 10"/>
          <p:cNvSpPr/>
          <p:nvPr/>
        </p:nvSpPr>
        <p:spPr>
          <a:xfrm>
            <a:off x="1475656" y="332656"/>
            <a:ext cx="19896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Bahnhof</a:t>
            </a:r>
            <a:endParaRPr lang="de-DE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524328" y="5013176"/>
            <a:ext cx="11300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Park</a:t>
            </a:r>
            <a:endParaRPr lang="de-DE" sz="4000" b="1" dirty="0"/>
          </a:p>
        </p:txBody>
      </p:sp>
      <p:sp>
        <p:nvSpPr>
          <p:cNvPr id="13" name="Obdélník 12"/>
          <p:cNvSpPr/>
          <p:nvPr/>
        </p:nvSpPr>
        <p:spPr>
          <a:xfrm>
            <a:off x="1835696" y="5949280"/>
            <a:ext cx="237122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chemeClr val="tx2">
                    <a:lumMod val="75000"/>
                  </a:schemeClr>
                </a:solidFill>
              </a:rPr>
              <a:t>Sportplatz</a:t>
            </a:r>
            <a:endParaRPr lang="de-DE" sz="4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012160" y="4149080"/>
            <a:ext cx="293663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prstClr val="black"/>
                </a:solidFill>
              </a:rPr>
              <a:t>Krankenhaus</a:t>
            </a:r>
            <a:endParaRPr lang="de-DE" sz="4000" b="1" dirty="0"/>
          </a:p>
        </p:txBody>
      </p:sp>
      <p:sp>
        <p:nvSpPr>
          <p:cNvPr id="15" name="Obdélník 14"/>
          <p:cNvSpPr/>
          <p:nvPr/>
        </p:nvSpPr>
        <p:spPr>
          <a:xfrm>
            <a:off x="1619672" y="4221088"/>
            <a:ext cx="3233962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prstClr val="black"/>
                </a:solidFill>
              </a:rPr>
              <a:t>Geschäft</a:t>
            </a:r>
            <a:r>
              <a:rPr lang="cs-CZ" sz="4000" b="1" dirty="0" smtClean="0">
                <a:solidFill>
                  <a:prstClr val="black"/>
                </a:solidFill>
              </a:rPr>
              <a:t> Flora</a:t>
            </a:r>
            <a:endParaRPr lang="de-DE" sz="4000" b="1" dirty="0"/>
          </a:p>
        </p:txBody>
      </p:sp>
      <p:sp>
        <p:nvSpPr>
          <p:cNvPr id="16" name="Obdélník 15"/>
          <p:cNvSpPr/>
          <p:nvPr/>
        </p:nvSpPr>
        <p:spPr>
          <a:xfrm>
            <a:off x="6552265" y="2924944"/>
            <a:ext cx="259173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Restaurant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endParaRPr lang="de-DE" dirty="0"/>
          </a:p>
        </p:txBody>
      </p:sp>
      <p:sp>
        <p:nvSpPr>
          <p:cNvPr id="17" name="Obdélník 16"/>
          <p:cNvSpPr/>
          <p:nvPr/>
        </p:nvSpPr>
        <p:spPr>
          <a:xfrm>
            <a:off x="3491880" y="980728"/>
            <a:ext cx="258622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prstClr val="black"/>
                </a:solidFill>
              </a:rPr>
              <a:t>Hotel Stern</a:t>
            </a:r>
            <a:endParaRPr lang="de-DE" sz="4000" b="1" dirty="0"/>
          </a:p>
        </p:txBody>
      </p:sp>
      <p:sp>
        <p:nvSpPr>
          <p:cNvPr id="18" name="Obdélník 17"/>
          <p:cNvSpPr/>
          <p:nvPr/>
        </p:nvSpPr>
        <p:spPr>
          <a:xfrm>
            <a:off x="6876256" y="1556792"/>
            <a:ext cx="183274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err="1" smtClean="0">
                <a:solidFill>
                  <a:prstClr val="black"/>
                </a:solidFill>
              </a:rPr>
              <a:t>Theater</a:t>
            </a:r>
            <a:endParaRPr lang="de-DE" sz="40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24128" y="5949280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 </a:t>
            </a:r>
            <a:r>
              <a:rPr lang="cs-CZ" sz="4000" b="1" dirty="0" err="1" smtClean="0">
                <a:solidFill>
                  <a:srgbClr val="002060"/>
                </a:solidFill>
              </a:rPr>
              <a:t>Supermarkt</a:t>
            </a:r>
            <a:endParaRPr lang="de-DE" sz="4000" b="1" dirty="0">
              <a:solidFill>
                <a:srgbClr val="00206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331640" y="1772816"/>
            <a:ext cx="11019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Post</a:t>
            </a:r>
            <a:endParaRPr lang="de-DE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332656"/>
            <a:ext cx="136815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</a:t>
            </a:r>
            <a:r>
              <a:rPr lang="cs-CZ" sz="4000" dirty="0" err="1" smtClean="0"/>
              <a:t>zum</a:t>
            </a:r>
            <a:endParaRPr lang="de-DE" sz="4000" dirty="0"/>
          </a:p>
        </p:txBody>
      </p:sp>
      <p:sp>
        <p:nvSpPr>
          <p:cNvPr id="25" name="Obdélník 24"/>
          <p:cNvSpPr/>
          <p:nvPr/>
        </p:nvSpPr>
        <p:spPr>
          <a:xfrm>
            <a:off x="5220072" y="260648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2411760" y="980728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395536" y="4149080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51520" y="4941168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83568" y="5877272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300192" y="5013176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716016" y="5877272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2" name="Obdélník 31"/>
          <p:cNvSpPr/>
          <p:nvPr/>
        </p:nvSpPr>
        <p:spPr>
          <a:xfrm>
            <a:off x="5724128" y="1628800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3" name="Obdélník 32"/>
          <p:cNvSpPr/>
          <p:nvPr/>
        </p:nvSpPr>
        <p:spPr>
          <a:xfrm>
            <a:off x="5436096" y="2924944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60032" y="4077072"/>
            <a:ext cx="1193660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b="1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zum</a:t>
            </a:r>
            <a:endParaRPr lang="de-DE" sz="4000" dirty="0">
              <a:solidFill>
                <a:prstClr val="black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95536" y="1772816"/>
            <a:ext cx="10081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C00000"/>
                </a:solidFill>
              </a:rPr>
              <a:t>zur</a:t>
            </a:r>
            <a:endParaRPr lang="de-DE" sz="4000" b="1" dirty="0">
              <a:solidFill>
                <a:srgbClr val="C0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51520" y="3140968"/>
            <a:ext cx="84420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zur</a:t>
            </a:r>
            <a:endParaRPr lang="de-DE" b="1" dirty="0">
              <a:solidFill>
                <a:srgbClr val="C0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3563888" y="5157192"/>
            <a:ext cx="844205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zur</a:t>
            </a:r>
            <a:endParaRPr lang="de-DE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build="allAtOnce"/>
      <p:bldP spid="25" grpId="0" build="allAtOnce"/>
      <p:bldP spid="26" grpId="0" build="allAtOnce"/>
      <p:bldP spid="27" grpId="0" build="allAtOnce"/>
      <p:bldP spid="28" grpId="0" build="allAtOnce"/>
      <p:bldP spid="29" grpId="0" build="allAtOnce"/>
      <p:bldP spid="30" grpId="0" build="allAtOnce"/>
      <p:bldP spid="31" grpId="0" build="allAtOnce"/>
      <p:bldP spid="32" grpId="0" build="allAtOnce"/>
      <p:bldP spid="33" grpId="0" build="allAtOnce"/>
      <p:bldP spid="34" grpId="0" build="allAtOnce"/>
      <p:bldP spid="35" grpId="0" build="allAtOnce"/>
      <p:bldP spid="36" grpId="0" build="allAtOnce"/>
      <p:bldP spid="37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4"/>
          <p:cNvGrpSpPr/>
          <p:nvPr/>
        </p:nvGrpSpPr>
        <p:grpSpPr>
          <a:xfrm>
            <a:off x="2699792" y="1700808"/>
            <a:ext cx="3456384" cy="2088232"/>
            <a:chOff x="3059832" y="1340768"/>
            <a:chExt cx="3456384" cy="2088232"/>
          </a:xfrm>
          <a:solidFill>
            <a:srgbClr val="92D050"/>
          </a:solidFill>
        </p:grpSpPr>
        <p:sp>
          <p:nvSpPr>
            <p:cNvPr id="4" name="Oválný popisek 3"/>
            <p:cNvSpPr/>
            <p:nvPr/>
          </p:nvSpPr>
          <p:spPr>
            <a:xfrm>
              <a:off x="3059832" y="1340768"/>
              <a:ext cx="3456384" cy="2088232"/>
            </a:xfrm>
            <a:prstGeom prst="wedgeEllipseCallou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2" name="TextovéPole 1"/>
            <p:cNvSpPr txBox="1"/>
            <p:nvPr/>
          </p:nvSpPr>
          <p:spPr>
            <a:xfrm>
              <a:off x="3275856" y="1628800"/>
              <a:ext cx="3096344" cy="1446550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r>
                <a:rPr lang="cs-CZ" sz="3600" dirty="0" smtClean="0"/>
                <a:t> </a:t>
              </a:r>
              <a:r>
                <a:rPr lang="cs-CZ" sz="4400" b="1" dirty="0" err="1" smtClean="0"/>
                <a:t>Wie</a:t>
              </a:r>
              <a:r>
                <a:rPr lang="cs-CZ" sz="4400" b="1" dirty="0" smtClean="0"/>
                <a:t> </a:t>
              </a:r>
              <a:r>
                <a:rPr lang="cs-CZ" sz="4400" b="1" dirty="0" err="1" smtClean="0"/>
                <a:t>komme</a:t>
              </a:r>
              <a:r>
                <a:rPr lang="cs-CZ" sz="4400" b="1" dirty="0" smtClean="0"/>
                <a:t> </a:t>
              </a:r>
              <a:r>
                <a:rPr lang="cs-CZ" sz="4400" b="1" dirty="0" err="1" smtClean="0"/>
                <a:t>ich</a:t>
              </a:r>
              <a:r>
                <a:rPr lang="cs-CZ" sz="4400" b="1" dirty="0" smtClean="0"/>
                <a:t> …… ?</a:t>
              </a:r>
              <a:endParaRPr lang="de-DE" sz="4400" b="1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23528" y="260648"/>
            <a:ext cx="3270015" cy="707886"/>
            <a:chOff x="323528" y="332656"/>
            <a:chExt cx="3270015" cy="707886"/>
          </a:xfrm>
        </p:grpSpPr>
        <p:sp>
          <p:nvSpPr>
            <p:cNvPr id="11" name="Obdélník 10"/>
            <p:cNvSpPr/>
            <p:nvPr/>
          </p:nvSpPr>
          <p:spPr>
            <a:xfrm>
              <a:off x="1475656" y="332656"/>
              <a:ext cx="2117887" cy="707886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schemeClr val="tx2">
                      <a:lumMod val="75000"/>
                    </a:schemeClr>
                  </a:solidFill>
                </a:rPr>
                <a:t>B - - - </a:t>
              </a:r>
              <a:r>
                <a:rPr lang="cs-CZ" sz="4000" b="1" dirty="0" err="1" smtClean="0">
                  <a:solidFill>
                    <a:schemeClr val="tx2">
                      <a:lumMod val="75000"/>
                    </a:schemeClr>
                  </a:solidFill>
                </a:rPr>
                <a:t>hof</a:t>
              </a:r>
              <a:endParaRPr lang="de-DE" sz="4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323528" y="332656"/>
              <a:ext cx="136815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/>
                <a:t> </a:t>
              </a:r>
              <a:r>
                <a:rPr lang="cs-CZ" sz="4000" dirty="0" err="1" smtClean="0"/>
                <a:t>zum</a:t>
              </a:r>
              <a:endParaRPr lang="de-DE" sz="40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292080" y="260648"/>
            <a:ext cx="3419872" cy="707886"/>
            <a:chOff x="5292080" y="260648"/>
            <a:chExt cx="3419872" cy="707886"/>
          </a:xfrm>
        </p:grpSpPr>
        <p:sp>
          <p:nvSpPr>
            <p:cNvPr id="6" name="TextovéPole 5"/>
            <p:cNvSpPr txBox="1"/>
            <p:nvPr/>
          </p:nvSpPr>
          <p:spPr>
            <a:xfrm>
              <a:off x="6372200" y="260648"/>
              <a:ext cx="2339752" cy="707886"/>
            </a:xfrm>
            <a:prstGeom prst="rect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</a:t>
              </a:r>
              <a:r>
                <a:rPr lang="cs-CZ" sz="4000" b="1" dirty="0" smtClean="0"/>
                <a:t>R- - - - - s</a:t>
              </a:r>
              <a:endParaRPr lang="de-DE" sz="4000" b="1" dirty="0"/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5292080" y="260648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2411760" y="980728"/>
            <a:ext cx="4270545" cy="707886"/>
            <a:chOff x="2411760" y="980728"/>
            <a:chExt cx="4270545" cy="707886"/>
          </a:xfrm>
        </p:grpSpPr>
        <p:sp>
          <p:nvSpPr>
            <p:cNvPr id="17" name="Obdélník 16"/>
            <p:cNvSpPr/>
            <p:nvPr/>
          </p:nvSpPr>
          <p:spPr>
            <a:xfrm>
              <a:off x="3491880" y="980728"/>
              <a:ext cx="3190425" cy="707886"/>
            </a:xfrm>
            <a:prstGeom prst="rect">
              <a:avLst/>
            </a:prstGeom>
            <a:solidFill>
              <a:srgbClr val="FFFF00"/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prstClr val="black"/>
                  </a:solidFill>
                </a:rPr>
                <a:t>H - - - -    Stern</a:t>
              </a:r>
              <a:endParaRPr lang="de-DE" sz="4000" b="1" dirty="0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411760" y="980728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0" y="4005064"/>
            <a:ext cx="5148064" cy="779894"/>
            <a:chOff x="0" y="4149080"/>
            <a:chExt cx="5148064" cy="779894"/>
          </a:xfrm>
        </p:grpSpPr>
        <p:sp>
          <p:nvSpPr>
            <p:cNvPr id="15" name="Obdélník 14"/>
            <p:cNvSpPr/>
            <p:nvPr/>
          </p:nvSpPr>
          <p:spPr>
            <a:xfrm>
              <a:off x="1259632" y="4221088"/>
              <a:ext cx="3888432" cy="707886"/>
            </a:xfrm>
            <a:prstGeom prst="rect">
              <a:avLst/>
            </a:prstGeom>
            <a:solidFill>
              <a:srgbClr val="C00000"/>
            </a:solidFill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FFFF00"/>
                  </a:solidFill>
                </a:rPr>
                <a:t>G- - ch – </a:t>
              </a:r>
              <a:r>
                <a:rPr lang="cs-CZ" sz="4000" b="1" dirty="0" err="1" smtClean="0">
                  <a:solidFill>
                    <a:srgbClr val="FFFF00"/>
                  </a:solidFill>
                </a:rPr>
                <a:t>ft</a:t>
              </a:r>
              <a:r>
                <a:rPr lang="cs-CZ" sz="4000" b="1" dirty="0" smtClean="0">
                  <a:solidFill>
                    <a:srgbClr val="FFFF00"/>
                  </a:solidFill>
                </a:rPr>
                <a:t>  Flora</a:t>
              </a:r>
              <a:endParaRPr lang="de-DE" sz="4000" b="1" dirty="0">
                <a:solidFill>
                  <a:srgbClr val="FFFF00"/>
                </a:solidFill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0" y="4149080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7" name="Skupina 46"/>
          <p:cNvGrpSpPr/>
          <p:nvPr/>
        </p:nvGrpSpPr>
        <p:grpSpPr>
          <a:xfrm>
            <a:off x="251520" y="4941168"/>
            <a:ext cx="3119333" cy="779894"/>
            <a:chOff x="251520" y="4941168"/>
            <a:chExt cx="3119333" cy="779894"/>
          </a:xfrm>
        </p:grpSpPr>
        <p:sp>
          <p:nvSpPr>
            <p:cNvPr id="10" name="Obdélník 9"/>
            <p:cNvSpPr/>
            <p:nvPr/>
          </p:nvSpPr>
          <p:spPr>
            <a:xfrm>
              <a:off x="1403648" y="5013176"/>
              <a:ext cx="1967205" cy="707886"/>
            </a:xfrm>
            <a:prstGeom prst="rect">
              <a:avLst/>
            </a:prstGeom>
            <a:solidFill>
              <a:srgbClr val="92D050"/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prstClr val="black"/>
                  </a:solidFill>
                </a:rPr>
                <a:t>St - - - - -</a:t>
              </a:r>
              <a:endParaRPr lang="de-DE" sz="4000" b="1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51520" y="4941168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0" y="5949280"/>
            <a:ext cx="4061772" cy="707886"/>
            <a:chOff x="251520" y="5877272"/>
            <a:chExt cx="4061772" cy="707886"/>
          </a:xfrm>
        </p:grpSpPr>
        <p:sp>
          <p:nvSpPr>
            <p:cNvPr id="13" name="Obdélník 12"/>
            <p:cNvSpPr/>
            <p:nvPr/>
          </p:nvSpPr>
          <p:spPr>
            <a:xfrm>
              <a:off x="1475656" y="5877272"/>
              <a:ext cx="2837636" cy="707886"/>
            </a:xfrm>
            <a:prstGeom prst="rect">
              <a:avLst/>
            </a:prstGeom>
            <a:solidFill>
              <a:schemeClr val="accent4">
                <a:lumMod val="75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err="1" smtClean="0">
                  <a:solidFill>
                    <a:schemeClr val="bg1"/>
                  </a:solidFill>
                </a:rPr>
                <a:t>Sp</a:t>
              </a:r>
              <a:r>
                <a:rPr lang="cs-CZ" sz="4000" b="1" dirty="0" smtClean="0">
                  <a:solidFill>
                    <a:schemeClr val="bg1"/>
                  </a:solidFill>
                </a:rPr>
                <a:t> - - - p- - </a:t>
              </a:r>
              <a:r>
                <a:rPr lang="cs-CZ" sz="4000" b="1" dirty="0" err="1" smtClean="0">
                  <a:solidFill>
                    <a:schemeClr val="bg1"/>
                  </a:solidFill>
                </a:rPr>
                <a:t>tz</a:t>
              </a:r>
              <a:endParaRPr lang="de-DE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251520" y="5877272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6372200" y="5229200"/>
            <a:ext cx="2560012" cy="720080"/>
            <a:chOff x="6300192" y="5013176"/>
            <a:chExt cx="2560012" cy="707886"/>
          </a:xfrm>
        </p:grpSpPr>
        <p:sp>
          <p:nvSpPr>
            <p:cNvPr id="12" name="Obdélník 11"/>
            <p:cNvSpPr/>
            <p:nvPr/>
          </p:nvSpPr>
          <p:spPr>
            <a:xfrm>
              <a:off x="7380312" y="5013176"/>
              <a:ext cx="1479892" cy="707886"/>
            </a:xfrm>
            <a:prstGeom prst="rect">
              <a:avLst/>
            </a:prstGeom>
            <a:solidFill>
              <a:srgbClr val="92D050"/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prstClr val="black"/>
                  </a:solidFill>
                </a:rPr>
                <a:t> P - - k</a:t>
              </a:r>
              <a:endParaRPr lang="de-DE" sz="4000" b="1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6300192" y="5013176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4932040" y="6150114"/>
            <a:ext cx="4211960" cy="707886"/>
            <a:chOff x="4932040" y="5877272"/>
            <a:chExt cx="4211960" cy="707886"/>
          </a:xfrm>
        </p:grpSpPr>
        <p:sp>
          <p:nvSpPr>
            <p:cNvPr id="19" name="TextovéPole 18"/>
            <p:cNvSpPr txBox="1"/>
            <p:nvPr/>
          </p:nvSpPr>
          <p:spPr>
            <a:xfrm>
              <a:off x="5939136" y="5877272"/>
              <a:ext cx="3204864" cy="707886"/>
            </a:xfrm>
            <a:prstGeom prst="rect">
              <a:avLst/>
            </a:prstGeom>
            <a:solidFill>
              <a:srgbClr val="FFFF00"/>
            </a:solidFill>
          </p:spPr>
          <p:txBody>
            <a:bodyPr wrap="square" rtlCol="0">
              <a:spAutoFit/>
            </a:bodyPr>
            <a:lstStyle/>
            <a:p>
              <a:r>
                <a:rPr lang="cs-CZ" sz="4000" b="1" dirty="0" smtClean="0">
                  <a:solidFill>
                    <a:srgbClr val="002060"/>
                  </a:solidFill>
                </a:rPr>
                <a:t> S- - </a:t>
              </a:r>
              <a:r>
                <a:rPr lang="cs-CZ" sz="4000" b="1" dirty="0" err="1" smtClean="0">
                  <a:solidFill>
                    <a:srgbClr val="002060"/>
                  </a:solidFill>
                </a:rPr>
                <a:t>erm</a:t>
              </a:r>
              <a:r>
                <a:rPr lang="cs-CZ" sz="4000" b="1" dirty="0" smtClean="0">
                  <a:solidFill>
                    <a:srgbClr val="002060"/>
                  </a:solidFill>
                </a:rPr>
                <a:t> - - -t</a:t>
              </a:r>
              <a:endParaRPr lang="de-DE" sz="4000" b="1" dirty="0">
                <a:solidFill>
                  <a:srgbClr val="002060"/>
                </a:solidFill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4932040" y="5877272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5784216" y="1628800"/>
            <a:ext cx="3359784" cy="779894"/>
            <a:chOff x="5724128" y="1556792"/>
            <a:chExt cx="3359784" cy="779894"/>
          </a:xfrm>
        </p:grpSpPr>
        <p:sp>
          <p:nvSpPr>
            <p:cNvPr id="18" name="Obdélník 17"/>
            <p:cNvSpPr/>
            <p:nvPr/>
          </p:nvSpPr>
          <p:spPr>
            <a:xfrm>
              <a:off x="6876256" y="1556792"/>
              <a:ext cx="2207656" cy="707886"/>
            </a:xfrm>
            <a:prstGeom prst="rect">
              <a:avLst/>
            </a:prstGeom>
            <a:solidFill>
              <a:srgbClr val="7030A0"/>
            </a:solidFill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schemeClr val="bg1"/>
                  </a:solidFill>
                </a:rPr>
                <a:t> - he - - </a:t>
              </a:r>
              <a:r>
                <a:rPr lang="cs-CZ" sz="4000" b="1" dirty="0" err="1" smtClean="0">
                  <a:solidFill>
                    <a:schemeClr val="bg1"/>
                  </a:solidFill>
                </a:rPr>
                <a:t>er</a:t>
              </a:r>
              <a:endParaRPr lang="de-DE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5724128" y="1628800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5004048" y="3212976"/>
            <a:ext cx="3918539" cy="707886"/>
            <a:chOff x="5436096" y="2924944"/>
            <a:chExt cx="3918539" cy="707886"/>
          </a:xfrm>
        </p:grpSpPr>
        <p:sp>
          <p:nvSpPr>
            <p:cNvPr id="16" name="Obdélník 15"/>
            <p:cNvSpPr/>
            <p:nvPr/>
          </p:nvSpPr>
          <p:spPr>
            <a:xfrm>
              <a:off x="6552265" y="2924944"/>
              <a:ext cx="2802370" cy="707886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prstClr val="black"/>
                  </a:solidFill>
                </a:rPr>
                <a:t>R- - - - - </a:t>
              </a:r>
              <a:r>
                <a:rPr lang="cs-CZ" sz="4000" b="1" dirty="0" err="1" smtClean="0">
                  <a:solidFill>
                    <a:prstClr val="black"/>
                  </a:solidFill>
                </a:rPr>
                <a:t>rant</a:t>
              </a:r>
              <a:r>
                <a:rPr lang="cs-CZ" sz="3200" dirty="0" smtClean="0">
                  <a:solidFill>
                    <a:prstClr val="black"/>
                  </a:solidFill>
                </a:rPr>
                <a:t> </a:t>
              </a:r>
              <a:endParaRPr lang="de-DE" dirty="0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5436096" y="2924944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b="1" dirty="0" err="1" smtClean="0">
                  <a:solidFill>
                    <a:prstClr val="black"/>
                  </a:solidFill>
                </a:rPr>
                <a:t>zum</a:t>
              </a:r>
              <a:endParaRPr lang="de-DE" sz="4000" b="1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4860032" y="4437112"/>
            <a:ext cx="4283968" cy="707886"/>
            <a:chOff x="4860032" y="4149080"/>
            <a:chExt cx="4283968" cy="707886"/>
          </a:xfrm>
        </p:grpSpPr>
        <p:sp>
          <p:nvSpPr>
            <p:cNvPr id="14" name="Obdélník 13"/>
            <p:cNvSpPr/>
            <p:nvPr/>
          </p:nvSpPr>
          <p:spPr>
            <a:xfrm>
              <a:off x="6162158" y="4149080"/>
              <a:ext cx="2981842" cy="707886"/>
            </a:xfrm>
            <a:prstGeom prst="rect">
              <a:avLst/>
            </a:prstGeom>
            <a:solidFill>
              <a:srgbClr val="C00000"/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schemeClr val="bg1"/>
                  </a:solidFill>
                </a:rPr>
                <a:t>- ran- - - - </a:t>
              </a:r>
              <a:r>
                <a:rPr lang="cs-CZ" sz="4000" b="1" dirty="0" err="1" smtClean="0">
                  <a:solidFill>
                    <a:schemeClr val="bg1"/>
                  </a:solidFill>
                </a:rPr>
                <a:t>aus</a:t>
              </a:r>
              <a:endParaRPr lang="de-DE" sz="4000" b="1" dirty="0">
                <a:solidFill>
                  <a:schemeClr val="bg1"/>
                </a:solidFill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860032" y="4149080"/>
              <a:ext cx="1193660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lvl="0"/>
              <a:r>
                <a:rPr lang="cs-CZ" sz="4000" b="1" dirty="0" smtClean="0">
                  <a:solidFill>
                    <a:prstClr val="black"/>
                  </a:solidFill>
                </a:rPr>
                <a:t> </a:t>
              </a:r>
              <a:r>
                <a:rPr lang="cs-CZ" sz="4000" dirty="0" err="1" smtClean="0">
                  <a:solidFill>
                    <a:prstClr val="black"/>
                  </a:solidFill>
                </a:rPr>
                <a:t>zum</a:t>
              </a:r>
              <a:endParaRPr lang="de-DE" sz="4000" dirty="0">
                <a:solidFill>
                  <a:prstClr val="black"/>
                </a:solidFill>
              </a:endParaRPr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323528" y="1772816"/>
            <a:ext cx="2448272" cy="707886"/>
            <a:chOff x="395536" y="1772816"/>
            <a:chExt cx="2448272" cy="707886"/>
          </a:xfrm>
        </p:grpSpPr>
        <p:sp>
          <p:nvSpPr>
            <p:cNvPr id="20" name="Obdélník 19"/>
            <p:cNvSpPr/>
            <p:nvPr/>
          </p:nvSpPr>
          <p:spPr>
            <a:xfrm>
              <a:off x="1331640" y="1772816"/>
              <a:ext cx="1512168" cy="707886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squar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   - - </a:t>
              </a:r>
              <a:r>
                <a:rPr lang="cs-CZ" sz="4000" b="1" dirty="0" err="1" smtClean="0">
                  <a:solidFill>
                    <a:srgbClr val="C00000"/>
                  </a:solidFill>
                </a:rPr>
                <a:t>st</a:t>
              </a:r>
              <a:endParaRPr lang="de-DE" dirty="0">
                <a:solidFill>
                  <a:srgbClr val="C00000"/>
                </a:solidFill>
              </a:endParaRPr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95536" y="1772816"/>
              <a:ext cx="1008112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/>
                <a:t> </a:t>
              </a:r>
              <a:r>
                <a:rPr lang="cs-CZ" sz="4000" b="1" dirty="0" err="1" smtClean="0">
                  <a:solidFill>
                    <a:srgbClr val="C00000"/>
                  </a:solidFill>
                </a:rPr>
                <a:t>zur</a:t>
              </a:r>
              <a:r>
                <a:rPr lang="cs-CZ" sz="4000" b="1" dirty="0" smtClean="0">
                  <a:solidFill>
                    <a:srgbClr val="C00000"/>
                  </a:solidFill>
                </a:rPr>
                <a:t>  </a:t>
              </a:r>
              <a:endParaRPr lang="de-DE" sz="4000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251520" y="2996952"/>
            <a:ext cx="2788021" cy="779894"/>
            <a:chOff x="251520" y="2996952"/>
            <a:chExt cx="2788021" cy="779894"/>
          </a:xfrm>
        </p:grpSpPr>
        <p:sp>
          <p:nvSpPr>
            <p:cNvPr id="8" name="Obdélník 7"/>
            <p:cNvSpPr/>
            <p:nvPr/>
          </p:nvSpPr>
          <p:spPr>
            <a:xfrm>
              <a:off x="1115616" y="3068960"/>
              <a:ext cx="1923925" cy="707886"/>
            </a:xfrm>
            <a:prstGeom prst="rect">
              <a:avLst/>
            </a:prstGeom>
            <a:solidFill>
              <a:schemeClr val="accent5">
                <a:lumMod val="40000"/>
                <a:lumOff val="60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 - - ü - -e</a:t>
              </a:r>
              <a:endParaRPr lang="de-DE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251520" y="2996952"/>
              <a:ext cx="844205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4000" b="1" dirty="0" err="1" smtClean="0">
                  <a:solidFill>
                    <a:srgbClr val="C00000"/>
                  </a:solidFill>
                </a:rPr>
                <a:t>zur</a:t>
              </a:r>
              <a:endParaRPr lang="de-DE" b="1" dirty="0">
                <a:solidFill>
                  <a:srgbClr val="C00000"/>
                </a:solidFill>
              </a:endParaRPr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3563888" y="5301208"/>
            <a:ext cx="2751405" cy="707886"/>
            <a:chOff x="3563888" y="5157192"/>
            <a:chExt cx="2751405" cy="707886"/>
          </a:xfrm>
        </p:grpSpPr>
        <p:sp>
          <p:nvSpPr>
            <p:cNvPr id="9" name="Obdélník 8"/>
            <p:cNvSpPr/>
            <p:nvPr/>
          </p:nvSpPr>
          <p:spPr>
            <a:xfrm>
              <a:off x="4283968" y="5157192"/>
              <a:ext cx="2031325" cy="707886"/>
            </a:xfrm>
            <a:prstGeom prst="rect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txBody>
            <a:bodyPr wrap="none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K- - ch -e</a:t>
              </a:r>
              <a:endParaRPr lang="de-DE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3563888" y="5157192"/>
              <a:ext cx="844205" cy="707886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4000" b="1" dirty="0" err="1" smtClean="0">
                  <a:solidFill>
                    <a:srgbClr val="C00000"/>
                  </a:solidFill>
                </a:rPr>
                <a:t>zur</a:t>
              </a:r>
              <a:endParaRPr lang="de-DE" b="1" dirty="0">
                <a:solidFill>
                  <a:srgbClr val="C0000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04448" cy="92333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 </a:t>
            </a:r>
            <a:r>
              <a:rPr lang="cs-CZ" sz="5400" b="1" dirty="0" err="1" smtClean="0"/>
              <a:t>Wie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komme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ich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bitte</a:t>
            </a:r>
            <a:r>
              <a:rPr lang="cs-CZ" sz="5400" b="1" dirty="0" smtClean="0"/>
              <a:t> ……….?</a:t>
            </a:r>
            <a:endParaRPr lang="de-DE" sz="5400" b="1" dirty="0"/>
          </a:p>
        </p:txBody>
      </p:sp>
      <p:pic>
        <p:nvPicPr>
          <p:cNvPr id="3" name="Picture 3" descr="C:\Documents and Settings\halamovah\Local Settings\Temporary Internet Files\Content.IE5\YVBS1WHX\MP90039972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443" y="1340768"/>
            <a:ext cx="3349680" cy="2232248"/>
          </a:xfrm>
          <a:prstGeom prst="rect">
            <a:avLst/>
          </a:prstGeom>
          <a:noFill/>
        </p:spPr>
      </p:pic>
      <p:pic>
        <p:nvPicPr>
          <p:cNvPr id="4" name="Picture 6" descr="C:\Documents and Settings\halamovah\Local Settings\Temporary Internet Files\Content.IE5\YVBS1WHX\MC9003194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676114"/>
            <a:ext cx="3707904" cy="2181886"/>
          </a:xfrm>
          <a:prstGeom prst="rect">
            <a:avLst/>
          </a:prstGeom>
          <a:noFill/>
        </p:spPr>
      </p:pic>
      <p:pic>
        <p:nvPicPr>
          <p:cNvPr id="5" name="Picture 4" descr="C:\Documents and Settings\halamovah\Local Settings\Temporary Internet Files\Content.IE5\ZPUUIKBD\MC90041140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3789040"/>
            <a:ext cx="1492495" cy="144016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4048" y="1772816"/>
            <a:ext cx="38884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err="1" smtClean="0"/>
              <a:t>zum</a:t>
            </a:r>
            <a:r>
              <a:rPr lang="cs-CZ" sz="4800" dirty="0" smtClean="0"/>
              <a:t> </a:t>
            </a:r>
            <a:r>
              <a:rPr lang="cs-CZ" sz="4800" dirty="0" err="1" smtClean="0"/>
              <a:t>Bahnhof</a:t>
            </a:r>
            <a:endParaRPr lang="de-DE" sz="4800" dirty="0"/>
          </a:p>
        </p:txBody>
      </p:sp>
      <p:sp>
        <p:nvSpPr>
          <p:cNvPr id="7" name="Obdélník 6"/>
          <p:cNvSpPr/>
          <p:nvPr/>
        </p:nvSpPr>
        <p:spPr>
          <a:xfrm>
            <a:off x="4283968" y="4653136"/>
            <a:ext cx="458632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Krankenhaus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8283678" cy="92333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solidFill>
                  <a:prstClr val="black"/>
                </a:solidFill>
              </a:rPr>
              <a:t>Wie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komme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ich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bitte</a:t>
            </a:r>
            <a:r>
              <a:rPr lang="cs-CZ" sz="5400" b="1" dirty="0" smtClean="0">
                <a:solidFill>
                  <a:prstClr val="black"/>
                </a:solidFill>
              </a:rPr>
              <a:t> ……….?</a:t>
            </a:r>
            <a:endParaRPr lang="de-DE" dirty="0"/>
          </a:p>
        </p:txBody>
      </p:sp>
      <p:pic>
        <p:nvPicPr>
          <p:cNvPr id="3" name="Picture 2" descr="C:\Documents and Settings\halamovah\Local Settings\Temporary Internet Files\Content.IE5\ZPUUIKBD\MC9003442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196752"/>
            <a:ext cx="3720350" cy="3433014"/>
          </a:xfrm>
          <a:prstGeom prst="rect">
            <a:avLst/>
          </a:prstGeom>
          <a:noFill/>
        </p:spPr>
      </p:pic>
      <p:pic>
        <p:nvPicPr>
          <p:cNvPr id="4" name="Picture 5" descr="C:\Documents and Settings\halamovah\Local Settings\Temporary Internet Files\Content.IE5\ZPUUIKBD\MP900427949[1].jpg"/>
          <p:cNvPicPr>
            <a:picLocks noChangeAspect="1" noChangeArrowheads="1"/>
          </p:cNvPicPr>
          <p:nvPr/>
        </p:nvPicPr>
        <p:blipFill>
          <a:blip r:embed="rId3" cstate="print"/>
          <a:srcRect t="28125"/>
          <a:stretch>
            <a:fillRect/>
          </a:stretch>
        </p:blipFill>
        <p:spPr bwMode="auto">
          <a:xfrm>
            <a:off x="4355976" y="1124744"/>
            <a:ext cx="4594324" cy="492919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51520" y="5013176"/>
            <a:ext cx="339477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Rathaus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4427984" y="6027003"/>
            <a:ext cx="285148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zur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Brücke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283678" cy="92333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solidFill>
                  <a:prstClr val="black"/>
                </a:solidFill>
              </a:rPr>
              <a:t>Wie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komme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ich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bitte</a:t>
            </a:r>
            <a:r>
              <a:rPr lang="cs-CZ" sz="5400" b="1" dirty="0" smtClean="0">
                <a:solidFill>
                  <a:prstClr val="black"/>
                </a:solidFill>
              </a:rPr>
              <a:t> ……….?</a:t>
            </a:r>
            <a:endParaRPr lang="de-DE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12407" b="20895"/>
          <a:stretch>
            <a:fillRect/>
          </a:stretch>
        </p:blipFill>
        <p:spPr bwMode="auto">
          <a:xfrm>
            <a:off x="5220072" y="1484784"/>
            <a:ext cx="3566770" cy="42948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4" descr="C:\Documents and Settings\halamovah\Local Settings\Temporary Internet Files\Content.IE5\ZPUUIKBD\MP900422842[1].jpg"/>
          <p:cNvPicPr>
            <a:picLocks noChangeAspect="1" noChangeArrowheads="1"/>
          </p:cNvPicPr>
          <p:nvPr/>
        </p:nvPicPr>
        <p:blipFill>
          <a:blip r:embed="rId3" cstate="print"/>
          <a:srcRect b="22916"/>
          <a:stretch>
            <a:fillRect/>
          </a:stretch>
        </p:blipFill>
        <p:spPr bwMode="auto">
          <a:xfrm>
            <a:off x="251520" y="1484784"/>
            <a:ext cx="3446372" cy="4000504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39552" y="5661248"/>
            <a:ext cx="230665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zur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Burg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5220072" y="5805264"/>
            <a:ext cx="28478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zur</a:t>
            </a:r>
            <a:r>
              <a:rPr lang="cs-CZ" sz="4800" dirty="0" smtClean="0">
                <a:solidFill>
                  <a:prstClr val="black"/>
                </a:solidFill>
              </a:rPr>
              <a:t>  </a:t>
            </a:r>
            <a:r>
              <a:rPr lang="cs-CZ" sz="4800" dirty="0" err="1" smtClean="0">
                <a:solidFill>
                  <a:prstClr val="black"/>
                </a:solidFill>
              </a:rPr>
              <a:t>Kirche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283678" cy="92333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solidFill>
                  <a:prstClr val="black"/>
                </a:solidFill>
              </a:rPr>
              <a:t>Wie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komme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ich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bitte</a:t>
            </a:r>
            <a:r>
              <a:rPr lang="cs-CZ" sz="5400" b="1" dirty="0" smtClean="0">
                <a:solidFill>
                  <a:prstClr val="black"/>
                </a:solidFill>
              </a:rPr>
              <a:t> ……….?</a:t>
            </a:r>
            <a:endParaRPr lang="de-DE" dirty="0"/>
          </a:p>
        </p:txBody>
      </p:sp>
      <p:pic>
        <p:nvPicPr>
          <p:cNvPr id="3" name="Picture 6" descr="C:\Documents and Settings\halamovah\Local Settings\Temporary Internet Files\Content.IE5\QJAVC5A7\MC9003910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84784"/>
            <a:ext cx="3134152" cy="249201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95536" y="5157192"/>
            <a:ext cx="32711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Stadion</a:t>
            </a:r>
            <a:endParaRPr lang="de-DE" dirty="0"/>
          </a:p>
        </p:txBody>
      </p:sp>
      <p:sp>
        <p:nvSpPr>
          <p:cNvPr id="6" name="Obdélník 5"/>
          <p:cNvSpPr/>
          <p:nvPr/>
        </p:nvSpPr>
        <p:spPr>
          <a:xfrm>
            <a:off x="4716016" y="5733256"/>
            <a:ext cx="4165628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Tennisplatz</a:t>
            </a:r>
            <a:endParaRPr lang="de-DE" dirty="0"/>
          </a:p>
        </p:txBody>
      </p:sp>
      <p:pic>
        <p:nvPicPr>
          <p:cNvPr id="7" name="Picture 7" descr="C:\Users\Hana\AppData\Local\Microsoft\Windows\Temporary Internet Files\Content.IE5\LNBR7O7C\MP90040025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340768"/>
            <a:ext cx="3024336" cy="45342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283678" cy="923330"/>
          </a:xfrm>
          <a:prstGeom prst="rect">
            <a:avLst/>
          </a:prstGeom>
          <a:solidFill>
            <a:srgbClr val="92D050"/>
          </a:solidFill>
        </p:spPr>
        <p:txBody>
          <a:bodyPr wrap="none">
            <a:spAutoFit/>
          </a:bodyPr>
          <a:lstStyle/>
          <a:p>
            <a:r>
              <a:rPr lang="cs-CZ" sz="5400" b="1" dirty="0" err="1" smtClean="0">
                <a:solidFill>
                  <a:prstClr val="black"/>
                </a:solidFill>
              </a:rPr>
              <a:t>Wie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komme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ich</a:t>
            </a:r>
            <a:r>
              <a:rPr lang="cs-CZ" sz="5400" b="1" dirty="0" smtClean="0">
                <a:solidFill>
                  <a:prstClr val="black"/>
                </a:solidFill>
              </a:rPr>
              <a:t> </a:t>
            </a:r>
            <a:r>
              <a:rPr lang="cs-CZ" sz="5400" b="1" dirty="0" err="1" smtClean="0">
                <a:solidFill>
                  <a:prstClr val="black"/>
                </a:solidFill>
              </a:rPr>
              <a:t>bitte</a:t>
            </a:r>
            <a:r>
              <a:rPr lang="cs-CZ" sz="5400" b="1" dirty="0" smtClean="0">
                <a:solidFill>
                  <a:prstClr val="black"/>
                </a:solidFill>
              </a:rPr>
              <a:t> ……….?</a:t>
            </a:r>
            <a:endParaRPr lang="de-DE" dirty="0"/>
          </a:p>
        </p:txBody>
      </p:sp>
      <p:pic>
        <p:nvPicPr>
          <p:cNvPr id="1027" name="Picture 3" descr="C:\Users\Hana\AppData\Local\Microsoft\Windows\Temporary Internet Files\Content.IE5\NYYFVG8Y\MP90040007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12776"/>
            <a:ext cx="3780420" cy="3024336"/>
          </a:xfrm>
          <a:prstGeom prst="rect">
            <a:avLst/>
          </a:prstGeom>
          <a:noFill/>
        </p:spPr>
      </p:pic>
      <p:pic>
        <p:nvPicPr>
          <p:cNvPr id="10" name="Picture 3" descr="C:\Documents and Settings\halamovah\Local Settings\Temporary Internet Files\Content.IE5\QJAVC5A7\MP900425528[1].jpg"/>
          <p:cNvPicPr>
            <a:picLocks noChangeAspect="1" noChangeArrowheads="1"/>
          </p:cNvPicPr>
          <p:nvPr/>
        </p:nvPicPr>
        <p:blipFill>
          <a:blip r:embed="rId3" cstate="print"/>
          <a:srcRect b="34375"/>
          <a:stretch>
            <a:fillRect/>
          </a:stretch>
        </p:blipFill>
        <p:spPr bwMode="auto">
          <a:xfrm>
            <a:off x="5292080" y="1628800"/>
            <a:ext cx="3569620" cy="3512136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23528" y="4581128"/>
            <a:ext cx="33208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Theater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5536" y="5589240"/>
            <a:ext cx="3592843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Museum</a:t>
            </a:r>
            <a:endParaRPr lang="de-DE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436096" y="5661248"/>
            <a:ext cx="319369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800" dirty="0" err="1" smtClean="0">
                <a:solidFill>
                  <a:prstClr val="black"/>
                </a:solidFill>
              </a:rPr>
              <a:t>zum</a:t>
            </a:r>
            <a:r>
              <a:rPr lang="cs-CZ" sz="4800" dirty="0" smtClean="0">
                <a:solidFill>
                  <a:prstClr val="black"/>
                </a:solidFill>
              </a:rPr>
              <a:t> </a:t>
            </a:r>
            <a:r>
              <a:rPr lang="cs-CZ" sz="4800" dirty="0" err="1" smtClean="0">
                <a:solidFill>
                  <a:prstClr val="black"/>
                </a:solidFill>
              </a:rPr>
              <a:t>Schloss</a:t>
            </a:r>
            <a:endParaRPr lang="de-DE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bdélník 20"/>
          <p:cNvSpPr/>
          <p:nvPr/>
        </p:nvSpPr>
        <p:spPr>
          <a:xfrm>
            <a:off x="2699792" y="620688"/>
            <a:ext cx="2232248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915816" y="2276872"/>
            <a:ext cx="1440160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275856" y="3933056"/>
            <a:ext cx="1656184" cy="576064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580112" y="332656"/>
            <a:ext cx="3096344" cy="2952328"/>
          </a:xfrm>
          <a:prstGeom prst="rect">
            <a:avLst/>
          </a:prstGeom>
          <a:gradFill flip="none" rotWithShape="1">
            <a:gsLst>
              <a:gs pos="0">
                <a:srgbClr val="92D050">
                  <a:shade val="30000"/>
                  <a:satMod val="115000"/>
                </a:srgbClr>
              </a:gs>
              <a:gs pos="50000">
                <a:srgbClr val="92D050">
                  <a:shade val="67500"/>
                  <a:satMod val="115000"/>
                </a:srgbClr>
              </a:gs>
              <a:gs pos="100000">
                <a:srgbClr val="92D050">
                  <a:shade val="100000"/>
                  <a:satMod val="115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95536" y="764704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vykání</a:t>
            </a:r>
            <a:endParaRPr lang="de-DE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420888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tykání –č. </a:t>
            </a:r>
            <a:r>
              <a:rPr lang="cs-CZ" sz="3600" dirty="0" err="1" smtClean="0"/>
              <a:t>j</a:t>
            </a:r>
            <a:r>
              <a:rPr lang="cs-CZ" sz="3600" dirty="0" smtClean="0"/>
              <a:t>.</a:t>
            </a:r>
            <a:endParaRPr lang="de-DE" sz="3600" dirty="0"/>
          </a:p>
        </p:txBody>
      </p:sp>
      <p:sp>
        <p:nvSpPr>
          <p:cNvPr id="4" name="Obdélník 3"/>
          <p:cNvSpPr/>
          <p:nvPr/>
        </p:nvSpPr>
        <p:spPr>
          <a:xfrm>
            <a:off x="395536" y="4077072"/>
            <a:ext cx="279608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tykání –č. mn.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548680"/>
            <a:ext cx="316835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</a:t>
            </a:r>
            <a:r>
              <a:rPr lang="cs-CZ" sz="4000" dirty="0" err="1" smtClean="0"/>
              <a:t>Gehen</a:t>
            </a:r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endParaRPr lang="cs-CZ" sz="4000" dirty="0" smtClean="0"/>
          </a:p>
          <a:p>
            <a:r>
              <a:rPr lang="cs-CZ" sz="4000" dirty="0" smtClean="0"/>
              <a:t>  </a:t>
            </a:r>
            <a:r>
              <a:rPr lang="cs-CZ" sz="4000" dirty="0" err="1" smtClean="0"/>
              <a:t>Nehmen</a:t>
            </a:r>
            <a:r>
              <a:rPr lang="cs-CZ" sz="4000" dirty="0" smtClean="0"/>
              <a:t> </a:t>
            </a:r>
            <a:r>
              <a:rPr lang="cs-CZ" sz="4000" dirty="0" err="1" smtClean="0"/>
              <a:t>Sie</a:t>
            </a:r>
            <a:endParaRPr lang="de-DE" sz="4000" dirty="0"/>
          </a:p>
        </p:txBody>
      </p:sp>
      <p:sp>
        <p:nvSpPr>
          <p:cNvPr id="6" name="Obdélník 5"/>
          <p:cNvSpPr/>
          <p:nvPr/>
        </p:nvSpPr>
        <p:spPr>
          <a:xfrm>
            <a:off x="3059832" y="2276872"/>
            <a:ext cx="165618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Geh</a:t>
            </a:r>
            <a:endParaRPr lang="cs-CZ" sz="4000" dirty="0" smtClean="0">
              <a:solidFill>
                <a:prstClr val="black"/>
              </a:solidFill>
            </a:endParaRPr>
          </a:p>
          <a:p>
            <a:r>
              <a:rPr lang="cs-CZ" sz="4000" dirty="0" err="1" smtClean="0">
                <a:solidFill>
                  <a:prstClr val="black"/>
                </a:solidFill>
              </a:rPr>
              <a:t>Nimm</a:t>
            </a:r>
            <a:endParaRPr lang="de-DE" dirty="0"/>
          </a:p>
        </p:txBody>
      </p:sp>
      <p:sp>
        <p:nvSpPr>
          <p:cNvPr id="7" name="Obdélník 6"/>
          <p:cNvSpPr/>
          <p:nvPr/>
        </p:nvSpPr>
        <p:spPr>
          <a:xfrm>
            <a:off x="3203848" y="3933056"/>
            <a:ext cx="1733231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err="1" smtClean="0">
                <a:solidFill>
                  <a:prstClr val="black"/>
                </a:solidFill>
              </a:rPr>
              <a:t>Geht</a:t>
            </a:r>
            <a:endParaRPr lang="cs-CZ" sz="4000" dirty="0" smtClean="0">
              <a:solidFill>
                <a:prstClr val="black"/>
              </a:solidFill>
            </a:endParaRPr>
          </a:p>
          <a:p>
            <a:r>
              <a:rPr lang="cs-CZ" sz="4000" dirty="0" smtClean="0">
                <a:solidFill>
                  <a:prstClr val="black"/>
                </a:solidFill>
              </a:rPr>
              <a:t> </a:t>
            </a:r>
            <a:r>
              <a:rPr lang="cs-CZ" sz="4000" dirty="0" err="1" smtClean="0">
                <a:solidFill>
                  <a:prstClr val="black"/>
                </a:solidFill>
              </a:rPr>
              <a:t>Nehmt</a:t>
            </a:r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8104" y="188640"/>
            <a:ext cx="324036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800" dirty="0" smtClean="0"/>
              <a:t> </a:t>
            </a:r>
            <a:r>
              <a:rPr lang="cs-CZ" sz="4800" dirty="0" err="1" smtClean="0"/>
              <a:t>geradeaus</a:t>
            </a:r>
            <a:r>
              <a:rPr lang="cs-CZ" sz="4800" dirty="0" smtClean="0"/>
              <a:t>,            nach </a:t>
            </a:r>
            <a:r>
              <a:rPr lang="cs-CZ" sz="4800" dirty="0" err="1" smtClean="0"/>
              <a:t>links</a:t>
            </a:r>
            <a:r>
              <a:rPr lang="cs-CZ" sz="4800" dirty="0" smtClean="0"/>
              <a:t>,     </a:t>
            </a:r>
            <a:r>
              <a:rPr lang="cs-CZ" sz="4800" dirty="0" err="1" smtClean="0"/>
              <a:t>dann</a:t>
            </a:r>
            <a:r>
              <a:rPr lang="cs-CZ" sz="4800" dirty="0" smtClean="0"/>
              <a:t> nach     </a:t>
            </a:r>
            <a:r>
              <a:rPr lang="cs-CZ" sz="4800" dirty="0" err="1" smtClean="0"/>
              <a:t>rechts</a:t>
            </a:r>
            <a:endParaRPr lang="de-DE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4077072"/>
            <a:ext cx="28803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</a:t>
            </a:r>
            <a:r>
              <a:rPr lang="cs-CZ" sz="4000" dirty="0" err="1" smtClean="0"/>
              <a:t>Fünf</a:t>
            </a:r>
            <a:endParaRPr lang="de-DE" sz="4000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4283968" y="1700808"/>
            <a:ext cx="1872208" cy="25922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4283968" y="3501008"/>
            <a:ext cx="1584176" cy="93610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4860032" y="4725144"/>
            <a:ext cx="1224136" cy="216024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83568" y="5661248"/>
            <a:ext cx="626469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smtClean="0"/>
              <a:t>Zvládneš na dotaz odpovědět 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438</Words>
  <Application>Microsoft Office PowerPoint</Application>
  <PresentationFormat>Předvádění na obrazovce (4:3)</PresentationFormat>
  <Paragraphs>125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23</cp:revision>
  <dcterms:created xsi:type="dcterms:W3CDTF">2013-03-05T12:22:01Z</dcterms:created>
  <dcterms:modified xsi:type="dcterms:W3CDTF">2013-06-10T15:36:16Z</dcterms:modified>
</cp:coreProperties>
</file>