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handoutMasters/handoutMaster1.xml" ContentType="application/vnd.openxmlformats-officedocument.presentationml.handoutMaster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67"/>
  </p:notesMasterIdLst>
  <p:handoutMasterIdLst>
    <p:handoutMasterId r:id="rId68"/>
  </p:handoutMasterIdLst>
  <p:sldIdLst>
    <p:sldId id="322" r:id="rId3"/>
    <p:sldId id="321" r:id="rId4"/>
    <p:sldId id="257" r:id="rId5"/>
    <p:sldId id="258" r:id="rId6"/>
    <p:sldId id="259" r:id="rId7"/>
    <p:sldId id="262" r:id="rId8"/>
    <p:sldId id="261" r:id="rId9"/>
    <p:sldId id="263" r:id="rId10"/>
    <p:sldId id="264" r:id="rId11"/>
    <p:sldId id="265" r:id="rId12"/>
    <p:sldId id="266" r:id="rId13"/>
    <p:sldId id="315" r:id="rId14"/>
    <p:sldId id="316" r:id="rId15"/>
    <p:sldId id="317" r:id="rId16"/>
    <p:sldId id="318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  <p:sldId id="292" r:id="rId43"/>
    <p:sldId id="293" r:id="rId44"/>
    <p:sldId id="294" r:id="rId45"/>
    <p:sldId id="295" r:id="rId46"/>
    <p:sldId id="296" r:id="rId47"/>
    <p:sldId id="297" r:id="rId48"/>
    <p:sldId id="298" r:id="rId49"/>
    <p:sldId id="299" r:id="rId50"/>
    <p:sldId id="300" r:id="rId51"/>
    <p:sldId id="301" r:id="rId52"/>
    <p:sldId id="302" r:id="rId53"/>
    <p:sldId id="303" r:id="rId54"/>
    <p:sldId id="304" r:id="rId55"/>
    <p:sldId id="305" r:id="rId56"/>
    <p:sldId id="306" r:id="rId57"/>
    <p:sldId id="307" r:id="rId58"/>
    <p:sldId id="308" r:id="rId59"/>
    <p:sldId id="309" r:id="rId60"/>
    <p:sldId id="310" r:id="rId61"/>
    <p:sldId id="311" r:id="rId62"/>
    <p:sldId id="312" r:id="rId63"/>
    <p:sldId id="313" r:id="rId64"/>
    <p:sldId id="314" r:id="rId65"/>
    <p:sldId id="319" r:id="rId6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A50021"/>
    <a:srgbClr val="3333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456" autoAdjust="0"/>
    <p:restoredTop sz="86441" autoAdjust="0"/>
  </p:normalViewPr>
  <p:slideViewPr>
    <p:cSldViewPr>
      <p:cViewPr>
        <p:scale>
          <a:sx n="62" d="100"/>
          <a:sy n="62" d="100"/>
        </p:scale>
        <p:origin x="-1680" y="-2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76" y="186288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71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slide" Target="slides/slide61.xml"/><Relationship Id="rId68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71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61" Type="http://schemas.openxmlformats.org/officeDocument/2006/relationships/slide" Target="slides/slide59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tableStyles" Target="tableStyle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viewProps" Target="viewProp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dirty="0" smtClean="0"/>
            <a:t>: </a:t>
          </a:r>
          <a:r>
            <a:rPr lang="cs-CZ" sz="2000" dirty="0" err="1" smtClean="0"/>
            <a:t>Wiederholung</a:t>
          </a:r>
          <a:r>
            <a:rPr lang="cs-CZ" sz="2000" dirty="0" smtClean="0"/>
            <a:t> 5-6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VY_22_INOVACE_</a:t>
          </a:r>
          <a:r>
            <a:rPr lang="cs-CZ" sz="2000" b="0" dirty="0" smtClean="0"/>
            <a:t>14</a:t>
          </a:r>
          <a:r>
            <a:rPr lang="cs-CZ" sz="2000" dirty="0" smtClean="0"/>
            <a:t>_NJ9_Milionář </a:t>
          </a:r>
          <a:r>
            <a:rPr lang="cs-CZ" sz="2000" dirty="0" smtClean="0"/>
            <a:t>5-6,II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endParaRPr lang="cs-CZ"/>
        </a:p>
      </dgm:t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endParaRPr lang="cs-CZ"/>
        </a:p>
      </dgm:t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endParaRPr lang="cs-CZ"/>
        </a:p>
      </dgm:t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107C08-5032-44AE-9EA3-7750D1384B47}" type="presOf" srcId="{D1B46980-6531-4606-95E6-44980827E919}" destId="{6140AFEC-043D-4C43-A2F9-D0F5331DF3A3}" srcOrd="0" destOrd="0" presId="urn:microsoft.com/office/officeart/2005/8/layout/target3"/>
    <dgm:cxn modelId="{552DF9E1-5192-4479-9690-2DC05356FBDA}" type="presOf" srcId="{D1B46980-6531-4606-95E6-44980827E919}" destId="{2BE915AB-18AA-4053-B92C-3BFC9ED204BB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BB8B3A07-A5C0-4193-AD90-6AAA0747FB11}" type="presOf" srcId="{26CBEA56-8CFD-48C0-BD6E-2EB16B1FBF42}" destId="{92E1E9E3-D1F0-4866-9424-7ECC0DD990BC}" srcOrd="1" destOrd="0" presId="urn:microsoft.com/office/officeart/2005/8/layout/target3"/>
    <dgm:cxn modelId="{0C4E22A9-180B-45C6-BFB4-B6B72D6E8D5A}" type="presOf" srcId="{1AE9165A-6B70-4FFD-A49C-881BF73B4F04}" destId="{A9F01C16-B5C0-47B0-9750-F7E5E11674A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D39982E-1796-4AD7-9A59-071D0363EF12}" type="presOf" srcId="{D1D4F407-5343-4D3F-B5B9-D407B03CAEB4}" destId="{D005CE8C-CC26-4C3E-AC11-E15060ECD759}" srcOrd="0" destOrd="0" presId="urn:microsoft.com/office/officeart/2005/8/layout/target3"/>
    <dgm:cxn modelId="{C4E63507-B3CB-44C9-A2A0-AA759B2F802C}" type="presOf" srcId="{1F4F8BC0-F267-4379-9FE7-6FFC8B64BAD8}" destId="{017154CD-D9A9-4968-AD11-1207A3C4C00A}" srcOrd="1" destOrd="0" presId="urn:microsoft.com/office/officeart/2005/8/layout/target3"/>
    <dgm:cxn modelId="{D1BCCE0A-00DC-4D17-AAAA-01FCC85F047C}" type="presOf" srcId="{1F4F8BC0-F267-4379-9FE7-6FFC8B64BAD8}" destId="{C8857ABF-5052-4733-A46C-0F8B764FF76F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517657A-48A4-424E-B9B0-94581915205F}" type="presOf" srcId="{757F3AB3-0718-4624-B441-E567A8F0AB56}" destId="{333A1088-737F-45CB-B68E-254E46348037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A27F8AA5-DEB3-4126-AA4D-CFBF89C5B14A}" type="presOf" srcId="{26CBEA56-8CFD-48C0-BD6E-2EB16B1FBF42}" destId="{5583D5C5-FAFF-4548-819C-80E289F73770}" srcOrd="0" destOrd="0" presId="urn:microsoft.com/office/officeart/2005/8/layout/target3"/>
    <dgm:cxn modelId="{3E775D1D-76FD-4F31-8A22-0459B80B4D37}" type="presOf" srcId="{1AE9165A-6B70-4FFD-A49C-881BF73B4F04}" destId="{BD3627E9-8FC8-4A2F-B3EA-FAE798EF81D8}" srcOrd="1" destOrd="0" presId="urn:microsoft.com/office/officeart/2005/8/layout/target3"/>
    <dgm:cxn modelId="{D2C2CB85-603E-48DA-8864-2C7833DFCDF6}" type="presOf" srcId="{D1D4F407-5343-4D3F-B5B9-D407B03CAEB4}" destId="{AED2198E-93D5-4001-81B4-73124B309672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14A60551-4FFE-4BEE-A383-7FFDDEFD4503}" type="presParOf" srcId="{333A1088-737F-45CB-B68E-254E46348037}" destId="{F5ABB229-8D3B-4694-996A-96F23CF14429}" srcOrd="0" destOrd="0" presId="urn:microsoft.com/office/officeart/2005/8/layout/target3"/>
    <dgm:cxn modelId="{F6816943-364D-4ECA-8013-EC58CD3F2EFC}" type="presParOf" srcId="{333A1088-737F-45CB-B68E-254E46348037}" destId="{F41139FD-01EE-4571-8B17-4FB00FC51163}" srcOrd="1" destOrd="0" presId="urn:microsoft.com/office/officeart/2005/8/layout/target3"/>
    <dgm:cxn modelId="{C2BEEA5C-CF46-4F07-AE41-4EA85DA58C4A}" type="presParOf" srcId="{333A1088-737F-45CB-B68E-254E46348037}" destId="{D005CE8C-CC26-4C3E-AC11-E15060ECD759}" srcOrd="2" destOrd="0" presId="urn:microsoft.com/office/officeart/2005/8/layout/target3"/>
    <dgm:cxn modelId="{C34D64E6-C3F9-4043-8CE9-045ACA47EAFC}" type="presParOf" srcId="{333A1088-737F-45CB-B68E-254E46348037}" destId="{2C702D82-9B77-49B7-9568-BB8EB47C3372}" srcOrd="3" destOrd="0" presId="urn:microsoft.com/office/officeart/2005/8/layout/target3"/>
    <dgm:cxn modelId="{3BC2A556-0C64-4BE7-A274-3A4CECC8ACD3}" type="presParOf" srcId="{333A1088-737F-45CB-B68E-254E46348037}" destId="{A52A0455-90FF-4808-ABD0-F02540D31D5A}" srcOrd="4" destOrd="0" presId="urn:microsoft.com/office/officeart/2005/8/layout/target3"/>
    <dgm:cxn modelId="{D4B98BE9-C467-4A44-9315-49C125E35F5E}" type="presParOf" srcId="{333A1088-737F-45CB-B68E-254E46348037}" destId="{6140AFEC-043D-4C43-A2F9-D0F5331DF3A3}" srcOrd="5" destOrd="0" presId="urn:microsoft.com/office/officeart/2005/8/layout/target3"/>
    <dgm:cxn modelId="{C18BC563-2D5A-4E46-AB85-9AF7C58F85ED}" type="presParOf" srcId="{333A1088-737F-45CB-B68E-254E46348037}" destId="{71A10DEB-455E-4133-A618-0A0EE82A21E3}" srcOrd="6" destOrd="0" presId="urn:microsoft.com/office/officeart/2005/8/layout/target3"/>
    <dgm:cxn modelId="{012BC4DA-9C77-422F-8F1D-AB20CFD6F493}" type="presParOf" srcId="{333A1088-737F-45CB-B68E-254E46348037}" destId="{DA6A876D-6D25-492F-8BDC-9AE6A6CFB1FA}" srcOrd="7" destOrd="0" presId="urn:microsoft.com/office/officeart/2005/8/layout/target3"/>
    <dgm:cxn modelId="{A4B6A39E-190A-4DA1-89EC-1C4DFA374978}" type="presParOf" srcId="{333A1088-737F-45CB-B68E-254E46348037}" destId="{A9F01C16-B5C0-47B0-9750-F7E5E11674A0}" srcOrd="8" destOrd="0" presId="urn:microsoft.com/office/officeart/2005/8/layout/target3"/>
    <dgm:cxn modelId="{0012FB5C-3C3A-4D43-871E-CECE46897C0C}" type="presParOf" srcId="{333A1088-737F-45CB-B68E-254E46348037}" destId="{5C0CF724-3222-4429-B09A-F154A62FD507}" srcOrd="9" destOrd="0" presId="urn:microsoft.com/office/officeart/2005/8/layout/target3"/>
    <dgm:cxn modelId="{A0F3B9B1-FB4B-4B34-8CEC-A0E9E2B461F9}" type="presParOf" srcId="{333A1088-737F-45CB-B68E-254E46348037}" destId="{71A5FEA7-FE77-4220-960F-2AB7AE466FE5}" srcOrd="10" destOrd="0" presId="urn:microsoft.com/office/officeart/2005/8/layout/target3"/>
    <dgm:cxn modelId="{891B0F25-8F97-4FD6-A750-E88A2DE51DA2}" type="presParOf" srcId="{333A1088-737F-45CB-B68E-254E46348037}" destId="{C8857ABF-5052-4733-A46C-0F8B764FF76F}" srcOrd="11" destOrd="0" presId="urn:microsoft.com/office/officeart/2005/8/layout/target3"/>
    <dgm:cxn modelId="{86239B18-BF88-4411-AE29-63D839E94B3D}" type="presParOf" srcId="{333A1088-737F-45CB-B68E-254E46348037}" destId="{1839E65E-6E97-41D2-A171-98C033275D27}" srcOrd="12" destOrd="0" presId="urn:microsoft.com/office/officeart/2005/8/layout/target3"/>
    <dgm:cxn modelId="{789C9B3F-4727-4800-B72D-E13C2C446242}" type="presParOf" srcId="{333A1088-737F-45CB-B68E-254E46348037}" destId="{914F10DC-A7FA-462B-9334-03354AC7EA9F}" srcOrd="13" destOrd="0" presId="urn:microsoft.com/office/officeart/2005/8/layout/target3"/>
    <dgm:cxn modelId="{25AAA6A6-7C70-4EE8-9738-E55905CF08F8}" type="presParOf" srcId="{333A1088-737F-45CB-B68E-254E46348037}" destId="{5583D5C5-FAFF-4548-819C-80E289F73770}" srcOrd="14" destOrd="0" presId="urn:microsoft.com/office/officeart/2005/8/layout/target3"/>
    <dgm:cxn modelId="{C35F059C-A366-4CD9-ACE9-7EB4ECBBC242}" type="presParOf" srcId="{333A1088-737F-45CB-B68E-254E46348037}" destId="{AED2198E-93D5-4001-81B4-73124B309672}" srcOrd="15" destOrd="0" presId="urn:microsoft.com/office/officeart/2005/8/layout/target3"/>
    <dgm:cxn modelId="{4AC2A47A-E100-4A40-AC50-ADD1A6EA1D27}" type="presParOf" srcId="{333A1088-737F-45CB-B68E-254E46348037}" destId="{2BE915AB-18AA-4053-B92C-3BFC9ED204BB}" srcOrd="16" destOrd="0" presId="urn:microsoft.com/office/officeart/2005/8/layout/target3"/>
    <dgm:cxn modelId="{1113F823-640F-435E-A2CD-BB87ED6220C8}" type="presParOf" srcId="{333A1088-737F-45CB-B68E-254E46348037}" destId="{BD3627E9-8FC8-4A2F-B3EA-FAE798EF81D8}" srcOrd="17" destOrd="0" presId="urn:microsoft.com/office/officeart/2005/8/layout/target3"/>
    <dgm:cxn modelId="{1833B829-63E4-4EC9-B504-A0A9D124C117}" type="presParOf" srcId="{333A1088-737F-45CB-B68E-254E46348037}" destId="{017154CD-D9A9-4968-AD11-1207A3C4C00A}" srcOrd="18" destOrd="0" presId="urn:microsoft.com/office/officeart/2005/8/layout/target3"/>
    <dgm:cxn modelId="{F50C29EB-17E5-4A3C-B5B1-2A58AF571747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tx1">
            <a:lumMod val="50000"/>
            <a:lumOff val="50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tx1">
              <a:lumMod val="50000"/>
              <a:lumOff val="5000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tx1">
            <a:lumMod val="50000"/>
            <a:lumOff val="50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tx1">
              <a:lumMod val="50000"/>
              <a:lumOff val="5000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tx1">
            <a:lumMod val="50000"/>
            <a:lumOff val="50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tx1">
              <a:lumMod val="50000"/>
              <a:lumOff val="5000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VY_22_INOVACE_</a:t>
          </a:r>
          <a:r>
            <a:rPr lang="cs-CZ" sz="2000" b="0" kern="1200" dirty="0" smtClean="0"/>
            <a:t>14</a:t>
          </a:r>
          <a:r>
            <a:rPr lang="cs-CZ" sz="2000" kern="1200" dirty="0" smtClean="0"/>
            <a:t>_NJ9_Milionář </a:t>
          </a:r>
          <a:r>
            <a:rPr lang="cs-CZ" sz="2000" kern="1200" dirty="0" smtClean="0"/>
            <a:t>5-6,II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tx1">
            <a:lumMod val="50000"/>
            <a:lumOff val="50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tx1">
              <a:lumMod val="50000"/>
              <a:lumOff val="5000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dirty="0" err="1" smtClean="0"/>
            <a:t>Wiederholung</a:t>
          </a:r>
          <a:r>
            <a:rPr lang="cs-CZ" sz="2000" kern="1200" dirty="0" smtClean="0"/>
            <a:t> 5-6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tx1">
            <a:lumMod val="50000"/>
            <a:lumOff val="50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tx1">
              <a:lumMod val="50000"/>
              <a:lumOff val="5000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871271-673D-4DFD-925E-33BAA7022FC1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EC74B6-455D-46E9-98B8-F5C063CF5211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grada glav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sl-SI"/>
          </a:p>
        </p:txBody>
      </p:sp>
      <p:sp>
        <p:nvSpPr>
          <p:cNvPr id="3" name="Ograda datum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C3673A-D243-47E6-94A1-6F9A0B453AD6}" type="datetimeFigureOut">
              <a:rPr lang="sl-SI" smtClean="0"/>
              <a:pPr/>
              <a:t>10.6.2013</a:t>
            </a:fld>
            <a:endParaRPr lang="sl-SI"/>
          </a:p>
        </p:txBody>
      </p:sp>
      <p:sp>
        <p:nvSpPr>
          <p:cNvPr id="4" name="Ograda stranske slike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sl-SI"/>
          </a:p>
        </p:txBody>
      </p:sp>
      <p:sp>
        <p:nvSpPr>
          <p:cNvPr id="5" name="Ograda opomb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l-SI" smtClean="0"/>
              <a:t>Kliknite, če želite urediti sloge besedila matrice</a:t>
            </a:r>
          </a:p>
          <a:p>
            <a:pPr lvl="1"/>
            <a:r>
              <a:rPr lang="sl-SI" smtClean="0"/>
              <a:t>Druga raven</a:t>
            </a:r>
          </a:p>
          <a:p>
            <a:pPr lvl="2"/>
            <a:r>
              <a:rPr lang="sl-SI" smtClean="0"/>
              <a:t>Tretja raven</a:t>
            </a:r>
          </a:p>
          <a:p>
            <a:pPr lvl="3"/>
            <a:r>
              <a:rPr lang="sl-SI" smtClean="0"/>
              <a:t>Četrta raven</a:t>
            </a:r>
          </a:p>
          <a:p>
            <a:pPr lvl="4"/>
            <a:r>
              <a:rPr lang="sl-SI" smtClean="0"/>
              <a:t>Peta raven</a:t>
            </a:r>
            <a:endParaRPr lang="sl-SI"/>
          </a:p>
        </p:txBody>
      </p:sp>
      <p:sp>
        <p:nvSpPr>
          <p:cNvPr id="6" name="Ograda no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sl-SI"/>
          </a:p>
        </p:txBody>
      </p:sp>
      <p:sp>
        <p:nvSpPr>
          <p:cNvPr id="7" name="Ograda številke diapoz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EDB3CA-C813-43D2-81DD-51AF605AEE81}" type="slidenum">
              <a:rPr lang="sl-SI" smtClean="0"/>
              <a:pPr/>
              <a:t>‹#›</a:t>
            </a:fld>
            <a:endParaRPr lang="sl-SI"/>
          </a:p>
        </p:txBody>
      </p:sp>
    </p:spTree>
    <p:extLst>
      <p:ext uri="{BB962C8B-B14F-4D97-AF65-F5344CB8AC3E}">
        <p14:creationId xmlns="" xmlns:p14="http://schemas.microsoft.com/office/powerpoint/2010/main" val="31862490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EDB3CA-C813-43D2-81DD-51AF605AEE81}" type="slidenum">
              <a:rPr lang="sl-SI" smtClean="0"/>
              <a:pPr/>
              <a:t>3</a:t>
            </a:fld>
            <a:endParaRPr lang="sl-SI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EDB3CA-C813-43D2-81DD-51AF605AEE81}" type="slidenum">
              <a:rPr lang="sl-SI" smtClean="0"/>
              <a:pPr/>
              <a:t>64</a:t>
            </a:fld>
            <a:endParaRPr lang="sl-SI"/>
          </a:p>
        </p:txBody>
      </p:sp>
    </p:spTree>
    <p:extLst>
      <p:ext uri="{BB962C8B-B14F-4D97-AF65-F5344CB8AC3E}">
        <p14:creationId xmlns="" xmlns:p14="http://schemas.microsoft.com/office/powerpoint/2010/main" val="13325486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D271AF-9A28-4551-A395-EBD7C5AC0D0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96A1D2-3EF4-4C41-B128-EBF856E105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2492E7-7D6E-4F2F-AED7-B63FAE7F33F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FCDB02-B9C5-4585-94FE-D076CFD3E4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5E62D9-C508-49BE-ABA5-2BF7B6763A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AF6B1D-98E9-467C-8277-D68D2F401D4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918724-3E78-4BAF-A8FC-9A8F5BD1A73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362A73-5B80-4332-8CE9-80B5E5A320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808BDA-4683-40A8-BEF6-FF2E48BB370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284038-2984-4690-B449-214C99D9B54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5C5043-0CAE-4E8F-B2CE-7C5F1B92B93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10.06.2013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10.06.2013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10.06.2013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10.06.2013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10.06.2013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10.06.2013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10.06.2013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10.06.2013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10.06.2013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10.06.2013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E9A1F63-F231-447C-B052-B134D7070A83}" type="slidenum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25909-0135-4763-A66F-F0371BDA12D7}" type="datetimeFigureOut">
              <a:rPr lang="de-DE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10.06.2013</a:t>
            </a:fld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5B557205-E047-4AAE-8512-767CD3B27D6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5B557205-E047-4AAE-8512-767CD3B27D6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slide" Target="slide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204864"/>
            <a:ext cx="7704856" cy="20128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je určen pro výuku německého jazyka v 9. ročníku ZŠ.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Hra Milionář-  procvičování komunikativních dovedností, které jsou obsahem 5. a 6. lekce učebnice </a:t>
            </a:r>
            <a:r>
              <a:rPr lang="cs-CZ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Deutsch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mit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Max 2.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699792" y="1052736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endParaRPr lang="de-DE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0500" y="1268760"/>
            <a:ext cx="8763000" cy="2667000"/>
          </a:xfrm>
        </p:spPr>
        <p:txBody>
          <a:bodyPr/>
          <a:lstStyle/>
          <a:p>
            <a:pPr eaLnBrk="1" hangingPunct="1">
              <a:defRPr/>
            </a:pPr>
            <a:r>
              <a:rPr lang="sl-SI" sz="6600" dirty="0">
                <a:solidFill>
                  <a:srgbClr val="00B0F0"/>
                </a:solidFill>
                <a:effectLst>
                  <a:outerShdw blurRad="38100" dist="38100" dir="2700000" algn="tl">
                    <a:srgbClr val="808080"/>
                  </a:outerShdw>
                </a:effectLst>
                <a:latin typeface="Arial Black" pitchFamily="34" charset="0"/>
              </a:rPr>
              <a:t>H</a:t>
            </a:r>
            <a:r>
              <a:rPr lang="sl-SI" sz="66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808080"/>
                  </a:outerShdw>
                </a:effectLst>
                <a:latin typeface="Arial Black" pitchFamily="34" charset="0"/>
              </a:rPr>
              <a:t>ra milionář</a:t>
            </a:r>
            <a:r>
              <a:rPr lang="sl-SI" sz="6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808080"/>
                  </a:outerShdw>
                </a:effectLst>
                <a:latin typeface="Arial Black" pitchFamily="34" charset="0"/>
              </a:rPr>
              <a:t/>
            </a:r>
            <a:br>
              <a:rPr lang="sl-SI" sz="6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808080"/>
                  </a:outerShdw>
                </a:effectLst>
                <a:latin typeface="Arial Black" pitchFamily="34" charset="0"/>
              </a:rPr>
            </a:br>
            <a:r>
              <a:rPr lang="sl-SI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808080"/>
                  </a:outerShdw>
                </a:effectLst>
                <a:latin typeface="Arial Black" pitchFamily="34" charset="0"/>
              </a:rPr>
              <a:t>Procvičujeme si</a:t>
            </a:r>
            <a:br>
              <a:rPr lang="sl-SI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808080"/>
                  </a:outerShdw>
                </a:effectLst>
                <a:latin typeface="Arial Black" pitchFamily="34" charset="0"/>
              </a:rPr>
            </a:br>
            <a:r>
              <a:rPr lang="sl-SI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808080"/>
                  </a:outerShdw>
                </a:effectLst>
                <a:latin typeface="Arial Black" pitchFamily="34" charset="0"/>
              </a:rPr>
              <a:t>komunikaci v němčině</a:t>
            </a:r>
            <a:br>
              <a:rPr lang="sl-SI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808080"/>
                  </a:outerShdw>
                </a:effectLst>
                <a:latin typeface="Arial Black" pitchFamily="34" charset="0"/>
              </a:rPr>
            </a:br>
            <a:r>
              <a:rPr lang="sl-SI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808080"/>
                  </a:outerShdw>
                </a:effectLst>
                <a:latin typeface="Arial Black" pitchFamily="34" charset="0"/>
              </a:rPr>
              <a:t>Lekce 5-6, díl 2.</a:t>
            </a:r>
            <a:r>
              <a:rPr lang="en-GB" sz="4000" dirty="0" smtClean="0">
                <a:solidFill>
                  <a:schemeClr val="bg1"/>
                </a:solidFill>
                <a:latin typeface="Arial Black" pitchFamily="34" charset="0"/>
              </a:rPr>
              <a:t/>
            </a:r>
            <a:br>
              <a:rPr lang="en-GB" sz="4000" dirty="0" smtClean="0">
                <a:solidFill>
                  <a:schemeClr val="bg1"/>
                </a:solidFill>
                <a:latin typeface="Arial Black" pitchFamily="34" charset="0"/>
              </a:rPr>
            </a:br>
            <a:r>
              <a:rPr lang="en-GB" sz="5400" dirty="0" smtClean="0">
                <a:solidFill>
                  <a:schemeClr val="bg1"/>
                </a:solidFill>
                <a:latin typeface="Arial Black" pitchFamily="34" charset="0"/>
              </a:rPr>
              <a:t/>
            </a:r>
            <a:br>
              <a:rPr lang="en-GB" sz="5400" dirty="0" smtClean="0">
                <a:solidFill>
                  <a:schemeClr val="bg1"/>
                </a:solidFill>
                <a:latin typeface="Arial Black" pitchFamily="34" charset="0"/>
              </a:rPr>
            </a:br>
            <a:endParaRPr lang="en-US" sz="5400" dirty="0" smtClean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2052" name="Picture 9" descr="j014039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95625" y="3284984"/>
            <a:ext cx="2952750" cy="247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  <p:sndAc>
      <p:stSnd>
        <p:snd r:embed="rId3" name="stin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Frage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1</a:t>
            </a:r>
          </a:p>
        </p:txBody>
      </p:sp>
      <p:sp>
        <p:nvSpPr>
          <p:cNvPr id="3076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077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3" name="drumroll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9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0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1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2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Wo treffen wir uns ?</a:t>
            </a:r>
          </a:p>
        </p:txBody>
      </p:sp>
      <p:sp>
        <p:nvSpPr>
          <p:cNvPr id="615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um sieben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am Hotel Flora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in die Bibliothek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heute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morgen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4105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06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07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08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09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10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11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12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13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14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15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16" name="AutoShape 20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3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1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1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1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1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2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23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24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25" name="AutoShape 5"/>
          <p:cNvSpPr>
            <a:spLocks noChangeArrowheads="1"/>
          </p:cNvSpPr>
          <p:nvPr/>
        </p:nvSpPr>
        <p:spPr bwMode="auto">
          <a:xfrm>
            <a:off x="611188" y="26035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26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Wo treffen wir uns?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 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um sieben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am Hotel Flora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in  die Bibliothek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 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heute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morgen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129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30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31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32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33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34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35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36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37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38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100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6148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9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Frage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2</a:t>
            </a:r>
          </a:p>
        </p:txBody>
      </p:sp>
      <p:sp>
        <p:nvSpPr>
          <p:cNvPr id="7172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7173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195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196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197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198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title"/>
          </p:nvPr>
        </p:nvSpPr>
        <p:spPr>
          <a:xfrm>
            <a:off x="609600" y="381000"/>
            <a:ext cx="8077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Was tut dir weh 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1127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</a:t>
            </a:r>
            <a:r>
              <a:rPr lang="cs-CZ" sz="4800" b="1" dirty="0" smtClean="0">
                <a:solidFill>
                  <a:srgbClr val="FF9900"/>
                </a:solidFill>
                <a:latin typeface="Arial" charset="0"/>
              </a:rPr>
              <a:t> </a:t>
            </a:r>
            <a:r>
              <a:rPr lang="cs-CZ" sz="4800" b="1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meine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Beine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Husten und Schnupfen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eine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Grippe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sehr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gern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8201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02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03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04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05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06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07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08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09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10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821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8212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2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2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2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2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2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2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2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219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220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221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222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Was tut dir weh?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922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Meine Beine.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 </a:t>
            </a:r>
            <a:r>
              <a:rPr lang="sl-SI" sz="5400" baseline="10000" dirty="0" smtClean="0">
                <a:solidFill>
                  <a:schemeClr val="bg1"/>
                </a:solidFill>
                <a:latin typeface="Arial" charset="0"/>
              </a:rPr>
              <a:t>Husten und Schnupfen</a:t>
            </a:r>
            <a:r>
              <a:rPr lang="sl-SI" sz="5400" b="1" baseline="10000" dirty="0" smtClean="0">
                <a:solidFill>
                  <a:srgbClr val="FF9900"/>
                </a:solidFill>
                <a:latin typeface="Arial" charset="0"/>
              </a:rPr>
              <a:t>.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eine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Grippe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sehr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gern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9225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9226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9227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9228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9229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9230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9231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9232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9233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9234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200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0244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0245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Frage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3</a:t>
            </a:r>
          </a:p>
        </p:txBody>
      </p:sp>
      <p:sp>
        <p:nvSpPr>
          <p:cNvPr id="11268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1269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291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292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293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294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295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Warum läufst du nicht?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64520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539552" y="2667000"/>
            <a:ext cx="8784976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Im Winter.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Ich habe kein Buch.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Meine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Beine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tun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mir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weh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Zum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Arzt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2297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298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299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300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301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302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303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304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305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306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230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308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45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45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4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4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45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45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0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3315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3316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3317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3318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Warum läufst du nicht?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13320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611560" y="2667000"/>
            <a:ext cx="853244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</a:t>
            </a:r>
            <a:r>
              <a:rPr lang="cs-CZ" sz="4800" b="1" dirty="0" smtClean="0">
                <a:solidFill>
                  <a:srgbClr val="FF9900"/>
                </a:solidFill>
                <a:latin typeface="Arial" charset="0"/>
              </a:rPr>
              <a:t>  </a:t>
            </a:r>
            <a:r>
              <a:rPr lang="cs-CZ" sz="4800" b="1" dirty="0" err="1" smtClean="0">
                <a:solidFill>
                  <a:schemeClr val="bg1"/>
                </a:solidFill>
                <a:latin typeface="Arial" charset="0"/>
              </a:rPr>
              <a:t>Im</a:t>
            </a:r>
            <a:r>
              <a:rPr lang="cs-CZ" sz="4800" b="1" dirty="0" smtClean="0">
                <a:solidFill>
                  <a:schemeClr val="bg1"/>
                </a:solidFill>
                <a:latin typeface="Arial" charset="0"/>
              </a:rPr>
              <a:t> Winter.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Ich habe kein Buch.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Meine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Beine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tun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mir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weh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Zum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Arzt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3321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3322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3323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3324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3325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3326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3327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3328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3329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3330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300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4340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4341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Frage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4</a:t>
            </a:r>
          </a:p>
        </p:txBody>
      </p:sp>
      <p:sp>
        <p:nvSpPr>
          <p:cNvPr id="15364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5365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AutoShape 2"/>
          <p:cNvSpPr>
            <a:spLocks noChangeArrowheads="1"/>
          </p:cNvSpPr>
          <p:nvPr/>
        </p:nvSpPr>
        <p:spPr bwMode="auto">
          <a:xfrm>
            <a:off x="467544" y="2780928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87" name="AutoShape 3"/>
          <p:cNvSpPr>
            <a:spLocks noChangeArrowheads="1"/>
          </p:cNvSpPr>
          <p:nvPr/>
        </p:nvSpPr>
        <p:spPr bwMode="auto">
          <a:xfrm>
            <a:off x="467544" y="378904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88" name="AutoShape 4"/>
          <p:cNvSpPr>
            <a:spLocks noChangeArrowheads="1"/>
          </p:cNvSpPr>
          <p:nvPr/>
        </p:nvSpPr>
        <p:spPr bwMode="auto">
          <a:xfrm>
            <a:off x="467544" y="4797152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89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90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91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cs-CZ" sz="4800" dirty="0" err="1" smtClean="0">
                <a:solidFill>
                  <a:srgbClr val="FF0000"/>
                </a:solidFill>
                <a:latin typeface="Arial" charset="0"/>
              </a:rPr>
              <a:t>Wie</a:t>
            </a:r>
            <a:r>
              <a:rPr lang="cs-CZ" sz="48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rgbClr val="FF0000"/>
                </a:solidFill>
                <a:latin typeface="Arial" charset="0"/>
              </a:rPr>
              <a:t>komme</a:t>
            </a:r>
            <a:r>
              <a:rPr lang="cs-CZ" sz="48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rgbClr val="FF0000"/>
                </a:solidFill>
                <a:latin typeface="Arial" charset="0"/>
              </a:rPr>
              <a:t>ich</a:t>
            </a:r>
            <a:r>
              <a:rPr lang="cs-CZ" sz="48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rgbClr val="FF0000"/>
                </a:solidFill>
                <a:latin typeface="Arial" charset="0"/>
              </a:rPr>
              <a:t>zum</a:t>
            </a:r>
            <a:r>
              <a:rPr lang="cs-CZ" sz="4800" dirty="0" smtClean="0">
                <a:solidFill>
                  <a:srgbClr val="FF0000"/>
                </a:solidFill>
                <a:latin typeface="Arial" charset="0"/>
              </a:rPr>
              <a:t> Kino?</a:t>
            </a:r>
            <a:endParaRPr lang="en-US" sz="48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1536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395536" y="2667000"/>
            <a:ext cx="8748464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4800" b="1" baseline="10000" dirty="0" smtClean="0">
                <a:solidFill>
                  <a:srgbClr val="FF9900"/>
                </a:solidFill>
                <a:latin typeface="Arial" charset="0"/>
              </a:rPr>
              <a:t>  </a:t>
            </a: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Um zehn nach sechs.</a:t>
            </a:r>
          </a:p>
          <a:p>
            <a:pPr eaLnBrk="1" hangingPunct="1">
              <a:buFontTx/>
              <a:buNone/>
            </a:pPr>
            <a:r>
              <a:rPr lang="sl-SI" sz="5400" b="1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sl-SI" sz="44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000" dirty="0" smtClean="0">
                <a:solidFill>
                  <a:schemeClr val="bg1"/>
                </a:solidFill>
                <a:latin typeface="Arial" charset="0"/>
              </a:rPr>
              <a:t>Nein,er ist zu Hause.      </a:t>
            </a:r>
          </a:p>
          <a:p>
            <a:pPr eaLnBrk="1" hangingPunct="1">
              <a:buFontTx/>
              <a:buNone/>
            </a:pPr>
            <a:r>
              <a:rPr lang="cs-CZ" sz="4800" b="1" baseline="10000" dirty="0" smtClean="0">
                <a:solidFill>
                  <a:srgbClr val="FF9900"/>
                </a:solidFill>
                <a:latin typeface="Arial" charset="0"/>
              </a:rPr>
              <a:t>  </a:t>
            </a: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</a:t>
            </a:r>
            <a:r>
              <a:rPr lang="cs-CZ" sz="4800" b="1" baseline="10000" dirty="0" smtClean="0">
                <a:solidFill>
                  <a:srgbClr val="FF9900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Geradeaus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und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nach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links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48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cs-CZ" sz="4800" b="1" baseline="10000" dirty="0" smtClean="0">
                <a:solidFill>
                  <a:srgbClr val="FF9900"/>
                </a:solidFill>
                <a:latin typeface="Arial" charset="0"/>
              </a:rPr>
              <a:t>   </a:t>
            </a: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Bis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zur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Post.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6393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394" name="Line 10"/>
          <p:cNvSpPr>
            <a:spLocks noChangeShapeType="1"/>
          </p:cNvSpPr>
          <p:nvPr/>
        </p:nvSpPr>
        <p:spPr bwMode="auto">
          <a:xfrm flipH="1">
            <a:off x="0" y="5229200"/>
            <a:ext cx="608992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395" name="Line 11"/>
          <p:cNvSpPr>
            <a:spLocks noChangeShapeType="1"/>
          </p:cNvSpPr>
          <p:nvPr/>
        </p:nvSpPr>
        <p:spPr bwMode="auto">
          <a:xfrm flipH="1">
            <a:off x="0" y="4221088"/>
            <a:ext cx="395536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396" name="Line 12"/>
          <p:cNvSpPr>
            <a:spLocks noChangeShapeType="1"/>
          </p:cNvSpPr>
          <p:nvPr/>
        </p:nvSpPr>
        <p:spPr bwMode="auto">
          <a:xfrm flipH="1">
            <a:off x="0" y="3212976"/>
            <a:ext cx="467544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397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398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399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400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401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402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6403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404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3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3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3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3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3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3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8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7411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7412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7413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7414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4800" dirty="0" smtClean="0">
                <a:solidFill>
                  <a:srgbClr val="FF0000"/>
                </a:solidFill>
                <a:latin typeface="Arial" charset="0"/>
              </a:rPr>
              <a:t>Wie komme ich zum Kino?</a:t>
            </a:r>
            <a:endParaRPr lang="en-US" sz="48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17416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683568" y="2667000"/>
            <a:ext cx="828092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um zehn nach sechs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Nein, er ist zu Hause.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</a:t>
            </a:r>
            <a:r>
              <a:rPr lang="en-US" sz="4400" b="1" baseline="10000" dirty="0" smtClean="0">
                <a:solidFill>
                  <a:srgbClr val="FF9900"/>
                </a:solidFill>
                <a:latin typeface="Arial" charset="0"/>
              </a:rPr>
              <a:t> </a:t>
            </a:r>
            <a:r>
              <a:rPr lang="cs-CZ" sz="4400" b="1" baseline="10000" dirty="0" smtClean="0">
                <a:solidFill>
                  <a:srgbClr val="FF9900"/>
                </a:solidFill>
                <a:latin typeface="Arial" charset="0"/>
              </a:rPr>
              <a:t> </a:t>
            </a:r>
            <a:r>
              <a:rPr lang="cs-CZ" sz="4400" dirty="0" err="1" smtClean="0">
                <a:solidFill>
                  <a:schemeClr val="bg1"/>
                </a:solidFill>
                <a:latin typeface="Arial" charset="0"/>
              </a:rPr>
              <a:t>Geradeaus</a:t>
            </a:r>
            <a:r>
              <a:rPr lang="cs-CZ" sz="4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400" dirty="0" err="1" smtClean="0">
                <a:solidFill>
                  <a:schemeClr val="bg1"/>
                </a:solidFill>
                <a:latin typeface="Arial" charset="0"/>
              </a:rPr>
              <a:t>und</a:t>
            </a:r>
            <a:r>
              <a:rPr lang="cs-CZ" sz="4400" dirty="0" smtClean="0">
                <a:solidFill>
                  <a:schemeClr val="bg1"/>
                </a:solidFill>
                <a:latin typeface="Arial" charset="0"/>
              </a:rPr>
              <a:t> nach </a:t>
            </a:r>
            <a:r>
              <a:rPr lang="cs-CZ" sz="4400" dirty="0" err="1" smtClean="0">
                <a:solidFill>
                  <a:schemeClr val="bg1"/>
                </a:solidFill>
                <a:latin typeface="Arial" charset="0"/>
              </a:rPr>
              <a:t>links</a:t>
            </a:r>
            <a:r>
              <a:rPr lang="cs-CZ" sz="4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4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Bis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zur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Post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7417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7418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7419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7420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7421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7422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7423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7424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7425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7426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500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8436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8437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Frage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5</a:t>
            </a:r>
          </a:p>
        </p:txBody>
      </p:sp>
      <p:sp>
        <p:nvSpPr>
          <p:cNvPr id="19460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19461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483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484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485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486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Ist es weit 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1946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</a:t>
            </a:r>
            <a:r>
              <a:rPr lang="cs-CZ" sz="4800" b="1" baseline="10000" dirty="0" smtClean="0">
                <a:solidFill>
                  <a:srgbClr val="FF9900"/>
                </a:solidFill>
                <a:latin typeface="Arial" charset="0"/>
              </a:rPr>
              <a:t>  </a:t>
            </a:r>
            <a:r>
              <a:rPr lang="sl-SI" sz="4800" dirty="0" smtClean="0">
                <a:solidFill>
                  <a:schemeClr val="bg1"/>
                </a:solidFill>
                <a:latin typeface="Arial" charset="0"/>
              </a:rPr>
              <a:t>Ja, schon heute morgen. 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Zehn Minuten zu Fuß.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Mit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ihrem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Onkel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es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ist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klein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0489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0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1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2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3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4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5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6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7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8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0499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500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4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4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4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4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4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4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4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1507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1508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1509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1510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1511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Ist es weit?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151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</a:t>
            </a:r>
            <a:r>
              <a:rPr lang="cs-CZ" sz="4800" b="1" dirty="0" smtClean="0">
                <a:solidFill>
                  <a:srgbClr val="FF9900"/>
                </a:solidFill>
                <a:latin typeface="Arial" charset="0"/>
              </a:rPr>
              <a:t> 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schon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heute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morgen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Zehn Minuten zu Fuß.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cs-CZ" sz="4800" b="1" baseline="10000" dirty="0" smtClean="0">
                <a:solidFill>
                  <a:srgbClr val="FF99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Mit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ihrem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Onkel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es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ist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klein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1513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1514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1515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1516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1517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1518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1519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1520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1521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1522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1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2532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2533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Frage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6</a:t>
            </a:r>
          </a:p>
        </p:txBody>
      </p:sp>
      <p:sp>
        <p:nvSpPr>
          <p:cNvPr id="23556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3557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79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80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81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82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83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Wohnst du in der Stadt?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3560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982272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Nein, in Österreich.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auf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dem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Lande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Ich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weiß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nicht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,in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Dresden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 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4585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86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87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88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89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90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91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92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93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94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4595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96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5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5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35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35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5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5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60" grpId="0" build="p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3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4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5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6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7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Wohnst du in der Stadt?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560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805428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Nein, in Österreich.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auf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dem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Lande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Ich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weiß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nicht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in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Dresden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5609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5610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5611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5612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5613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5614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5615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5616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5617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5618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2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6628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6629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Frage 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7</a:t>
            </a:r>
          </a:p>
        </p:txBody>
      </p:sp>
      <p:sp>
        <p:nvSpPr>
          <p:cNvPr id="27652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7653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8675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8676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8677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8678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8679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Fährst du oft </a:t>
            </a:r>
            <a:br>
              <a:rPr lang="sl-SI" sz="5400" dirty="0" smtClean="0">
                <a:solidFill>
                  <a:srgbClr val="FF0000"/>
                </a:solidFill>
                <a:latin typeface="Arial" charset="0"/>
              </a:rPr>
            </a:br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mit dem Zug?</a:t>
            </a:r>
          </a:p>
        </p:txBody>
      </p:sp>
      <p:sp>
        <p:nvSpPr>
          <p:cNvPr id="27656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mit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dem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Auto.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Ja,zu Fuß.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aber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nicht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gern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meine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Oma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8681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82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83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84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85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86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87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88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89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90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869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8692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6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6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76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76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76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76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76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6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6" grpId="0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9699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9700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9701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9702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9703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Fährst du oft</a:t>
            </a:r>
            <a:br>
              <a:rPr lang="sl-SI" sz="5400" dirty="0" smtClean="0">
                <a:solidFill>
                  <a:srgbClr val="FF0000"/>
                </a:solidFill>
                <a:latin typeface="Arial" charset="0"/>
              </a:rPr>
            </a:br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mit dem Zug?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970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Nein, mit dem Auto.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Ja, zu Fuß.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aber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nicht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gern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meine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Oma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9705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9706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9707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9708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9709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9710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9711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9712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9713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29714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4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0724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0725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Frage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8</a:t>
            </a:r>
          </a:p>
        </p:txBody>
      </p:sp>
      <p:sp>
        <p:nvSpPr>
          <p:cNvPr id="31748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1749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2772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2773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2774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2775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Gibt es in deinem Dorf einen Teich?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3175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In der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Schwimmhalle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Er hat Hunger.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er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heißt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Síkovec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keinen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Fluss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 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2777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78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79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80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81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82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83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84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85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86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278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2788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7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7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17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17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7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7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17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17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2" grpId="0" build="p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3796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3797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3798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3799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Gibt es in deinem Dorf einen Teich?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3800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In der Schwimmhalle.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 Er hat Hunger.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er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heißt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Síkovec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keinen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Fluss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3801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3802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3803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3804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3805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3806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3807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3808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3809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3810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8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4820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4821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Frage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9</a:t>
            </a:r>
          </a:p>
        </p:txBody>
      </p:sp>
      <p:sp>
        <p:nvSpPr>
          <p:cNvPr id="35844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5845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68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69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70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Fahren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wir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mit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der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Seilbahn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3584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27584" y="28956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sl-SI" sz="4400" dirty="0" smtClean="0">
                <a:solidFill>
                  <a:schemeClr val="bg1"/>
                </a:solidFill>
                <a:latin typeface="Arial" charset="0"/>
              </a:rPr>
              <a:t>Nein, lieber mit dem Skilift.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</a:t>
            </a:r>
            <a:r>
              <a:rPr lang="sl-SI" sz="4800" b="1" dirty="0" smtClean="0">
                <a:solidFill>
                  <a:srgbClr val="FF9900"/>
                </a:solidFill>
                <a:latin typeface="Arial" charset="0"/>
              </a:rPr>
              <a:t> </a:t>
            </a:r>
            <a:r>
              <a:rPr lang="sl-SI" sz="4800" dirty="0" smtClean="0">
                <a:solidFill>
                  <a:schemeClr val="bg1"/>
                </a:solidFill>
                <a:latin typeface="Arial" charset="0"/>
              </a:rPr>
              <a:t>Ja, mit dem Zug.  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Auf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dem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Tennisplatz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48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um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eins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6873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74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75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76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77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78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79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80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81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82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6883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84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8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8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58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58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58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58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58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58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8" grpId="0" build="p" autoUpdateAnimBg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7892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7893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7894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Wann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kommst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du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?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7896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4400" dirty="0" smtClean="0">
                <a:solidFill>
                  <a:schemeClr val="bg1"/>
                </a:solidFill>
                <a:latin typeface="Arial" charset="0"/>
              </a:rPr>
              <a:t>Nein, lieber mit dem Skilift.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4800" dirty="0" smtClean="0">
                <a:solidFill>
                  <a:schemeClr val="bg1"/>
                </a:solidFill>
                <a:latin typeface="Arial" charset="0"/>
              </a:rPr>
              <a:t>Ja, mit dem Zug.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Auf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dem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Tennisplatz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48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, um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eins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48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7897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7898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7899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7900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7901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7902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7903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7904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7905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7906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16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8916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8917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Frage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10</a:t>
            </a:r>
          </a:p>
        </p:txBody>
      </p:sp>
      <p:sp>
        <p:nvSpPr>
          <p:cNvPr id="39940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39941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470004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4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5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7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Gibt es in eurer Stadt ein Krankenhaus?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3994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683568" y="2667000"/>
            <a:ext cx="8208912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4800" dirty="0" smtClean="0">
                <a:solidFill>
                  <a:schemeClr val="bg1"/>
                </a:solidFill>
                <a:latin typeface="Arial" charset="0"/>
              </a:rPr>
              <a:t>Im Winter.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4400" dirty="0" smtClean="0">
                <a:solidFill>
                  <a:schemeClr val="bg1"/>
                </a:solidFill>
                <a:latin typeface="Arial" charset="0"/>
              </a:rPr>
              <a:t>Ja, es ist nicht weit vom Park.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Nach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Österreich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48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Mit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dem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Flugzeug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48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40969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0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1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2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3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4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5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6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7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8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0979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80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99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99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99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99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99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99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99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99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4" grpId="0" build="p" autoUpdateAnimBg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88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89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1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404664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Gibt es in eurer Stadt ein Krankenhaus?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199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611560" y="2852936"/>
            <a:ext cx="8352928" cy="4506416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4800" dirty="0" smtClean="0">
                <a:solidFill>
                  <a:schemeClr val="bg1"/>
                </a:solidFill>
                <a:latin typeface="Arial" charset="0"/>
              </a:rPr>
              <a:t>Im Winter.</a:t>
            </a:r>
          </a:p>
          <a:p>
            <a:pPr eaLnBrk="1" hangingPunct="1"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4400" dirty="0" smtClean="0">
                <a:solidFill>
                  <a:srgbClr val="FFFFFF"/>
                </a:solidFill>
                <a:latin typeface="Arial" charset="0"/>
              </a:rPr>
              <a:t>Ja, es ist nicht weit vom Park.</a:t>
            </a:r>
            <a:endParaRPr lang="sl-SI" sz="4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</a:t>
            </a:r>
            <a:r>
              <a:rPr lang="cs-CZ" sz="4800" dirty="0" smtClean="0">
                <a:solidFill>
                  <a:srgbClr val="FFFFFF"/>
                </a:solidFill>
                <a:latin typeface="Arial" charset="0"/>
              </a:rPr>
              <a:t> Nach </a:t>
            </a:r>
            <a:r>
              <a:rPr lang="cs-CZ" sz="4800" dirty="0" err="1" smtClean="0">
                <a:solidFill>
                  <a:srgbClr val="FFFFFF"/>
                </a:solidFill>
                <a:latin typeface="Arial" charset="0"/>
              </a:rPr>
              <a:t>Österreich</a:t>
            </a:r>
            <a:r>
              <a:rPr lang="cs-CZ" sz="4800" dirty="0" smtClean="0">
                <a:solidFill>
                  <a:srgbClr val="FFFFFF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Mit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dem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Flugzeug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48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41993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994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995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996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997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998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1999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2000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2001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2002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32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43012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3013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Frage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11</a:t>
            </a:r>
          </a:p>
        </p:txBody>
      </p:sp>
      <p:sp>
        <p:nvSpPr>
          <p:cNvPr id="44036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4037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5059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5060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5061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5062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5063" name="Rectangle 7"/>
          <p:cNvSpPr>
            <a:spLocks noGrp="1" noChangeArrowheads="1"/>
          </p:cNvSpPr>
          <p:nvPr>
            <p:ph type="title"/>
          </p:nvPr>
        </p:nvSpPr>
        <p:spPr>
          <a:xfrm>
            <a:off x="611560" y="381000"/>
            <a:ext cx="792088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Wo wartest du auf mich?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4040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Auf dem Bahnhof.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Um halb vier.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Es ist nicht weit.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Mit dem Zug.</a:t>
            </a:r>
          </a:p>
        </p:txBody>
      </p:sp>
      <p:sp>
        <p:nvSpPr>
          <p:cNvPr id="45065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66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67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68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69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70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71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72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73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74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5075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5076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40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40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40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40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40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40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40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40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40" grpId="0" build="p" autoUpdateAnimBg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6084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6085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6086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6087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77044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Wo wartest du auf mich?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4608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62000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Auf dem Bahnhof.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Um halb vier.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Es ist nicht weit.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Mit dem Zug.</a:t>
            </a:r>
          </a:p>
        </p:txBody>
      </p:sp>
      <p:sp>
        <p:nvSpPr>
          <p:cNvPr id="46089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6090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6091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6092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6093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6094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6095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6096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6097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6098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64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47108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7109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Frage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12</a:t>
            </a:r>
          </a:p>
        </p:txBody>
      </p:sp>
      <p:sp>
        <p:nvSpPr>
          <p:cNvPr id="48132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8133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9155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9156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9157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9158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9159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Womit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fährst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du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zu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Arial" charset="0"/>
              </a:rPr>
              <a:t>Oma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48136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838256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Um acht Uhr.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Mit dem Auto.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Drei Stunden.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Ja, auf dem Lande.</a:t>
            </a:r>
          </a:p>
        </p:txBody>
      </p:sp>
      <p:sp>
        <p:nvSpPr>
          <p:cNvPr id="49161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62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63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64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65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66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67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68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69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70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9172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8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8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81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81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81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81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81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81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6" grpId="0" build="p" autoUpdateAnimBg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0179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0180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0181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0182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0183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Womit fährst du zu Oma?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018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7766248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Um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acht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Uhr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Mit dem Auto.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Drei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Stunden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auf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dem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Lande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0185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0186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0187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0188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0189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0190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0191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0192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0193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0194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125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1204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1205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Frage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13</a:t>
            </a:r>
          </a:p>
        </p:txBody>
      </p:sp>
      <p:sp>
        <p:nvSpPr>
          <p:cNvPr id="52228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2229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3251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3252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3253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3254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3255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Fahren Sie nach Italien, Frau Schwarz?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223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539552" y="2667000"/>
            <a:ext cx="8280920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nach Milano.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Nein, mit dem Bus.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ich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fahre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im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April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nach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München</a:t>
            </a:r>
            <a:r>
              <a:rPr lang="cs-CZ" sz="4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4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3257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58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59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60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61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62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63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64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65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66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326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3268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22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22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22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22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22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22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22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22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32" grpId="0" build="p" autoUpdateAnimBg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4275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4276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4277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4278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4279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Fahren Sie nach Italien, Frau Schwarz?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4280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539552" y="2667000"/>
            <a:ext cx="8352928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nach Milano.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Nein, mit dem Bus.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ich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fahre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im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April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nach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München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4281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4282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4283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4284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4285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4286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4287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4288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4289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4290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250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5300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5301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Frage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14</a:t>
            </a:r>
          </a:p>
        </p:txBody>
      </p:sp>
      <p:sp>
        <p:nvSpPr>
          <p:cNvPr id="56324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6325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7347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7348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7349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7350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7351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Fahren Sie bis zum Hotel Stern?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632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8558336" cy="4506416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Neben der Schule.</a:t>
            </a: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 </a:t>
            </a:r>
            <a:r>
              <a:rPr lang="sl-SI" sz="4800" dirty="0" smtClean="0">
                <a:solidFill>
                  <a:schemeClr val="bg1"/>
                </a:solidFill>
                <a:latin typeface="Arial" charset="0"/>
              </a:rPr>
              <a:t>Nein, nur zum Rathaus.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</a:t>
            </a:r>
            <a:r>
              <a:rPr lang="cs-CZ" sz="4800" b="1" baseline="10000" dirty="0" smtClean="0">
                <a:solidFill>
                  <a:srgbClr val="FF9900"/>
                </a:solidFill>
                <a:latin typeface="Arial" charset="0"/>
              </a:rPr>
              <a:t> 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,in der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Küche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,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ich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fahre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mit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dem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Opa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48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7353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54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55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56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57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58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59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60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61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62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7363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7364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63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63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63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3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63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63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63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63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8" grpId="0" build="p" autoUpdateAnimBg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8371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8372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2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8373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8374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8375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Fahren Sie bis zum Hotel Stern?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58376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8486328" cy="41910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Neben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der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Schule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sl-SI" sz="5400" dirty="0" smtClean="0">
                <a:solidFill>
                  <a:schemeClr val="bg1"/>
                </a:solidFill>
                <a:latin typeface="Arial" charset="0"/>
              </a:rPr>
              <a:t>Nein, nur zum Rathaus.</a:t>
            </a: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Ja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, in der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Küche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Nein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,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ich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fahre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mit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dem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Opa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48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8377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8378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8379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8380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8381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8382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8383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8384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8385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8386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500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9396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59397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AutoShape 2"/>
          <p:cNvSpPr>
            <a:spLocks noChangeArrowheads="1"/>
          </p:cNvSpPr>
          <p:nvPr/>
        </p:nvSpPr>
        <p:spPr bwMode="auto">
          <a:xfrm>
            <a:off x="609600" y="2057400"/>
            <a:ext cx="8001000" cy="2743200"/>
          </a:xfrm>
          <a:prstGeom prst="hexagon">
            <a:avLst>
              <a:gd name="adj" fmla="val 713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Frage</a:t>
            </a:r>
            <a:r>
              <a:rPr lang="en-US" sz="8000" dirty="0" smtClean="0">
                <a:solidFill>
                  <a:schemeClr val="bg1"/>
                </a:solidFill>
                <a:latin typeface="Arial" charset="0"/>
              </a:rPr>
              <a:t> 15</a:t>
            </a:r>
          </a:p>
        </p:txBody>
      </p:sp>
      <p:sp>
        <p:nvSpPr>
          <p:cNvPr id="60420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0421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1443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1444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1445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1446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1447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Wo wohnt Joachim?</a:t>
            </a:r>
            <a:endParaRPr lang="en-US" sz="5400" dirty="0" smtClean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6042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8702352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Ins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Hotel Flora.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sl-SI" sz="4800" b="1" baseline="10000" dirty="0" smtClean="0">
                <a:solidFill>
                  <a:srgbClr val="FF9900"/>
                </a:solidFill>
                <a:latin typeface="Arial" charset="0"/>
              </a:rPr>
              <a:t>B  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Im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Kino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Mai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sl-SI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Nicht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weit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von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dem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Bahnhof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Unter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dem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Bett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61449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0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1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2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3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4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5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6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7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8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1459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86800" y="0"/>
            <a:ext cx="457200" cy="4572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1460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686800" y="6324600"/>
            <a:ext cx="457200" cy="533400"/>
          </a:xfrm>
          <a:prstGeom prst="actionButtonBlank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zoom/>
    <p:sndAc>
      <p:stSnd>
        <p:snd r:embed="rId2" name="09. Who Correct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04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04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04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04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04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04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04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04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4" grpId="0" build="p" autoUpdateAnimBg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533400" y="27432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533400" y="37338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>
            <a:off x="533400" y="47244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accent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2469" name="AutoShape 5"/>
          <p:cNvSpPr>
            <a:spLocks noChangeArrowheads="1"/>
          </p:cNvSpPr>
          <p:nvPr/>
        </p:nvSpPr>
        <p:spPr bwMode="auto">
          <a:xfrm>
            <a:off x="609600" y="228600"/>
            <a:ext cx="8001000" cy="2362200"/>
          </a:xfrm>
          <a:prstGeom prst="hexagon">
            <a:avLst>
              <a:gd name="adj" fmla="val 8280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533400" y="5715000"/>
            <a:ext cx="8153400" cy="838200"/>
          </a:xfrm>
          <a:prstGeom prst="hexagon">
            <a:avLst>
              <a:gd name="adj" fmla="val 30893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2471" name="Rectangle 7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696200" cy="2057400"/>
          </a:xfrm>
          <a:noFill/>
        </p:spPr>
        <p:txBody>
          <a:bodyPr/>
          <a:lstStyle/>
          <a:p>
            <a:pPr eaLnBrk="1" hangingPunct="1"/>
            <a:r>
              <a:rPr lang="sl-SI" sz="5400" dirty="0" smtClean="0">
                <a:solidFill>
                  <a:srgbClr val="FF0000"/>
                </a:solidFill>
                <a:latin typeface="Arial" charset="0"/>
              </a:rPr>
              <a:t>Wo wohnt Joachim?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6247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838200" y="2667000"/>
            <a:ext cx="8630344" cy="396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A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Ins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Hotel Flora.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B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Im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Kino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Mai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C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Nicht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weit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von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dem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" charset="0"/>
              </a:rPr>
              <a:t>Bahnhof</a:t>
            </a:r>
            <a:r>
              <a:rPr lang="cs-CZ" sz="4800" dirty="0" smtClean="0">
                <a:solidFill>
                  <a:schemeClr val="bg1"/>
                </a:solidFill>
                <a:latin typeface="Arial" charset="0"/>
              </a:rPr>
              <a:t>. </a:t>
            </a:r>
            <a:endParaRPr lang="en-US" sz="4800" dirty="0" smtClean="0">
              <a:solidFill>
                <a:schemeClr val="bg1"/>
              </a:solidFill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US" sz="4800" b="1" baseline="10000" dirty="0" smtClean="0">
                <a:solidFill>
                  <a:srgbClr val="FF9900"/>
                </a:solidFill>
                <a:latin typeface="Arial" charset="0"/>
              </a:rPr>
              <a:t>D </a:t>
            </a:r>
            <a:r>
              <a:rPr lang="en-US" sz="5400" dirty="0" smtClean="0"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Unter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dem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Arial" charset="0"/>
              </a:rPr>
              <a:t>Bett</a:t>
            </a:r>
            <a:r>
              <a:rPr lang="cs-CZ" sz="5400" dirty="0" smtClean="0">
                <a:solidFill>
                  <a:schemeClr val="bg1"/>
                </a:solidFill>
                <a:latin typeface="Arial" charset="0"/>
              </a:rPr>
              <a:t>.</a:t>
            </a:r>
            <a:endParaRPr lang="en-US" sz="54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62473" name="Line 9"/>
          <p:cNvSpPr>
            <a:spLocks noChangeShapeType="1"/>
          </p:cNvSpPr>
          <p:nvPr/>
        </p:nvSpPr>
        <p:spPr bwMode="auto">
          <a:xfrm flipH="1">
            <a:off x="0" y="6172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2474" name="Line 10"/>
          <p:cNvSpPr>
            <a:spLocks noChangeShapeType="1"/>
          </p:cNvSpPr>
          <p:nvPr/>
        </p:nvSpPr>
        <p:spPr bwMode="auto">
          <a:xfrm flipH="1">
            <a:off x="0" y="51816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2475" name="Line 11"/>
          <p:cNvSpPr>
            <a:spLocks noChangeShapeType="1"/>
          </p:cNvSpPr>
          <p:nvPr/>
        </p:nvSpPr>
        <p:spPr bwMode="auto">
          <a:xfrm flipH="1">
            <a:off x="0" y="41910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2476" name="Line 12"/>
          <p:cNvSpPr>
            <a:spLocks noChangeShapeType="1"/>
          </p:cNvSpPr>
          <p:nvPr/>
        </p:nvSpPr>
        <p:spPr bwMode="auto">
          <a:xfrm flipH="1">
            <a:off x="0" y="32004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2477" name="Line 13"/>
          <p:cNvSpPr>
            <a:spLocks noChangeShapeType="1"/>
          </p:cNvSpPr>
          <p:nvPr/>
        </p:nvSpPr>
        <p:spPr bwMode="auto">
          <a:xfrm flipH="1">
            <a:off x="8686800" y="61722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2478" name="Line 14"/>
          <p:cNvSpPr>
            <a:spLocks noChangeShapeType="1"/>
          </p:cNvSpPr>
          <p:nvPr/>
        </p:nvSpPr>
        <p:spPr bwMode="auto">
          <a:xfrm flipH="1">
            <a:off x="8686800" y="51816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2479" name="Line 15"/>
          <p:cNvSpPr>
            <a:spLocks noChangeShapeType="1"/>
          </p:cNvSpPr>
          <p:nvPr/>
        </p:nvSpPr>
        <p:spPr bwMode="auto">
          <a:xfrm flipH="1">
            <a:off x="8686800" y="41910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2480" name="Line 16"/>
          <p:cNvSpPr>
            <a:spLocks noChangeShapeType="1"/>
          </p:cNvSpPr>
          <p:nvPr/>
        </p:nvSpPr>
        <p:spPr bwMode="auto">
          <a:xfrm flipH="1">
            <a:off x="8686800" y="3200400"/>
            <a:ext cx="4572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2481" name="Line 17"/>
          <p:cNvSpPr>
            <a:spLocks noChangeShapeType="1"/>
          </p:cNvSpPr>
          <p:nvPr/>
        </p:nvSpPr>
        <p:spPr bwMode="auto">
          <a:xfrm flipH="1">
            <a:off x="8610600" y="14478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2482" name="Line 18"/>
          <p:cNvSpPr>
            <a:spLocks noChangeShapeType="1"/>
          </p:cNvSpPr>
          <p:nvPr/>
        </p:nvSpPr>
        <p:spPr bwMode="auto">
          <a:xfrm flipH="1">
            <a:off x="0" y="14478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sndAc>
      <p:stSnd>
        <p:snd r:embed="rId2" name="Tarda.wav"/>
      </p:stSnd>
    </p:sndAc>
  </p:transition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AutoShape 2"/>
          <p:cNvSpPr>
            <a:spLocks noChangeArrowheads="1"/>
          </p:cNvSpPr>
          <p:nvPr/>
        </p:nvSpPr>
        <p:spPr bwMode="auto">
          <a:xfrm>
            <a:off x="609600" y="2514600"/>
            <a:ext cx="8001000" cy="1905000"/>
          </a:xfrm>
          <a:prstGeom prst="hexagon">
            <a:avLst>
              <a:gd name="adj" fmla="val 10267"/>
              <a:gd name="vf" fmla="val 115470"/>
            </a:avLst>
          </a:prstGeom>
          <a:solidFill>
            <a:schemeClr val="tx1"/>
          </a:solidFill>
          <a:ln w="57150">
            <a:solidFill>
              <a:srgbClr val="0066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143000"/>
          </a:xfrm>
        </p:spPr>
        <p:txBody>
          <a:bodyPr/>
          <a:lstStyle/>
          <a:p>
            <a:pPr eaLnBrk="1" hangingPunct="1"/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1</a:t>
            </a:r>
            <a:r>
              <a:rPr lang="sl-SI" sz="8000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r>
              <a:rPr lang="sl-SI" sz="8000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sz="8000" dirty="0" smtClean="0">
                <a:solidFill>
                  <a:schemeClr val="bg1"/>
                </a:solidFill>
                <a:latin typeface="Arial" charset="0"/>
              </a:rPr>
              <a:t>000</a:t>
            </a:r>
            <a:endParaRPr lang="en-US" sz="8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63492" name="Line 4"/>
          <p:cNvSpPr>
            <a:spLocks noChangeShapeType="1"/>
          </p:cNvSpPr>
          <p:nvPr/>
        </p:nvSpPr>
        <p:spPr bwMode="auto">
          <a:xfrm flipH="1">
            <a:off x="0" y="3505200"/>
            <a:ext cx="6096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  <p:sp>
        <p:nvSpPr>
          <p:cNvPr id="63493" name="Line 5"/>
          <p:cNvSpPr>
            <a:spLocks noChangeShapeType="1"/>
          </p:cNvSpPr>
          <p:nvPr/>
        </p:nvSpPr>
        <p:spPr bwMode="auto">
          <a:xfrm flipH="1">
            <a:off x="8610600" y="3505200"/>
            <a:ext cx="533400" cy="0"/>
          </a:xfrm>
          <a:prstGeom prst="line">
            <a:avLst/>
          </a:prstGeom>
          <a:noFill/>
          <a:ln w="57150">
            <a:solidFill>
              <a:srgbClr val="0066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sl-SI"/>
          </a:p>
        </p:txBody>
      </p:sp>
    </p:spTree>
  </p:cSld>
  <p:clrMapOvr>
    <a:masterClrMapping/>
  </p:clrMapOvr>
  <p:transition>
    <p:zoom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710736" cy="1143000"/>
          </a:xfrm>
        </p:spPr>
        <p:txBody>
          <a:bodyPr/>
          <a:lstStyle/>
          <a:p>
            <a:r>
              <a:rPr lang="sl-SI" sz="8800" kern="10" dirty="0" smtClean="0">
                <a:ln w="9525">
                  <a:noFill/>
                  <a:round/>
                  <a:headEnd/>
                  <a:tailEnd/>
                </a:ln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Impact"/>
              </a:rPr>
              <a:t/>
            </a:r>
            <a:br>
              <a:rPr lang="sl-SI" sz="8800" kern="10" dirty="0" smtClean="0">
                <a:ln w="9525">
                  <a:noFill/>
                  <a:round/>
                  <a:headEnd/>
                  <a:tailEnd/>
                </a:ln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Impact"/>
              </a:rPr>
            </a:br>
            <a:r>
              <a:rPr lang="sl-SI" sz="8800" kern="10" dirty="0" smtClean="0">
                <a:ln w="9525">
                  <a:noFill/>
                  <a:round/>
                  <a:headEnd/>
                  <a:tailEnd/>
                </a:ln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Impact"/>
              </a:rPr>
              <a:t>Wir gratulieren !!!</a:t>
            </a:r>
            <a:br>
              <a:rPr lang="sl-SI" sz="8800" kern="10" dirty="0" smtClean="0">
                <a:ln w="9525">
                  <a:noFill/>
                  <a:round/>
                  <a:headEnd/>
                  <a:tailEnd/>
                </a:ln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Impact"/>
              </a:rPr>
            </a:br>
            <a:endParaRPr lang="sl-SI" sz="8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772816"/>
            <a:ext cx="2533650" cy="35718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8050" y="1789894"/>
            <a:ext cx="2533650" cy="357187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4041" y="1789894"/>
            <a:ext cx="2533650" cy="35718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ova tema">
  <a:themeElements>
    <a:clrScheme name="Pisarn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isarn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isarn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830</TotalTime>
  <Words>973</Words>
  <Application>Microsoft Office PowerPoint</Application>
  <PresentationFormat>Předvádění na obrazovce (4:3)</PresentationFormat>
  <Paragraphs>200</Paragraphs>
  <Slides>64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64</vt:i4>
      </vt:variant>
    </vt:vector>
  </HeadingPairs>
  <TitlesOfParts>
    <vt:vector size="66" baseType="lpstr">
      <vt:lpstr>Default Design</vt:lpstr>
      <vt:lpstr>Administrativní</vt:lpstr>
      <vt:lpstr>Snímek 1</vt:lpstr>
      <vt:lpstr>Snímek 2</vt:lpstr>
      <vt:lpstr>Hra milionář Procvičujeme si komunikaci v němčině Lekce 5-6, díl 2.  </vt:lpstr>
      <vt:lpstr>Frage 1</vt:lpstr>
      <vt:lpstr>Wo treffen wir uns ?</vt:lpstr>
      <vt:lpstr>Wo treffen wir uns?</vt:lpstr>
      <vt:lpstr>100</vt:lpstr>
      <vt:lpstr>Frage 2</vt:lpstr>
      <vt:lpstr>Was tut dir weh ?</vt:lpstr>
      <vt:lpstr>Was tut dir weh?</vt:lpstr>
      <vt:lpstr>200</vt:lpstr>
      <vt:lpstr>Frage 3</vt:lpstr>
      <vt:lpstr>Warum läufst du nicht?</vt:lpstr>
      <vt:lpstr>Warum läufst du nicht?</vt:lpstr>
      <vt:lpstr>300</vt:lpstr>
      <vt:lpstr>Frage 4</vt:lpstr>
      <vt:lpstr>Wie komme ich zum Kino?</vt:lpstr>
      <vt:lpstr>Wie komme ich zum Kino?</vt:lpstr>
      <vt:lpstr>500</vt:lpstr>
      <vt:lpstr>Frage 5</vt:lpstr>
      <vt:lpstr>Ist es weit ?</vt:lpstr>
      <vt:lpstr>Ist es weit?</vt:lpstr>
      <vt:lpstr>1 000</vt:lpstr>
      <vt:lpstr>Frage 6</vt:lpstr>
      <vt:lpstr>Wohnst du in der Stadt?</vt:lpstr>
      <vt:lpstr>Wohnst du in der Stadt?</vt:lpstr>
      <vt:lpstr>2 000</vt:lpstr>
      <vt:lpstr>Frage  7</vt:lpstr>
      <vt:lpstr>Fährst du oft  mit dem Zug?</vt:lpstr>
      <vt:lpstr>Fährst du oft mit dem Zug?</vt:lpstr>
      <vt:lpstr>4 000</vt:lpstr>
      <vt:lpstr>Frage 8</vt:lpstr>
      <vt:lpstr>Gibt es in deinem Dorf einen Teich?</vt:lpstr>
      <vt:lpstr>Gibt es in deinem Dorf einen Teich?</vt:lpstr>
      <vt:lpstr>8 000</vt:lpstr>
      <vt:lpstr>Frage 9</vt:lpstr>
      <vt:lpstr>Fahren wir mit der Seilbahn ?</vt:lpstr>
      <vt:lpstr>Wann kommst du?</vt:lpstr>
      <vt:lpstr>16 000</vt:lpstr>
      <vt:lpstr>Frage 10</vt:lpstr>
      <vt:lpstr>Gibt es in eurer Stadt ein Krankenhaus?</vt:lpstr>
      <vt:lpstr>Gibt es in eurer Stadt ein Krankenhaus?</vt:lpstr>
      <vt:lpstr>32 000</vt:lpstr>
      <vt:lpstr>Frage 11</vt:lpstr>
      <vt:lpstr>Wo wartest du auf mich?</vt:lpstr>
      <vt:lpstr>Wo wartest du auf mich?</vt:lpstr>
      <vt:lpstr>64 000</vt:lpstr>
      <vt:lpstr>Frage 12</vt:lpstr>
      <vt:lpstr>Womit fährst du zu Oma?</vt:lpstr>
      <vt:lpstr>Womit fährst du zu Oma?</vt:lpstr>
      <vt:lpstr>125 000</vt:lpstr>
      <vt:lpstr>Frage 13</vt:lpstr>
      <vt:lpstr>Fahren Sie nach Italien, Frau Schwarz?</vt:lpstr>
      <vt:lpstr>Fahren Sie nach Italien, Frau Schwarz?</vt:lpstr>
      <vt:lpstr>250 000</vt:lpstr>
      <vt:lpstr>Frage 14</vt:lpstr>
      <vt:lpstr>Fahren Sie bis zum Hotel Stern?</vt:lpstr>
      <vt:lpstr>Fahren Sie bis zum Hotel Stern?</vt:lpstr>
      <vt:lpstr>500 000</vt:lpstr>
      <vt:lpstr>Frage 15</vt:lpstr>
      <vt:lpstr>Wo wohnt Joachim?</vt:lpstr>
      <vt:lpstr>Wo wohnt Joachim?</vt:lpstr>
      <vt:lpstr>1 000 000</vt:lpstr>
      <vt:lpstr> Wir gratulieren !!! </vt:lpstr>
    </vt:vector>
  </TitlesOfParts>
  <Company>NETLinc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 MILIONÁŘ</dc:title>
  <dc:creator>UČENÍ ONLINE</dc:creator>
  <cp:lastModifiedBy>Hana</cp:lastModifiedBy>
  <cp:revision>148</cp:revision>
  <dcterms:created xsi:type="dcterms:W3CDTF">2003-05-20T13:35:24Z</dcterms:created>
  <dcterms:modified xsi:type="dcterms:W3CDTF">2013-06-10T15:26:51Z</dcterms:modified>
</cp:coreProperties>
</file>