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Podmět man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VY_22_INOVACE_</a:t>
          </a:r>
          <a:r>
            <a:rPr lang="cs-CZ" sz="2000" b="0" dirty="0" smtClean="0"/>
            <a:t>15</a:t>
          </a:r>
          <a:r>
            <a:rPr lang="cs-CZ" sz="2000" dirty="0" smtClean="0"/>
            <a:t>_NJ9_Podmět </a:t>
          </a:r>
          <a:r>
            <a:rPr lang="cs-CZ" sz="2000" b="1" dirty="0" smtClean="0"/>
            <a:t>man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689E93-10C7-421A-A008-17ED7EDC49FC}" type="presOf" srcId="{1F4F8BC0-F267-4379-9FE7-6FFC8B64BAD8}" destId="{017154CD-D9A9-4968-AD11-1207A3C4C00A}" srcOrd="1" destOrd="0" presId="urn:microsoft.com/office/officeart/2005/8/layout/target3"/>
    <dgm:cxn modelId="{ED730BDE-6776-4388-8C4B-910073E583CA}" type="presOf" srcId="{26CBEA56-8CFD-48C0-BD6E-2EB16B1FBF42}" destId="{5583D5C5-FAFF-4548-819C-80E289F73770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27A0326A-D836-4C11-9700-172CB35F045F}" type="presOf" srcId="{D1B46980-6531-4606-95E6-44980827E919}" destId="{2BE915AB-18AA-4053-B92C-3BFC9ED204BB}" srcOrd="1" destOrd="0" presId="urn:microsoft.com/office/officeart/2005/8/layout/target3"/>
    <dgm:cxn modelId="{E9080422-F752-4CAD-B53E-F10B1FADFDA0}" type="presOf" srcId="{1F4F8BC0-F267-4379-9FE7-6FFC8B64BAD8}" destId="{C8857ABF-5052-4733-A46C-0F8B764FF76F}" srcOrd="0" destOrd="0" presId="urn:microsoft.com/office/officeart/2005/8/layout/target3"/>
    <dgm:cxn modelId="{26D36C91-E686-4885-A152-116F57FDAE26}" type="presOf" srcId="{1AE9165A-6B70-4FFD-A49C-881BF73B4F04}" destId="{A9F01C16-B5C0-47B0-9750-F7E5E11674A0}" srcOrd="0" destOrd="0" presId="urn:microsoft.com/office/officeart/2005/8/layout/target3"/>
    <dgm:cxn modelId="{5A35BAE8-1141-499E-AFC9-A395E281345E}" type="presOf" srcId="{757F3AB3-0718-4624-B441-E567A8F0AB56}" destId="{333A1088-737F-45CB-B68E-254E46348037}" srcOrd="0" destOrd="0" presId="urn:microsoft.com/office/officeart/2005/8/layout/target3"/>
    <dgm:cxn modelId="{80FE5184-6167-4F6E-9927-F8ABD417AEE3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EB0D1504-D287-45B4-AD7E-5EE5DF6BB027}" type="presOf" srcId="{1AE9165A-6B70-4FFD-A49C-881BF73B4F04}" destId="{BD3627E9-8FC8-4A2F-B3EA-FAE798EF81D8}" srcOrd="1" destOrd="0" presId="urn:microsoft.com/office/officeart/2005/8/layout/target3"/>
    <dgm:cxn modelId="{E3985263-414B-4920-9C58-266907F48D75}" type="presOf" srcId="{D1D4F407-5343-4D3F-B5B9-D407B03CAEB4}" destId="{AED2198E-93D5-4001-81B4-73124B309672}" srcOrd="1" destOrd="0" presId="urn:microsoft.com/office/officeart/2005/8/layout/target3"/>
    <dgm:cxn modelId="{C9DC1A63-F3D7-43DB-81D8-9C57AC123510}" type="presOf" srcId="{D1D4F407-5343-4D3F-B5B9-D407B03CAEB4}" destId="{D005CE8C-CC26-4C3E-AC11-E15060ECD759}" srcOrd="0" destOrd="0" presId="urn:microsoft.com/office/officeart/2005/8/layout/target3"/>
    <dgm:cxn modelId="{A9C9C168-557C-475E-B58A-41EB7AFEB34E}" type="presOf" srcId="{26CBEA56-8CFD-48C0-BD6E-2EB16B1FBF42}" destId="{92E1E9E3-D1F0-4866-9424-7ECC0DD990BC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9D6A8B8E-F22D-42FE-B58F-82FCB442AB90}" type="presParOf" srcId="{333A1088-737F-45CB-B68E-254E46348037}" destId="{F5ABB229-8D3B-4694-996A-96F23CF14429}" srcOrd="0" destOrd="0" presId="urn:microsoft.com/office/officeart/2005/8/layout/target3"/>
    <dgm:cxn modelId="{DBE94124-A7A6-4489-88BE-BB0A975CA46C}" type="presParOf" srcId="{333A1088-737F-45CB-B68E-254E46348037}" destId="{F41139FD-01EE-4571-8B17-4FB00FC51163}" srcOrd="1" destOrd="0" presId="urn:microsoft.com/office/officeart/2005/8/layout/target3"/>
    <dgm:cxn modelId="{991D9D6C-BA72-435B-AF2E-36340C1AAFD8}" type="presParOf" srcId="{333A1088-737F-45CB-B68E-254E46348037}" destId="{D005CE8C-CC26-4C3E-AC11-E15060ECD759}" srcOrd="2" destOrd="0" presId="urn:microsoft.com/office/officeart/2005/8/layout/target3"/>
    <dgm:cxn modelId="{7F73DD0A-253F-4C45-8AEF-DD61AFC2166C}" type="presParOf" srcId="{333A1088-737F-45CB-B68E-254E46348037}" destId="{2C702D82-9B77-49B7-9568-BB8EB47C3372}" srcOrd="3" destOrd="0" presId="urn:microsoft.com/office/officeart/2005/8/layout/target3"/>
    <dgm:cxn modelId="{0DACEDCE-0560-4E31-AB23-5B0A55C0D9B4}" type="presParOf" srcId="{333A1088-737F-45CB-B68E-254E46348037}" destId="{A52A0455-90FF-4808-ABD0-F02540D31D5A}" srcOrd="4" destOrd="0" presId="urn:microsoft.com/office/officeart/2005/8/layout/target3"/>
    <dgm:cxn modelId="{5AD04E5E-951D-49F6-8A0C-F79D7B098F9D}" type="presParOf" srcId="{333A1088-737F-45CB-B68E-254E46348037}" destId="{6140AFEC-043D-4C43-A2F9-D0F5331DF3A3}" srcOrd="5" destOrd="0" presId="urn:microsoft.com/office/officeart/2005/8/layout/target3"/>
    <dgm:cxn modelId="{9F27ACD3-0097-4B22-9A7C-B182749144B7}" type="presParOf" srcId="{333A1088-737F-45CB-B68E-254E46348037}" destId="{71A10DEB-455E-4133-A618-0A0EE82A21E3}" srcOrd="6" destOrd="0" presId="urn:microsoft.com/office/officeart/2005/8/layout/target3"/>
    <dgm:cxn modelId="{251D6899-E8D8-46D2-8C91-7F02294FCD29}" type="presParOf" srcId="{333A1088-737F-45CB-B68E-254E46348037}" destId="{DA6A876D-6D25-492F-8BDC-9AE6A6CFB1FA}" srcOrd="7" destOrd="0" presId="urn:microsoft.com/office/officeart/2005/8/layout/target3"/>
    <dgm:cxn modelId="{9F5786DC-7CDF-4935-8CEC-87C65C86A6D2}" type="presParOf" srcId="{333A1088-737F-45CB-B68E-254E46348037}" destId="{A9F01C16-B5C0-47B0-9750-F7E5E11674A0}" srcOrd="8" destOrd="0" presId="urn:microsoft.com/office/officeart/2005/8/layout/target3"/>
    <dgm:cxn modelId="{D8853175-6519-4BAB-B350-A9B1A09A3828}" type="presParOf" srcId="{333A1088-737F-45CB-B68E-254E46348037}" destId="{5C0CF724-3222-4429-B09A-F154A62FD507}" srcOrd="9" destOrd="0" presId="urn:microsoft.com/office/officeart/2005/8/layout/target3"/>
    <dgm:cxn modelId="{444E8A17-31CA-430A-A4E3-2B82B8B68593}" type="presParOf" srcId="{333A1088-737F-45CB-B68E-254E46348037}" destId="{71A5FEA7-FE77-4220-960F-2AB7AE466FE5}" srcOrd="10" destOrd="0" presId="urn:microsoft.com/office/officeart/2005/8/layout/target3"/>
    <dgm:cxn modelId="{FD07060A-F6CC-4F64-A776-18D182B050D4}" type="presParOf" srcId="{333A1088-737F-45CB-B68E-254E46348037}" destId="{C8857ABF-5052-4733-A46C-0F8B764FF76F}" srcOrd="11" destOrd="0" presId="urn:microsoft.com/office/officeart/2005/8/layout/target3"/>
    <dgm:cxn modelId="{44F7A03D-8C28-4683-B53B-02B3C1370EB0}" type="presParOf" srcId="{333A1088-737F-45CB-B68E-254E46348037}" destId="{1839E65E-6E97-41D2-A171-98C033275D27}" srcOrd="12" destOrd="0" presId="urn:microsoft.com/office/officeart/2005/8/layout/target3"/>
    <dgm:cxn modelId="{4AC81A71-2EE3-4A8E-9E37-F1CD499FF9B7}" type="presParOf" srcId="{333A1088-737F-45CB-B68E-254E46348037}" destId="{914F10DC-A7FA-462B-9334-03354AC7EA9F}" srcOrd="13" destOrd="0" presId="urn:microsoft.com/office/officeart/2005/8/layout/target3"/>
    <dgm:cxn modelId="{0CBCE9E1-CEA9-4AB0-A2D9-D283C0C34926}" type="presParOf" srcId="{333A1088-737F-45CB-B68E-254E46348037}" destId="{5583D5C5-FAFF-4548-819C-80E289F73770}" srcOrd="14" destOrd="0" presId="urn:microsoft.com/office/officeart/2005/8/layout/target3"/>
    <dgm:cxn modelId="{0665B7CB-15BA-4E09-9ABC-6E80330C693D}" type="presParOf" srcId="{333A1088-737F-45CB-B68E-254E46348037}" destId="{AED2198E-93D5-4001-81B4-73124B309672}" srcOrd="15" destOrd="0" presId="urn:microsoft.com/office/officeart/2005/8/layout/target3"/>
    <dgm:cxn modelId="{792AAFEB-1D4B-4CD1-B32A-403B3A9C38E8}" type="presParOf" srcId="{333A1088-737F-45CB-B68E-254E46348037}" destId="{2BE915AB-18AA-4053-B92C-3BFC9ED204BB}" srcOrd="16" destOrd="0" presId="urn:microsoft.com/office/officeart/2005/8/layout/target3"/>
    <dgm:cxn modelId="{61140F52-6626-4C0B-B660-7C677F3EDE63}" type="presParOf" srcId="{333A1088-737F-45CB-B68E-254E46348037}" destId="{BD3627E9-8FC8-4A2F-B3EA-FAE798EF81D8}" srcOrd="17" destOrd="0" presId="urn:microsoft.com/office/officeart/2005/8/layout/target3"/>
    <dgm:cxn modelId="{FA66E56B-DCB5-48AE-94DC-BED72989669A}" type="presParOf" srcId="{333A1088-737F-45CB-B68E-254E46348037}" destId="{017154CD-D9A9-4968-AD11-1207A3C4C00A}" srcOrd="18" destOrd="0" presId="urn:microsoft.com/office/officeart/2005/8/layout/target3"/>
    <dgm:cxn modelId="{509B7920-5A16-4D5E-BB67-DFA523F46828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VY_22_INOVACE_</a:t>
          </a:r>
          <a:r>
            <a:rPr lang="cs-CZ" sz="2000" b="0" kern="1200" dirty="0" smtClean="0"/>
            <a:t>15</a:t>
          </a:r>
          <a:r>
            <a:rPr lang="cs-CZ" sz="2000" kern="1200" dirty="0" smtClean="0"/>
            <a:t>_NJ9_Podmět </a:t>
          </a:r>
          <a:r>
            <a:rPr lang="cs-CZ" sz="2000" b="1" kern="1200" dirty="0" smtClean="0"/>
            <a:t>man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Podmět man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FC99C-9A89-422F-A3A9-24F188AF9DF0}" type="datetimeFigureOut">
              <a:rPr lang="de-DE" smtClean="0"/>
              <a:pPr/>
              <a:t>10.06.2013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D3D11-2B0D-4E92-85D0-2C5171610442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772816"/>
            <a:ext cx="824542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cs typeface="Arial" pitchFamily="34" charset="0"/>
              </a:rPr>
              <a:t>Materiál je určen pro výuku německého jazyka v 9.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cs typeface="Arial" pitchFamily="34" charset="0"/>
              </a:rPr>
              <a:t>Výklad – používání všeobecného podmětu man ve větách s přímým a nepřímým pořádkem.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3200" dirty="0" smtClean="0">
                <a:solidFill>
                  <a:prstClr val="black"/>
                </a:solidFill>
                <a:cs typeface="Arial" pitchFamily="34" charset="0"/>
              </a:rPr>
              <a:t>V transformačních cvičeních žáci  porovnávají oba případy.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32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4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5" name="Obdélník 4"/>
          <p:cNvSpPr/>
          <p:nvPr/>
        </p:nvSpPr>
        <p:spPr>
          <a:xfrm>
            <a:off x="2843808" y="836712"/>
            <a:ext cx="324036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4000" dirty="0" smtClean="0">
                <a:solidFill>
                  <a:prstClr val="black"/>
                </a:solidFill>
                <a:cs typeface="Arial" pitchFamily="34" charset="0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de-DE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195736" y="551723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de-DE" dirty="0"/>
          </a:p>
        </p:txBody>
      </p:sp>
      <p:sp>
        <p:nvSpPr>
          <p:cNvPr id="7" name="Obdélník 6"/>
          <p:cNvSpPr/>
          <p:nvPr/>
        </p:nvSpPr>
        <p:spPr>
          <a:xfrm>
            <a:off x="971600" y="5445224"/>
            <a:ext cx="484280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dirty="0" smtClean="0">
                <a:solidFill>
                  <a:prstClr val="black"/>
                </a:solidFill>
              </a:rPr>
              <a:t>Zdroje</a:t>
            </a:r>
          </a:p>
          <a:p>
            <a:pPr lvl="0"/>
            <a:r>
              <a:rPr lang="cs-CZ" sz="3200" dirty="0" smtClean="0">
                <a:solidFill>
                  <a:prstClr val="black"/>
                </a:solidFill>
              </a:rPr>
              <a:t> http://office.</a:t>
            </a:r>
            <a:r>
              <a:rPr lang="cs-CZ" sz="3200" dirty="0" err="1" smtClean="0">
                <a:solidFill>
                  <a:prstClr val="black"/>
                </a:solidFill>
              </a:rPr>
              <a:t>microsoft.com</a:t>
            </a:r>
            <a:endParaRPr lang="cs-CZ" sz="32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accent2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1844824"/>
            <a:ext cx="83164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Všeobecný podmět </a:t>
            </a:r>
            <a:r>
              <a:rPr lang="cs-CZ" sz="3600" b="1" dirty="0" smtClean="0"/>
              <a:t>man </a:t>
            </a:r>
            <a:r>
              <a:rPr lang="cs-CZ" sz="3600" dirty="0" smtClean="0"/>
              <a:t>se</a:t>
            </a:r>
            <a:r>
              <a:rPr lang="cs-CZ" sz="3600" b="1" dirty="0" smtClean="0"/>
              <a:t> </a:t>
            </a:r>
            <a:r>
              <a:rPr lang="cs-CZ" sz="3600" dirty="0" smtClean="0"/>
              <a:t>používá se slovesem ve 3. os. </a:t>
            </a:r>
            <a:r>
              <a:rPr lang="cs-CZ" sz="3600" dirty="0" err="1" smtClean="0"/>
              <a:t>č.j</a:t>
            </a:r>
            <a:r>
              <a:rPr lang="cs-CZ" sz="3600" dirty="0" smtClean="0"/>
              <a:t>.</a:t>
            </a:r>
          </a:p>
          <a:p>
            <a:endParaRPr lang="cs-CZ" sz="4800" b="1" dirty="0" smtClean="0"/>
          </a:p>
          <a:p>
            <a:r>
              <a:rPr lang="cs-CZ" sz="4800" b="1" dirty="0" smtClean="0"/>
              <a:t>man</a:t>
            </a:r>
            <a:r>
              <a:rPr lang="cs-CZ" sz="4800" dirty="0" smtClean="0"/>
              <a:t> </a:t>
            </a:r>
            <a:r>
              <a:rPr lang="cs-CZ" sz="4800" dirty="0" err="1" smtClean="0"/>
              <a:t>spricht</a:t>
            </a:r>
            <a:r>
              <a:rPr lang="cs-CZ" sz="4800" dirty="0" smtClean="0"/>
              <a:t>   -   mluví se   (</a:t>
            </a:r>
            <a:r>
              <a:rPr lang="cs-CZ" sz="4800" b="1" dirty="0" smtClean="0"/>
              <a:t>ono</a:t>
            </a:r>
            <a:r>
              <a:rPr lang="cs-CZ" sz="4800" dirty="0" smtClean="0"/>
              <a:t>)</a:t>
            </a:r>
          </a:p>
          <a:p>
            <a:r>
              <a:rPr lang="cs-CZ" sz="4800" dirty="0" smtClean="0"/>
              <a:t>man </a:t>
            </a:r>
            <a:r>
              <a:rPr lang="cs-CZ" sz="4800" dirty="0" err="1" smtClean="0"/>
              <a:t>spielt</a:t>
            </a:r>
            <a:r>
              <a:rPr lang="cs-CZ" sz="4800" dirty="0" smtClean="0"/>
              <a:t>  -</a:t>
            </a:r>
          </a:p>
          <a:p>
            <a:r>
              <a:rPr lang="cs-CZ" sz="4800" dirty="0" smtClean="0"/>
              <a:t>man </a:t>
            </a:r>
            <a:r>
              <a:rPr lang="cs-CZ" sz="4800" dirty="0" err="1" smtClean="0"/>
              <a:t>sagt</a:t>
            </a:r>
            <a:endParaRPr lang="cs-CZ" sz="4800" dirty="0" smtClean="0"/>
          </a:p>
          <a:p>
            <a:r>
              <a:rPr lang="cs-CZ" sz="4800" dirty="0" smtClean="0"/>
              <a:t>man </a:t>
            </a:r>
            <a:r>
              <a:rPr lang="cs-CZ" sz="4800" dirty="0" err="1" smtClean="0"/>
              <a:t>schreibt</a:t>
            </a:r>
            <a:endParaRPr lang="de-DE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836712"/>
            <a:ext cx="734481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sz="3200" dirty="0" smtClean="0"/>
          </a:p>
          <a:p>
            <a:r>
              <a:rPr lang="cs-CZ" sz="3200" dirty="0" smtClean="0"/>
              <a:t> V němčině </a:t>
            </a:r>
            <a:r>
              <a:rPr lang="cs-CZ" sz="3200" b="1" dirty="0" smtClean="0"/>
              <a:t>musí</a:t>
            </a:r>
            <a:r>
              <a:rPr lang="cs-CZ" sz="3200" dirty="0" smtClean="0"/>
              <a:t> mít každá věta podmět.</a:t>
            </a:r>
          </a:p>
          <a:p>
            <a:r>
              <a:rPr lang="cs-CZ" sz="3200" dirty="0" smtClean="0"/>
              <a:t> </a:t>
            </a:r>
            <a:endParaRPr lang="de-DE" sz="3200" dirty="0"/>
          </a:p>
        </p:txBody>
      </p:sp>
      <p:sp>
        <p:nvSpPr>
          <p:cNvPr id="5" name="Obdélník 4"/>
          <p:cNvSpPr/>
          <p:nvPr/>
        </p:nvSpPr>
        <p:spPr>
          <a:xfrm>
            <a:off x="899592" y="476672"/>
            <a:ext cx="23743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</a:rPr>
              <a:t>Co  už víme 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5"/>
          <p:cNvGrpSpPr/>
          <p:nvPr/>
        </p:nvGrpSpPr>
        <p:grpSpPr>
          <a:xfrm>
            <a:off x="323528" y="1844824"/>
            <a:ext cx="8101408" cy="4002162"/>
            <a:chOff x="395536" y="0"/>
            <a:chExt cx="8101408" cy="4002162"/>
          </a:xfr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2700000" scaled="1"/>
            <a:tileRect/>
          </a:gradFill>
          <a:effectLst>
            <a:glow rad="139700">
              <a:schemeClr val="accent2">
                <a:satMod val="175000"/>
                <a:alpha val="40000"/>
              </a:schemeClr>
            </a:glow>
          </a:effectLst>
        </p:grpSpPr>
        <p:sp>
          <p:nvSpPr>
            <p:cNvPr id="2" name="TextovéPole 1"/>
            <p:cNvSpPr txBox="1"/>
            <p:nvPr/>
          </p:nvSpPr>
          <p:spPr>
            <a:xfrm>
              <a:off x="395536" y="2924944"/>
              <a:ext cx="7488832" cy="1077218"/>
            </a:xfrm>
            <a:prstGeom prst="rect">
              <a:avLst/>
            </a:prstGeom>
            <a:gradFill flip="none" rotWithShape="1">
              <a:gsLst>
                <a:gs pos="0">
                  <a:srgbClr val="FFFF00">
                    <a:shade val="30000"/>
                    <a:satMod val="115000"/>
                  </a:srgbClr>
                </a:gs>
                <a:gs pos="50000">
                  <a:srgbClr val="FFFF00">
                    <a:shade val="67500"/>
                    <a:satMod val="115000"/>
                  </a:srgbClr>
                </a:gs>
                <a:gs pos="100000">
                  <a:srgbClr val="FFFF00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>
                  <a:solidFill>
                    <a:srgbClr val="FF0000"/>
                  </a:solidFill>
                </a:rPr>
                <a:t>Man</a:t>
              </a:r>
              <a:r>
                <a:rPr lang="cs-CZ" sz="3200" dirty="0" smtClean="0"/>
                <a:t> </a:t>
              </a:r>
              <a:r>
                <a:rPr lang="cs-CZ" sz="3200" b="1" dirty="0" err="1" smtClean="0">
                  <a:solidFill>
                    <a:srgbClr val="002060"/>
                  </a:solidFill>
                </a:rPr>
                <a:t>kann</a:t>
              </a:r>
              <a:r>
                <a:rPr lang="cs-CZ" sz="3200" dirty="0" smtClean="0"/>
                <a:t> </a:t>
              </a:r>
              <a:r>
                <a:rPr lang="cs-CZ" sz="3200" dirty="0" err="1" smtClean="0"/>
                <a:t>Dialoge</a:t>
              </a:r>
              <a:r>
                <a:rPr lang="cs-CZ" sz="3200" dirty="0" smtClean="0"/>
                <a:t> </a:t>
              </a:r>
              <a:r>
                <a:rPr lang="cs-CZ" sz="3200" b="1" dirty="0" err="1" smtClean="0">
                  <a:solidFill>
                    <a:srgbClr val="00B050"/>
                  </a:solidFill>
                </a:rPr>
                <a:t>hören</a:t>
              </a:r>
              <a:r>
                <a:rPr lang="cs-CZ" sz="3200" dirty="0" smtClean="0"/>
                <a:t>, Texte </a:t>
              </a:r>
              <a:r>
                <a:rPr lang="cs-CZ" sz="3200" b="1" dirty="0" err="1" smtClean="0">
                  <a:solidFill>
                    <a:srgbClr val="00B050"/>
                  </a:solidFill>
                </a:rPr>
                <a:t>lesen</a:t>
              </a:r>
              <a:r>
                <a:rPr lang="cs-CZ" sz="3200" dirty="0" smtClean="0"/>
                <a:t>, </a:t>
              </a:r>
              <a:r>
                <a:rPr lang="cs-CZ" sz="3200" dirty="0" err="1" smtClean="0"/>
                <a:t>deutsch</a:t>
              </a:r>
              <a:r>
                <a:rPr lang="cs-CZ" sz="3200" dirty="0" smtClean="0"/>
                <a:t> </a:t>
              </a:r>
              <a:r>
                <a:rPr lang="cs-CZ" sz="3200" b="1" dirty="0" err="1" smtClean="0">
                  <a:solidFill>
                    <a:srgbClr val="00B050"/>
                  </a:solidFill>
                </a:rPr>
                <a:t>sprechen</a:t>
              </a:r>
              <a:r>
                <a:rPr lang="cs-CZ" sz="3200" dirty="0" smtClean="0"/>
                <a:t>, </a:t>
              </a:r>
              <a:r>
                <a:rPr lang="cs-CZ" sz="3200" dirty="0" err="1" smtClean="0"/>
                <a:t>einen</a:t>
              </a:r>
              <a:r>
                <a:rPr lang="cs-CZ" sz="3200" dirty="0" smtClean="0"/>
                <a:t> Test </a:t>
              </a:r>
              <a:r>
                <a:rPr lang="cs-CZ" sz="3200" b="1" dirty="0" err="1" smtClean="0">
                  <a:solidFill>
                    <a:srgbClr val="00B050"/>
                  </a:solidFill>
                </a:rPr>
                <a:t>schreiben</a:t>
              </a:r>
              <a:r>
                <a:rPr lang="cs-CZ" sz="3200" dirty="0" smtClean="0"/>
                <a:t>.</a:t>
              </a:r>
              <a:endParaRPr lang="de-DE" sz="3200" dirty="0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395536" y="0"/>
              <a:ext cx="8101408" cy="2246769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endParaRPr lang="cs-CZ" sz="2800" b="1" dirty="0" smtClean="0">
                <a:solidFill>
                  <a:srgbClr val="FF0000"/>
                </a:solidFill>
              </a:endParaRPr>
            </a:p>
            <a:p>
              <a:r>
                <a:rPr lang="cs-CZ" sz="2800" b="1" dirty="0" smtClean="0">
                  <a:solidFill>
                    <a:srgbClr val="FF0000"/>
                  </a:solidFill>
                </a:rPr>
                <a:t>PODMĚT </a:t>
              </a:r>
              <a:r>
                <a:rPr lang="cs-CZ" sz="2800" dirty="0" smtClean="0"/>
                <a:t>-    </a:t>
              </a:r>
              <a:r>
                <a:rPr lang="cs-CZ" sz="2800" b="1" dirty="0" smtClean="0">
                  <a:solidFill>
                    <a:srgbClr val="002060"/>
                  </a:solidFill>
                </a:rPr>
                <a:t>SLOVESO v určitém tvaru </a:t>
              </a:r>
              <a:r>
                <a:rPr lang="cs-CZ" sz="2800" dirty="0" smtClean="0"/>
                <a:t>– další větné členy -  SLOVESO </a:t>
              </a:r>
              <a:r>
                <a:rPr lang="cs-CZ" sz="2800" b="1" dirty="0" smtClean="0">
                  <a:solidFill>
                    <a:srgbClr val="00B050"/>
                  </a:solidFill>
                </a:rPr>
                <a:t>v INFINITIVU</a:t>
              </a:r>
            </a:p>
            <a:p>
              <a:endParaRPr lang="cs-CZ" sz="2800" b="1" dirty="0" smtClean="0">
                <a:solidFill>
                  <a:srgbClr val="00B050"/>
                </a:solidFill>
              </a:endParaRPr>
            </a:p>
            <a:p>
              <a:endParaRPr lang="de-DE" sz="28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3491880" y="1052736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200" b="1" dirty="0" smtClean="0"/>
              <a:t>Přímý pořádek slov</a:t>
            </a:r>
            <a:endParaRPr lang="de-DE" sz="3200" b="1" dirty="0"/>
          </a:p>
        </p:txBody>
      </p:sp>
      <p:pic>
        <p:nvPicPr>
          <p:cNvPr id="7" name="Picture 6" descr="C:\Users\Hana\AppData\Local\Microsoft\Windows\Temporary Internet Files\Content.IE5\K2VSUM3N\MP900400223[1].jpg"/>
          <p:cNvPicPr>
            <a:picLocks noChangeAspect="1" noChangeArrowheads="1"/>
          </p:cNvPicPr>
          <p:nvPr/>
        </p:nvPicPr>
        <p:blipFill>
          <a:blip r:embed="rId2" cstate="print"/>
          <a:srcRect l="46640" t="6951" r="20600" b="40550"/>
          <a:stretch>
            <a:fillRect/>
          </a:stretch>
        </p:blipFill>
        <p:spPr bwMode="auto">
          <a:xfrm>
            <a:off x="7452320" y="4500539"/>
            <a:ext cx="1691680" cy="2168821"/>
          </a:xfrm>
          <a:prstGeom prst="rect">
            <a:avLst/>
          </a:prstGeom>
          <a:noFill/>
        </p:spPr>
      </p:pic>
      <p:pic>
        <p:nvPicPr>
          <p:cNvPr id="3077" name="Picture 5" descr="C:\Users\Hana\AppData\Local\Microsoft\Windows\Temporary Internet Files\Content.IE5\K2VSUM3N\MP90043948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2549539" cy="169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5760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Nepřímý pořádek slov</a:t>
            </a:r>
            <a:endParaRPr lang="de-DE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365104"/>
            <a:ext cx="835292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In </a:t>
            </a:r>
            <a:r>
              <a:rPr lang="cs-CZ" sz="4000" dirty="0" err="1" smtClean="0"/>
              <a:t>Deutsch</a:t>
            </a:r>
            <a:r>
              <a:rPr lang="cs-CZ" sz="5400" dirty="0" smtClean="0"/>
              <a:t> </a:t>
            </a:r>
            <a:r>
              <a:rPr lang="cs-CZ" sz="5400" b="1" dirty="0" err="1" smtClean="0">
                <a:solidFill>
                  <a:srgbClr val="002060"/>
                </a:solidFill>
              </a:rPr>
              <a:t>kann</a:t>
            </a:r>
            <a:r>
              <a:rPr lang="cs-CZ" sz="5400" dirty="0" smtClean="0"/>
              <a:t> </a:t>
            </a:r>
            <a:r>
              <a:rPr lang="cs-CZ" sz="5400" b="1" dirty="0" smtClean="0">
                <a:solidFill>
                  <a:srgbClr val="FF0000"/>
                </a:solidFill>
              </a:rPr>
              <a:t>man</a:t>
            </a:r>
            <a:r>
              <a:rPr lang="cs-CZ" sz="4000" dirty="0" smtClean="0"/>
              <a:t> </a:t>
            </a:r>
            <a:r>
              <a:rPr lang="cs-CZ" sz="4000" dirty="0" err="1" smtClean="0"/>
              <a:t>Dialoge</a:t>
            </a:r>
            <a:r>
              <a:rPr lang="cs-CZ" sz="4000" dirty="0" smtClean="0"/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hören</a:t>
            </a:r>
            <a:r>
              <a:rPr lang="cs-CZ" sz="4000" dirty="0" smtClean="0"/>
              <a:t>, Texte </a:t>
            </a:r>
            <a:r>
              <a:rPr lang="cs-CZ" sz="4000" b="1" dirty="0" err="1" smtClean="0">
                <a:solidFill>
                  <a:srgbClr val="00B050"/>
                </a:solidFill>
              </a:rPr>
              <a:t>lesen</a:t>
            </a:r>
            <a:r>
              <a:rPr lang="cs-CZ" sz="4000" dirty="0" smtClean="0"/>
              <a:t>,  </a:t>
            </a:r>
            <a:r>
              <a:rPr lang="cs-CZ" sz="4000" dirty="0" err="1" smtClean="0"/>
              <a:t>einen</a:t>
            </a:r>
            <a:r>
              <a:rPr lang="cs-CZ" sz="4000" dirty="0" smtClean="0"/>
              <a:t> Test </a:t>
            </a:r>
            <a:r>
              <a:rPr lang="cs-CZ" sz="4000" b="1" dirty="0" err="1" smtClean="0">
                <a:solidFill>
                  <a:srgbClr val="00B050"/>
                </a:solidFill>
              </a:rPr>
              <a:t>schreiben</a:t>
            </a:r>
            <a:r>
              <a:rPr lang="cs-CZ" sz="4000" dirty="0" smtClean="0"/>
              <a:t>, </a:t>
            </a:r>
            <a:r>
              <a:rPr lang="cs-CZ" sz="4000" dirty="0" err="1" smtClean="0"/>
              <a:t>deutsch</a:t>
            </a:r>
            <a:r>
              <a:rPr lang="cs-CZ" sz="4000" dirty="0" smtClean="0"/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sprechen</a:t>
            </a:r>
            <a:r>
              <a:rPr lang="cs-CZ" sz="4000" dirty="0" smtClean="0"/>
              <a:t>.</a:t>
            </a:r>
            <a:endParaRPr lang="de-DE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7272808" cy="2677656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tx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tx2">
                  <a:lumMod val="40000"/>
                  <a:lumOff val="6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accent4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Jiný větný člen než podmět – např. příslovečné určení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SLOVESO v určitém tvaru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FF0000"/>
                </a:solidFill>
              </a:rPr>
              <a:t>PODMĚT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Další větné členy</a:t>
            </a:r>
          </a:p>
          <a:p>
            <a:pPr marL="342900" indent="-342900">
              <a:buAutoNum type="arabicPeriod"/>
            </a:pPr>
            <a:r>
              <a:rPr lang="cs-CZ" sz="2800" b="1" dirty="0" smtClean="0">
                <a:solidFill>
                  <a:srgbClr val="00B050"/>
                </a:solidFill>
              </a:rPr>
              <a:t>SLOVESO v INFINITIVU</a:t>
            </a:r>
          </a:p>
        </p:txBody>
      </p:sp>
      <p:pic>
        <p:nvPicPr>
          <p:cNvPr id="2051" name="Picture 3" descr="C:\Users\Hana\AppData\Local\Microsoft\Windows\Temporary Internet Files\Content.IE5\DG0AQIJ7\MP90040073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1916832"/>
            <a:ext cx="187312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C:\Users\Hana\AppData\Local\Microsoft\Windows\Temporary Internet Files\Content.IE5\40TFEIQ3\MP9004387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653136"/>
            <a:ext cx="2773017" cy="1916832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0" y="548680"/>
            <a:ext cx="625642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</a:t>
            </a:r>
            <a:endParaRPr lang="de-DE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476672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haben</a:t>
            </a:r>
            <a:r>
              <a:rPr lang="cs-CZ" sz="2800" dirty="0" smtClean="0"/>
              <a:t> </a:t>
            </a:r>
            <a:r>
              <a:rPr lang="cs-CZ" sz="2800" dirty="0" err="1" smtClean="0"/>
              <a:t>Mathematik</a:t>
            </a:r>
            <a:r>
              <a:rPr lang="cs-CZ" sz="2800" dirty="0" smtClean="0"/>
              <a:t>.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Aufgaben</a:t>
            </a:r>
            <a:r>
              <a:rPr lang="cs-CZ" sz="2800" dirty="0" smtClean="0"/>
              <a:t> </a:t>
            </a:r>
            <a:r>
              <a:rPr lang="cs-CZ" sz="2800" dirty="0" err="1" smtClean="0"/>
              <a:t>lösen</a:t>
            </a:r>
            <a:r>
              <a:rPr lang="cs-CZ" sz="2800" dirty="0" smtClean="0"/>
              <a:t>, </a:t>
            </a:r>
            <a:r>
              <a:rPr lang="cs-CZ" sz="2800" dirty="0" err="1" smtClean="0"/>
              <a:t>rechnen</a:t>
            </a:r>
            <a:r>
              <a:rPr lang="cs-CZ" sz="2800" dirty="0" smtClean="0"/>
              <a:t>, </a:t>
            </a:r>
            <a:r>
              <a:rPr lang="cs-CZ" sz="2800" dirty="0" err="1" smtClean="0"/>
              <a:t>zeichnen</a:t>
            </a:r>
            <a:endParaRPr lang="de-DE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2420888"/>
            <a:ext cx="6192688" cy="769441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 Man </a:t>
            </a:r>
            <a:r>
              <a:rPr lang="cs-CZ" sz="4400" b="1" dirty="0" err="1" smtClean="0">
                <a:solidFill>
                  <a:srgbClr val="002060"/>
                </a:solidFill>
              </a:rPr>
              <a:t>kann</a:t>
            </a:r>
            <a:r>
              <a:rPr lang="cs-CZ" dirty="0" smtClean="0"/>
              <a:t>  </a:t>
            </a:r>
            <a:r>
              <a:rPr lang="cs-CZ" sz="2800" dirty="0" err="1" smtClean="0"/>
              <a:t>Aufgaben</a:t>
            </a:r>
            <a:r>
              <a:rPr lang="cs-CZ" dirty="0" smtClean="0"/>
              <a:t> </a:t>
            </a:r>
            <a:r>
              <a:rPr lang="cs-CZ" sz="2800" b="1" dirty="0" err="1" smtClean="0">
                <a:solidFill>
                  <a:srgbClr val="00B050"/>
                </a:solidFill>
              </a:rPr>
              <a:t>lösen</a:t>
            </a:r>
            <a:r>
              <a:rPr lang="cs-CZ" dirty="0" smtClean="0"/>
              <a:t>, ……</a:t>
            </a:r>
            <a:endParaRPr lang="de-DE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3861048"/>
            <a:ext cx="7272808" cy="113877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In </a:t>
            </a:r>
            <a:r>
              <a:rPr lang="cs-CZ" sz="2800" dirty="0" err="1" smtClean="0"/>
              <a:t>Mathematik</a:t>
            </a:r>
            <a:r>
              <a:rPr lang="cs-CZ" sz="2800" dirty="0" smtClean="0"/>
              <a:t> </a:t>
            </a:r>
            <a:r>
              <a:rPr lang="cs-CZ" sz="4000" b="1" dirty="0" err="1" smtClean="0">
                <a:solidFill>
                  <a:srgbClr val="002060"/>
                </a:solidFill>
              </a:rPr>
              <a:t>kann</a:t>
            </a:r>
            <a:r>
              <a:rPr lang="cs-CZ" sz="2800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man</a:t>
            </a:r>
            <a:r>
              <a:rPr lang="cs-CZ" sz="2800" dirty="0" smtClean="0"/>
              <a:t> </a:t>
            </a:r>
            <a:r>
              <a:rPr lang="cs-CZ" sz="2800" dirty="0" err="1" smtClean="0"/>
              <a:t>Aufgaben</a:t>
            </a:r>
            <a:r>
              <a:rPr lang="cs-CZ" sz="2800" dirty="0" smtClean="0"/>
              <a:t> </a:t>
            </a:r>
            <a:r>
              <a:rPr lang="cs-CZ" sz="2800" b="1" dirty="0" err="1" smtClean="0">
                <a:solidFill>
                  <a:srgbClr val="00B050"/>
                </a:solidFill>
              </a:rPr>
              <a:t>lösen</a:t>
            </a:r>
            <a:r>
              <a:rPr lang="cs-CZ" sz="2800" dirty="0" smtClean="0"/>
              <a:t>,….</a:t>
            </a:r>
            <a:endParaRPr lang="de-DE" sz="2800" dirty="0"/>
          </a:p>
        </p:txBody>
      </p:sp>
      <p:pic>
        <p:nvPicPr>
          <p:cNvPr id="1038" name="Picture 14" descr="C:\Users\Hana\AppData\Local\Microsoft\Windows\Temporary Internet Files\Content.IE5\D65YRR2W\MC9002339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620688"/>
            <a:ext cx="2040048" cy="2067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04664"/>
            <a:ext cx="47525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haben</a:t>
            </a:r>
            <a:r>
              <a:rPr lang="cs-CZ" sz="2800" dirty="0" smtClean="0"/>
              <a:t> Biologie.</a:t>
            </a:r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err="1" smtClean="0"/>
              <a:t>Blumen</a:t>
            </a:r>
            <a:r>
              <a:rPr lang="cs-CZ" sz="2800" dirty="0" smtClean="0"/>
              <a:t> oder </a:t>
            </a:r>
            <a:r>
              <a:rPr lang="cs-CZ" sz="2800" dirty="0" err="1" smtClean="0"/>
              <a:t>Tiere</a:t>
            </a:r>
            <a:r>
              <a:rPr lang="cs-CZ" sz="2800" dirty="0" smtClean="0"/>
              <a:t>    </a:t>
            </a:r>
            <a:r>
              <a:rPr lang="cs-CZ" sz="2800" dirty="0" err="1" smtClean="0"/>
              <a:t>beschreiben</a:t>
            </a:r>
            <a:endParaRPr lang="cs-CZ" sz="2800" dirty="0" smtClean="0"/>
          </a:p>
          <a:p>
            <a:r>
              <a:rPr lang="cs-CZ" sz="2800" dirty="0" err="1" smtClean="0"/>
              <a:t>experimentieren</a:t>
            </a:r>
            <a:endParaRPr lang="de-DE" sz="2800" dirty="0"/>
          </a:p>
        </p:txBody>
      </p:sp>
      <p:sp>
        <p:nvSpPr>
          <p:cNvPr id="3" name="Obdélník 2"/>
          <p:cNvSpPr/>
          <p:nvPr/>
        </p:nvSpPr>
        <p:spPr>
          <a:xfrm>
            <a:off x="611560" y="2852936"/>
            <a:ext cx="7704856" cy="1323439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 w="57150">
            <a:solidFill>
              <a:schemeClr val="accent4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Man </a:t>
            </a:r>
            <a:r>
              <a:rPr lang="cs-CZ" sz="4000" b="1" dirty="0" err="1" smtClean="0">
                <a:solidFill>
                  <a:srgbClr val="002060"/>
                </a:solidFill>
              </a:rPr>
              <a:t>kann</a:t>
            </a:r>
            <a:r>
              <a:rPr lang="cs-CZ" sz="4000" b="1" dirty="0" smtClean="0">
                <a:solidFill>
                  <a:srgbClr val="002060"/>
                </a:solidFill>
              </a:rPr>
              <a:t> </a:t>
            </a:r>
            <a:r>
              <a:rPr lang="cs-CZ" sz="4000" dirty="0" err="1" smtClean="0"/>
              <a:t>Blumen</a:t>
            </a:r>
            <a:r>
              <a:rPr lang="cs-CZ" sz="4000" dirty="0" smtClean="0"/>
              <a:t> oder </a:t>
            </a:r>
            <a:r>
              <a:rPr lang="cs-CZ" sz="4000" dirty="0" err="1" smtClean="0"/>
              <a:t>Tiere</a:t>
            </a:r>
            <a:r>
              <a:rPr lang="cs-CZ" sz="4000" b="1" dirty="0" smtClean="0">
                <a:solidFill>
                  <a:srgbClr val="002060"/>
                </a:solidFill>
              </a:rPr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beschreiben</a:t>
            </a:r>
            <a:r>
              <a:rPr lang="cs-CZ" sz="4000" dirty="0" smtClean="0">
                <a:solidFill>
                  <a:srgbClr val="00B050"/>
                </a:solidFill>
              </a:rPr>
              <a:t>, </a:t>
            </a:r>
            <a:r>
              <a:rPr lang="cs-CZ" sz="4000" dirty="0" smtClean="0"/>
              <a:t>…</a:t>
            </a:r>
            <a:endParaRPr lang="de-DE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1560" y="4437112"/>
            <a:ext cx="7704856" cy="132343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accent4">
                <a:lumMod val="75000"/>
              </a:schemeClr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cs-CZ" sz="4000" dirty="0" smtClean="0"/>
              <a:t>In Biologie </a:t>
            </a:r>
            <a:r>
              <a:rPr lang="cs-CZ" sz="4000" b="1" dirty="0" err="1" smtClean="0">
                <a:solidFill>
                  <a:srgbClr val="002060"/>
                </a:solidFill>
              </a:rPr>
              <a:t>kann</a:t>
            </a:r>
            <a:r>
              <a:rPr lang="cs-CZ" sz="4000" b="1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man</a:t>
            </a:r>
            <a:r>
              <a:rPr lang="cs-CZ" sz="4000" b="1" dirty="0" smtClean="0"/>
              <a:t>  </a:t>
            </a:r>
            <a:r>
              <a:rPr lang="cs-CZ" sz="4000" dirty="0" err="1" smtClean="0"/>
              <a:t>Blumen</a:t>
            </a:r>
            <a:r>
              <a:rPr lang="cs-CZ" sz="4000" dirty="0" smtClean="0"/>
              <a:t> oder </a:t>
            </a:r>
            <a:r>
              <a:rPr lang="cs-CZ" sz="4000" dirty="0" err="1" smtClean="0"/>
              <a:t>Tiere</a:t>
            </a:r>
            <a:r>
              <a:rPr lang="cs-CZ" sz="4000" dirty="0" smtClean="0"/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beschreiben</a:t>
            </a:r>
            <a:r>
              <a:rPr lang="cs-CZ" sz="4000" dirty="0" smtClean="0"/>
              <a:t>, </a:t>
            </a:r>
            <a:r>
              <a:rPr lang="cs-CZ" dirty="0" smtClean="0"/>
              <a:t>….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03648" y="332656"/>
            <a:ext cx="5544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</a:t>
            </a:r>
            <a:r>
              <a:rPr lang="cs-CZ" sz="2800" dirty="0" err="1" smtClean="0"/>
              <a:t>Heute</a:t>
            </a:r>
            <a:r>
              <a:rPr lang="cs-CZ" sz="2800" dirty="0" smtClean="0"/>
              <a:t> </a:t>
            </a:r>
            <a:r>
              <a:rPr lang="cs-CZ" sz="2800" dirty="0" err="1" smtClean="0"/>
              <a:t>haben</a:t>
            </a:r>
            <a:r>
              <a:rPr lang="cs-CZ" sz="2800" dirty="0" smtClean="0"/>
              <a:t> </a:t>
            </a:r>
            <a:r>
              <a:rPr lang="cs-CZ" sz="2800" dirty="0" err="1" smtClean="0"/>
              <a:t>wir</a:t>
            </a:r>
            <a:r>
              <a:rPr lang="cs-CZ" sz="2800" dirty="0" smtClean="0"/>
              <a:t> Sport.</a:t>
            </a:r>
          </a:p>
          <a:p>
            <a:endParaRPr lang="cs-CZ" sz="2800" dirty="0" smtClean="0"/>
          </a:p>
          <a:p>
            <a:r>
              <a:rPr lang="cs-CZ" sz="2800" dirty="0" smtClean="0"/>
              <a:t> Gymnastik machen</a:t>
            </a:r>
          </a:p>
          <a:p>
            <a:r>
              <a:rPr lang="cs-CZ" sz="2800" dirty="0" smtClean="0"/>
              <a:t> Basketball oder </a:t>
            </a:r>
            <a:r>
              <a:rPr lang="cs-CZ" sz="2800" dirty="0" err="1" smtClean="0"/>
              <a:t>Handball</a:t>
            </a:r>
            <a:r>
              <a:rPr lang="cs-CZ" sz="2800" dirty="0" smtClean="0"/>
              <a:t> </a:t>
            </a:r>
            <a:r>
              <a:rPr lang="cs-CZ" sz="2800" dirty="0" err="1" smtClean="0"/>
              <a:t>spielen</a:t>
            </a:r>
            <a:r>
              <a:rPr lang="cs-CZ" sz="2800" dirty="0" smtClean="0"/>
              <a:t>, …</a:t>
            </a:r>
            <a:endParaRPr lang="de-DE" sz="2800" dirty="0"/>
          </a:p>
        </p:txBody>
      </p:sp>
      <p:sp>
        <p:nvSpPr>
          <p:cNvPr id="5" name="Obdélník 4"/>
          <p:cNvSpPr/>
          <p:nvPr/>
        </p:nvSpPr>
        <p:spPr>
          <a:xfrm>
            <a:off x="395536" y="2204864"/>
            <a:ext cx="7488832" cy="1938992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Man </a:t>
            </a:r>
            <a:r>
              <a:rPr lang="cs-CZ" sz="4000" b="1" dirty="0" err="1" smtClean="0">
                <a:solidFill>
                  <a:srgbClr val="002060"/>
                </a:solidFill>
              </a:rPr>
              <a:t>kann</a:t>
            </a:r>
            <a:r>
              <a:rPr lang="cs-CZ" sz="4000" b="1" dirty="0" smtClean="0">
                <a:solidFill>
                  <a:srgbClr val="002060"/>
                </a:solidFill>
              </a:rPr>
              <a:t> </a:t>
            </a:r>
            <a:r>
              <a:rPr lang="cs-CZ" sz="4000" dirty="0" smtClean="0"/>
              <a:t>Gymnastik </a:t>
            </a:r>
            <a:r>
              <a:rPr lang="cs-CZ" sz="4000" b="1" dirty="0" smtClean="0">
                <a:solidFill>
                  <a:srgbClr val="00B050"/>
                </a:solidFill>
              </a:rPr>
              <a:t>machen</a:t>
            </a:r>
            <a:r>
              <a:rPr lang="cs-CZ" sz="4000" dirty="0" smtClean="0"/>
              <a:t>, Basketball oder </a:t>
            </a:r>
            <a:r>
              <a:rPr lang="cs-CZ" sz="4000" dirty="0" err="1" smtClean="0"/>
              <a:t>Handball</a:t>
            </a:r>
            <a:r>
              <a:rPr lang="cs-CZ" sz="4000" dirty="0" smtClean="0"/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spielen</a:t>
            </a:r>
            <a:r>
              <a:rPr lang="cs-CZ" sz="4000" dirty="0" smtClean="0"/>
              <a:t>.</a:t>
            </a:r>
            <a:endParaRPr lang="de-DE" sz="4000" dirty="0">
              <a:solidFill>
                <a:srgbClr val="00B05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4365104"/>
            <a:ext cx="7416824" cy="193899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  <a:softEdge rad="127000"/>
          </a:effectLst>
        </p:spPr>
        <p:txBody>
          <a:bodyPr wrap="square">
            <a:spAutoFit/>
          </a:bodyPr>
          <a:lstStyle/>
          <a:p>
            <a:r>
              <a:rPr lang="cs-CZ" sz="4000" dirty="0" smtClean="0"/>
              <a:t>In Sport </a:t>
            </a:r>
            <a:r>
              <a:rPr lang="cs-CZ" sz="4000" b="1" dirty="0" err="1" smtClean="0">
                <a:solidFill>
                  <a:srgbClr val="002060"/>
                </a:solidFill>
              </a:rPr>
              <a:t>kann</a:t>
            </a:r>
            <a:r>
              <a:rPr lang="cs-CZ" sz="4000" b="1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man</a:t>
            </a:r>
            <a:r>
              <a:rPr lang="cs-CZ" sz="4000" b="1" dirty="0" smtClean="0"/>
              <a:t>  </a:t>
            </a:r>
            <a:r>
              <a:rPr lang="cs-CZ" sz="4000" dirty="0" smtClean="0"/>
              <a:t>Gymnastik </a:t>
            </a:r>
            <a:r>
              <a:rPr lang="cs-CZ" sz="4000" b="1" dirty="0" smtClean="0">
                <a:solidFill>
                  <a:srgbClr val="00B050"/>
                </a:solidFill>
              </a:rPr>
              <a:t>machen</a:t>
            </a:r>
            <a:r>
              <a:rPr lang="cs-CZ" sz="4000" dirty="0" smtClean="0"/>
              <a:t>, Basketball oder </a:t>
            </a:r>
            <a:r>
              <a:rPr lang="cs-CZ" sz="4000" dirty="0" err="1" smtClean="0"/>
              <a:t>Handball</a:t>
            </a:r>
            <a:r>
              <a:rPr lang="cs-CZ" sz="4000" dirty="0" smtClean="0"/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spielen</a:t>
            </a:r>
            <a:r>
              <a:rPr lang="cs-CZ" sz="4000" dirty="0" smtClean="0"/>
              <a:t>.</a:t>
            </a:r>
            <a:endParaRPr lang="de-DE" sz="4000" dirty="0"/>
          </a:p>
        </p:txBody>
      </p:sp>
      <p:pic>
        <p:nvPicPr>
          <p:cNvPr id="1030" name="Picture 6" descr="C:\Users\Hana\AppData\Local\Microsoft\Windows\Temporary Internet Files\Content.IE5\XML7BTHL\MC9002858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39379" y="764704"/>
            <a:ext cx="1804621" cy="241802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547936" y="4517504"/>
            <a:ext cx="7416824" cy="193899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1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1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  <a:softEdge rad="127000"/>
          </a:effectLst>
        </p:spPr>
        <p:txBody>
          <a:bodyPr wrap="square">
            <a:spAutoFit/>
          </a:bodyPr>
          <a:lstStyle/>
          <a:p>
            <a:r>
              <a:rPr lang="cs-CZ" sz="4000" dirty="0" smtClean="0"/>
              <a:t>In Sport </a:t>
            </a:r>
            <a:r>
              <a:rPr lang="cs-CZ" sz="4000" b="1" dirty="0" err="1" smtClean="0">
                <a:solidFill>
                  <a:srgbClr val="002060"/>
                </a:solidFill>
              </a:rPr>
              <a:t>kann</a:t>
            </a:r>
            <a:r>
              <a:rPr lang="cs-CZ" sz="4000" b="1" dirty="0" smtClean="0"/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man</a:t>
            </a:r>
            <a:r>
              <a:rPr lang="cs-CZ" sz="4000" b="1" dirty="0" smtClean="0"/>
              <a:t>  </a:t>
            </a:r>
            <a:r>
              <a:rPr lang="cs-CZ" sz="4000" dirty="0" smtClean="0"/>
              <a:t>Gymnastik </a:t>
            </a:r>
            <a:r>
              <a:rPr lang="cs-CZ" sz="4000" b="1" dirty="0" smtClean="0">
                <a:solidFill>
                  <a:srgbClr val="00B050"/>
                </a:solidFill>
              </a:rPr>
              <a:t>machen</a:t>
            </a:r>
            <a:r>
              <a:rPr lang="cs-CZ" sz="4000" dirty="0" smtClean="0"/>
              <a:t>, Basketball oder </a:t>
            </a:r>
            <a:r>
              <a:rPr lang="cs-CZ" sz="4000" dirty="0" err="1" smtClean="0"/>
              <a:t>Handball</a:t>
            </a:r>
            <a:r>
              <a:rPr lang="cs-CZ" sz="4000" dirty="0" smtClean="0"/>
              <a:t> </a:t>
            </a:r>
            <a:r>
              <a:rPr lang="cs-CZ" sz="4000" b="1" dirty="0" err="1" smtClean="0">
                <a:solidFill>
                  <a:srgbClr val="00B050"/>
                </a:solidFill>
              </a:rPr>
              <a:t>spielen</a:t>
            </a:r>
            <a:r>
              <a:rPr lang="cs-CZ" sz="4000" dirty="0" smtClean="0"/>
              <a:t>.</a:t>
            </a:r>
            <a:endParaRPr lang="de-DE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32656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Übersezt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611560" y="1124744"/>
            <a:ext cx="3456384" cy="554461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84784"/>
            <a:ext cx="331236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5400" dirty="0" smtClean="0"/>
              <a:t>man  </a:t>
            </a:r>
            <a:r>
              <a:rPr lang="cs-CZ" sz="5400" dirty="0" err="1" smtClean="0"/>
              <a:t>kann</a:t>
            </a:r>
            <a:endParaRPr lang="cs-CZ" sz="5400" dirty="0" smtClean="0"/>
          </a:p>
          <a:p>
            <a:r>
              <a:rPr lang="cs-CZ" sz="5400" dirty="0" smtClean="0"/>
              <a:t> man  </a:t>
            </a:r>
            <a:r>
              <a:rPr lang="cs-CZ" sz="5400" dirty="0" err="1" smtClean="0"/>
              <a:t>muß</a:t>
            </a:r>
            <a:endParaRPr lang="cs-CZ" sz="5400" dirty="0" smtClean="0"/>
          </a:p>
          <a:p>
            <a:r>
              <a:rPr lang="cs-CZ" sz="5400" dirty="0" smtClean="0"/>
              <a:t> man  soll</a:t>
            </a:r>
          </a:p>
          <a:p>
            <a:r>
              <a:rPr lang="cs-CZ" sz="5400" dirty="0" smtClean="0"/>
              <a:t> man  </a:t>
            </a:r>
            <a:r>
              <a:rPr lang="cs-CZ" sz="5400" dirty="0" err="1" smtClean="0"/>
              <a:t>darf</a:t>
            </a:r>
            <a:endParaRPr lang="cs-CZ" sz="5400" dirty="0" smtClean="0"/>
          </a:p>
          <a:p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5004048" y="1124744"/>
            <a:ext cx="3456384" cy="547260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  <a:tint val="66000"/>
                  <a:satMod val="160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220072" y="1628800"/>
            <a:ext cx="2880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může se</a:t>
            </a:r>
          </a:p>
          <a:p>
            <a:r>
              <a:rPr lang="cs-CZ" sz="5400" dirty="0" smtClean="0"/>
              <a:t>musí se </a:t>
            </a:r>
          </a:p>
          <a:p>
            <a:r>
              <a:rPr lang="cs-CZ" sz="5400" dirty="0" smtClean="0"/>
              <a:t>má se</a:t>
            </a:r>
          </a:p>
          <a:p>
            <a:r>
              <a:rPr lang="cs-CZ" sz="5400" dirty="0" smtClean="0"/>
              <a:t>smí se  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48680"/>
            <a:ext cx="741682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  <a:softEdge rad="127000"/>
          </a:effectLst>
        </p:spPr>
        <p:txBody>
          <a:bodyPr wrap="square">
            <a:spAutoFit/>
          </a:bodyPr>
          <a:lstStyle/>
          <a:p>
            <a:endParaRPr lang="de-DE" sz="4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67544" y="548680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</a:t>
            </a:r>
            <a:r>
              <a:rPr lang="cs-CZ" sz="3200" dirty="0" smtClean="0"/>
              <a:t>Nepřímý pořádek slov v otázkách.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84784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</a:t>
            </a:r>
            <a:r>
              <a:rPr lang="cs-CZ" sz="3200" dirty="0" err="1" smtClean="0"/>
              <a:t>Kann</a:t>
            </a:r>
            <a:r>
              <a:rPr lang="cs-CZ" sz="3200" dirty="0" smtClean="0"/>
              <a:t> man  …..?   </a:t>
            </a:r>
            <a:r>
              <a:rPr lang="cs-CZ" sz="3200" dirty="0" err="1" smtClean="0"/>
              <a:t>Muß</a:t>
            </a:r>
            <a:r>
              <a:rPr lang="cs-CZ" sz="3200" dirty="0" smtClean="0"/>
              <a:t>  man  ……..?  </a:t>
            </a:r>
            <a:r>
              <a:rPr lang="cs-CZ" sz="3200" dirty="0" err="1" smtClean="0"/>
              <a:t>Darf</a:t>
            </a:r>
            <a:r>
              <a:rPr lang="cs-CZ" sz="3200" dirty="0" smtClean="0"/>
              <a:t>  man ……. 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492896"/>
            <a:ext cx="44644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Může se tady zpívat?</a:t>
            </a:r>
          </a:p>
          <a:p>
            <a:r>
              <a:rPr lang="cs-CZ" sz="3200" dirty="0" smtClean="0"/>
              <a:t> Musí se už jít spát ?</a:t>
            </a:r>
          </a:p>
          <a:p>
            <a:r>
              <a:rPr lang="cs-CZ" sz="3200" dirty="0" smtClean="0"/>
              <a:t> Smí se ve škole pít pivo?</a:t>
            </a:r>
          </a:p>
          <a:p>
            <a:r>
              <a:rPr lang="cs-CZ" sz="3200" dirty="0" smtClean="0"/>
              <a:t> Musí se mluvit potichu?</a:t>
            </a:r>
          </a:p>
          <a:p>
            <a:r>
              <a:rPr lang="cs-CZ" sz="3200" dirty="0" smtClean="0"/>
              <a:t> Kdy se může jít na hřiště?</a:t>
            </a:r>
          </a:p>
          <a:p>
            <a:r>
              <a:rPr lang="cs-CZ" sz="3200" dirty="0" smtClean="0"/>
              <a:t> Kde se smí koupat?</a:t>
            </a:r>
            <a:endParaRPr lang="cs-CZ" sz="3200" dirty="0"/>
          </a:p>
        </p:txBody>
      </p:sp>
      <p:sp>
        <p:nvSpPr>
          <p:cNvPr id="8" name="Slunce 7"/>
          <p:cNvSpPr/>
          <p:nvPr/>
        </p:nvSpPr>
        <p:spPr>
          <a:xfrm>
            <a:off x="5148064" y="3068960"/>
            <a:ext cx="3816424" cy="360040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4221088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2400" dirty="0" smtClean="0"/>
              <a:t>Man </a:t>
            </a:r>
            <a:r>
              <a:rPr lang="cs-CZ" sz="2400" dirty="0" err="1" smtClean="0"/>
              <a:t>muß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  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Sätze</a:t>
            </a:r>
            <a:r>
              <a:rPr lang="cs-CZ" sz="2400" dirty="0" smtClean="0"/>
              <a:t> </a:t>
            </a:r>
            <a:r>
              <a:rPr lang="cs-CZ" sz="2400" dirty="0" err="1" smtClean="0"/>
              <a:t>kontrollieren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39552" y="548680"/>
            <a:ext cx="7416824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  <a:softEdge rad="127000"/>
          </a:effectLst>
        </p:spPr>
        <p:txBody>
          <a:bodyPr wrap="square">
            <a:spAutoFit/>
          </a:bodyPr>
          <a:lstStyle/>
          <a:p>
            <a:endParaRPr lang="de-DE" sz="4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67544" y="548680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</a:t>
            </a:r>
            <a:r>
              <a:rPr lang="cs-CZ" sz="3200" dirty="0" smtClean="0"/>
              <a:t>Nepřímý pořádek slov v otázkách.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484784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</a:t>
            </a:r>
            <a:r>
              <a:rPr lang="cs-CZ" sz="3200" dirty="0" err="1" smtClean="0"/>
              <a:t>Kann</a:t>
            </a:r>
            <a:r>
              <a:rPr lang="cs-CZ" sz="3200" dirty="0" smtClean="0"/>
              <a:t> man  …..?   </a:t>
            </a:r>
            <a:r>
              <a:rPr lang="cs-CZ" sz="3200" dirty="0" err="1" smtClean="0"/>
              <a:t>Muß</a:t>
            </a:r>
            <a:r>
              <a:rPr lang="cs-CZ" sz="3200" dirty="0" smtClean="0"/>
              <a:t>  man  ……..?  </a:t>
            </a:r>
            <a:r>
              <a:rPr lang="cs-CZ" sz="3200" dirty="0" err="1" smtClean="0"/>
              <a:t>Darf</a:t>
            </a:r>
            <a:r>
              <a:rPr lang="cs-CZ" sz="3200" dirty="0" smtClean="0"/>
              <a:t>  man ……. </a:t>
            </a:r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8" name="Slunce 7"/>
          <p:cNvSpPr/>
          <p:nvPr/>
        </p:nvSpPr>
        <p:spPr>
          <a:xfrm>
            <a:off x="6335688" y="3861048"/>
            <a:ext cx="2808312" cy="2808312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092280" y="4797152"/>
            <a:ext cx="14401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r>
              <a:rPr lang="cs-CZ" sz="1600" dirty="0" smtClean="0"/>
              <a:t>Man </a:t>
            </a:r>
            <a:r>
              <a:rPr lang="cs-CZ" sz="1600" dirty="0" err="1" smtClean="0"/>
              <a:t>muß</a:t>
            </a:r>
            <a:r>
              <a:rPr lang="cs-CZ" sz="1600" dirty="0" smtClean="0"/>
              <a:t> </a:t>
            </a:r>
          </a:p>
          <a:p>
            <a:r>
              <a:rPr lang="cs-CZ" sz="1600" dirty="0" smtClean="0"/>
              <a:t>   </a:t>
            </a:r>
            <a:r>
              <a:rPr lang="cs-CZ" sz="1600" dirty="0" err="1" smtClean="0"/>
              <a:t>die</a:t>
            </a:r>
            <a:r>
              <a:rPr lang="cs-CZ" sz="1600" dirty="0" smtClean="0"/>
              <a:t> </a:t>
            </a:r>
            <a:r>
              <a:rPr lang="cs-CZ" sz="1600" dirty="0" err="1" smtClean="0"/>
              <a:t>Sätze</a:t>
            </a:r>
            <a:r>
              <a:rPr lang="cs-CZ" sz="1600" dirty="0" smtClean="0"/>
              <a:t> </a:t>
            </a:r>
            <a:r>
              <a:rPr lang="cs-CZ" sz="1600" dirty="0" err="1" smtClean="0"/>
              <a:t>kontrollieren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564904"/>
            <a:ext cx="640871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</a:t>
            </a:r>
            <a:r>
              <a:rPr lang="cs-CZ" sz="3200" dirty="0" err="1" smtClean="0"/>
              <a:t>Kann</a:t>
            </a:r>
            <a:r>
              <a:rPr lang="cs-CZ" sz="3200" dirty="0" smtClean="0"/>
              <a:t> man </a:t>
            </a:r>
            <a:r>
              <a:rPr lang="cs-CZ" sz="3200" dirty="0" err="1" smtClean="0"/>
              <a:t>hier</a:t>
            </a:r>
            <a:r>
              <a:rPr lang="cs-CZ" sz="3200" dirty="0" smtClean="0"/>
              <a:t> </a:t>
            </a:r>
            <a:r>
              <a:rPr lang="cs-CZ" sz="3200" dirty="0" err="1" smtClean="0"/>
              <a:t>singen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Muß</a:t>
            </a:r>
            <a:r>
              <a:rPr lang="cs-CZ" sz="3200" dirty="0" smtClean="0"/>
              <a:t>  man </a:t>
            </a:r>
            <a:r>
              <a:rPr lang="cs-CZ" sz="3200" dirty="0" err="1" smtClean="0"/>
              <a:t>schon</a:t>
            </a:r>
            <a:r>
              <a:rPr lang="cs-CZ" sz="3200" dirty="0" smtClean="0"/>
              <a:t> </a:t>
            </a:r>
            <a:r>
              <a:rPr lang="cs-CZ" sz="3200" dirty="0" err="1" smtClean="0"/>
              <a:t>schlafen</a:t>
            </a:r>
            <a:r>
              <a:rPr lang="cs-CZ" sz="3200" dirty="0" smtClean="0"/>
              <a:t> </a:t>
            </a:r>
            <a:r>
              <a:rPr lang="cs-CZ" sz="3200" dirty="0" err="1" smtClean="0"/>
              <a:t>gehen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Darf</a:t>
            </a:r>
            <a:r>
              <a:rPr lang="cs-CZ" sz="3200" dirty="0" smtClean="0"/>
              <a:t> man in der </a:t>
            </a:r>
            <a:r>
              <a:rPr lang="cs-CZ" sz="3200" dirty="0" err="1" smtClean="0"/>
              <a:t>Schule</a:t>
            </a:r>
            <a:r>
              <a:rPr lang="cs-CZ" sz="3200" dirty="0" smtClean="0"/>
              <a:t> </a:t>
            </a:r>
            <a:r>
              <a:rPr lang="cs-CZ" sz="3200" dirty="0" err="1" smtClean="0"/>
              <a:t>Bier</a:t>
            </a:r>
            <a:r>
              <a:rPr lang="cs-CZ" sz="3200" dirty="0" smtClean="0"/>
              <a:t>  </a:t>
            </a:r>
            <a:r>
              <a:rPr lang="cs-CZ" sz="3200" dirty="0" err="1" smtClean="0"/>
              <a:t>trinken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Muß</a:t>
            </a:r>
            <a:r>
              <a:rPr lang="cs-CZ" sz="3200" dirty="0" smtClean="0"/>
              <a:t> man </a:t>
            </a:r>
            <a:r>
              <a:rPr lang="cs-CZ" sz="3200" dirty="0" err="1" smtClean="0"/>
              <a:t>leise</a:t>
            </a:r>
            <a:r>
              <a:rPr lang="cs-CZ" sz="3200" dirty="0" smtClean="0"/>
              <a:t> </a:t>
            </a:r>
            <a:r>
              <a:rPr lang="cs-CZ" sz="3200" dirty="0" err="1" smtClean="0"/>
              <a:t>sprechen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Wann</a:t>
            </a:r>
            <a:r>
              <a:rPr lang="cs-CZ" sz="3200" dirty="0" smtClean="0"/>
              <a:t> </a:t>
            </a:r>
            <a:r>
              <a:rPr lang="cs-CZ" sz="3200" dirty="0" err="1" smtClean="0"/>
              <a:t>kann</a:t>
            </a:r>
            <a:r>
              <a:rPr lang="cs-CZ" sz="3200" dirty="0" smtClean="0"/>
              <a:t> man </a:t>
            </a:r>
            <a:r>
              <a:rPr lang="cs-CZ" sz="3200" dirty="0" err="1" smtClean="0"/>
              <a:t>auf</a:t>
            </a:r>
            <a:r>
              <a:rPr lang="cs-CZ" sz="3200" dirty="0" smtClean="0"/>
              <a:t> den </a:t>
            </a:r>
            <a:r>
              <a:rPr lang="cs-CZ" sz="3200" dirty="0" err="1" smtClean="0"/>
              <a:t>Sportplatz</a:t>
            </a:r>
            <a:r>
              <a:rPr lang="cs-CZ" sz="3200" dirty="0" smtClean="0"/>
              <a:t>   </a:t>
            </a:r>
            <a:r>
              <a:rPr lang="cs-CZ" sz="3200" dirty="0" err="1" smtClean="0"/>
              <a:t>gehen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</a:t>
            </a:r>
            <a:r>
              <a:rPr lang="cs-CZ" sz="3200" dirty="0" err="1" smtClean="0"/>
              <a:t>Wo</a:t>
            </a:r>
            <a:r>
              <a:rPr lang="cs-CZ" sz="3200" dirty="0" smtClean="0"/>
              <a:t> </a:t>
            </a:r>
            <a:r>
              <a:rPr lang="cs-CZ" sz="3200" dirty="0" err="1" smtClean="0"/>
              <a:t>darf</a:t>
            </a:r>
            <a:r>
              <a:rPr lang="cs-CZ" sz="3200" dirty="0" smtClean="0"/>
              <a:t> man </a:t>
            </a:r>
            <a:r>
              <a:rPr lang="cs-CZ" sz="3200" dirty="0" err="1" smtClean="0"/>
              <a:t>baden</a:t>
            </a:r>
            <a:r>
              <a:rPr lang="cs-CZ" sz="3200" dirty="0" smtClean="0"/>
              <a:t>?</a:t>
            </a:r>
          </a:p>
          <a:p>
            <a:r>
              <a:rPr lang="cs-CZ" sz="3200" dirty="0" smtClean="0"/>
              <a:t> 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F6DE55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453</Words>
  <Application>Microsoft Office PowerPoint</Application>
  <PresentationFormat>Předvádění na obrazovce (4:3)</PresentationFormat>
  <Paragraphs>92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16</cp:revision>
  <dcterms:created xsi:type="dcterms:W3CDTF">2013-01-01T20:38:51Z</dcterms:created>
  <dcterms:modified xsi:type="dcterms:W3CDTF">2013-06-10T15:29:43Z</dcterms:modified>
</cp:coreProperties>
</file>