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9"/>
  </p:notesMasterIdLst>
  <p:sldIdLst>
    <p:sldId id="282" r:id="rId3"/>
    <p:sldId id="283" r:id="rId4"/>
    <p:sldId id="256" r:id="rId5"/>
    <p:sldId id="257" r:id="rId6"/>
    <p:sldId id="281" r:id="rId7"/>
    <p:sldId id="258" r:id="rId8"/>
    <p:sldId id="259" r:id="rId9"/>
    <p:sldId id="260" r:id="rId10"/>
    <p:sldId id="261" r:id="rId11"/>
    <p:sldId id="262" r:id="rId12"/>
    <p:sldId id="275" r:id="rId13"/>
    <p:sldId id="263" r:id="rId14"/>
    <p:sldId id="264" r:id="rId15"/>
    <p:sldId id="270" r:id="rId16"/>
    <p:sldId id="271" r:id="rId17"/>
    <p:sldId id="279" r:id="rId18"/>
    <p:sldId id="274" r:id="rId19"/>
    <p:sldId id="272" r:id="rId20"/>
    <p:sldId id="273" r:id="rId21"/>
    <p:sldId id="269" r:id="rId22"/>
    <p:sldId id="276" r:id="rId23"/>
    <p:sldId id="267" r:id="rId24"/>
    <p:sldId id="277" r:id="rId25"/>
    <p:sldId id="278" r:id="rId26"/>
    <p:sldId id="280" r:id="rId27"/>
    <p:sldId id="26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509DD9-E624-4D68-AEA8-BBE6D9F1CA6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CEBF60-8234-43A9-BA82-C634DF3BD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EBF60-8234-43A9-BA82-C634DF3BDAC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EBF60-8234-43A9-BA82-C634DF3BDAC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EBF60-8234-43A9-BA82-C634DF3BDAC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EBF60-8234-43A9-BA82-C634DF3BDAC2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C14A3D-A0A2-4F5D-9AFC-4E2B49C357F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0F965-F35E-48BD-83D6-A804599A2E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akcie.cz/4.htm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rnictvi.info/techpam/ckd/ckd.htm" TargetMode="External"/><Relationship Id="rId2" Type="http://schemas.openxmlformats.org/officeDocument/2006/relationships/hyperlink" Target="http://zpravy.e15.cz/burzy-a-trhy/zahranicni-akcie/technologicke-akcie-ano-ale-pozdeji-69265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nb.cz/cs/o_cnb/archiv_cnb/fondy/nbcs.html" TargetMode="External"/><Relationship Id="rId4" Type="http://schemas.openxmlformats.org/officeDocument/2006/relationships/hyperlink" Target="http://www.cnb.cz/cs/o_cnb/archiv_cnb/fondy/zb.html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vpdrahany.webnode.cz/akcie/prioritni-akcie/" TargetMode="External"/><Relationship Id="rId2" Type="http://schemas.openxmlformats.org/officeDocument/2006/relationships/hyperlink" Target="http://ptcpraha.cz/spolecnost/specimeny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kciovaspolecnost.com/akcie/" TargetMode="External"/><Relationship Id="rId4" Type="http://schemas.openxmlformats.org/officeDocument/2006/relationships/hyperlink" Target="http://cahoots.co.uk/investing-in-shares-for-novice-strategies-for-saving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„Akcie“, 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Doporučuji probírat před tématem „Akciová </a:t>
            </a:r>
            <a:r>
              <a:rPr lang="cs-CZ" i="1" dirty="0" smtClean="0"/>
              <a:t>společnost“ - vzhledem </a:t>
            </a:r>
            <a:r>
              <a:rPr lang="cs-CZ" i="1" dirty="0" smtClean="0"/>
              <a:t>ke skutečnosti, že tento materiál ulehčuje pochopení již tak složité problematiky právě akciové společnosti. Na snímku č. 22 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b="1" dirty="0" smtClean="0"/>
              <a:t>AKCIE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CO JE AKCIE?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Akcie je </a:t>
            </a:r>
            <a:r>
              <a:rPr lang="cs-CZ" b="1" dirty="0"/>
              <a:t>cenný papír</a:t>
            </a:r>
            <a:r>
              <a:rPr lang="cs-CZ" dirty="0"/>
              <a:t>, </a:t>
            </a:r>
            <a:r>
              <a:rPr lang="cs-CZ" dirty="0" smtClean="0"/>
              <a:t>se kterým </a:t>
            </a:r>
            <a:r>
              <a:rPr lang="cs-CZ" dirty="0"/>
              <a:t>jsou spojena </a:t>
            </a:r>
            <a:r>
              <a:rPr lang="cs-CZ" b="1" dirty="0"/>
              <a:t>3 základní práva akcionáře</a:t>
            </a:r>
            <a:r>
              <a:rPr lang="cs-CZ" b="1" dirty="0" smtClean="0"/>
              <a:t>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podílet </a:t>
            </a:r>
            <a:r>
              <a:rPr lang="cs-CZ" dirty="0"/>
              <a:t>se na zisku (výplata dividend)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/>
              <a:t>podílet se na řízení společnosti (prostřednictvím hlasování na VH)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/>
              <a:t>podílet se na likvidačním </a:t>
            </a:r>
            <a:r>
              <a:rPr lang="cs-CZ" dirty="0" smtClean="0"/>
              <a:t>zůstatku</a:t>
            </a:r>
          </a:p>
          <a:p>
            <a:pPr marL="514350" indent="-514350">
              <a:buNone/>
            </a:pPr>
            <a:r>
              <a:rPr lang="cs-CZ" dirty="0" smtClean="0"/>
              <a:t>= </a:t>
            </a:r>
            <a:r>
              <a:rPr lang="cs-CZ" b="1" dirty="0" smtClean="0"/>
              <a:t>majetkový cenný papír</a:t>
            </a:r>
            <a:r>
              <a:rPr lang="cs-CZ" dirty="0" smtClean="0"/>
              <a:t>, vlastník akcie se stává spolumajitelem firmy, která akcie vydala</a:t>
            </a:r>
          </a:p>
          <a:p>
            <a:pPr marL="914400" lvl="1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CO JE AKCIE?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Akcie má zákonem stanovené náležitosti: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jmenovitou hodnotu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datum emise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firmu a sídlo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označení formy akcie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jméno akcionáře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výši základního kapitálu</a:t>
            </a:r>
          </a:p>
          <a:p>
            <a:pPr lvl="1" fontAlgn="base">
              <a:buFont typeface="Arial" pitchFamily="34" charset="0"/>
              <a:buChar char="•"/>
            </a:pPr>
            <a:r>
              <a:rPr lang="cs-CZ" dirty="0" smtClean="0"/>
              <a:t>počet akcií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POJMY Z OBLASTI AKCIÍ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ominální hodnota akcie </a:t>
            </a:r>
            <a:r>
              <a:rPr lang="cs-CZ" dirty="0" smtClean="0"/>
              <a:t>– jmenovitá hodnota akcie (je na akcii uvedena)</a:t>
            </a:r>
          </a:p>
          <a:p>
            <a:r>
              <a:rPr lang="cs-CZ" dirty="0" smtClean="0"/>
              <a:t>součet </a:t>
            </a:r>
            <a:r>
              <a:rPr lang="cs-CZ" dirty="0"/>
              <a:t>všech </a:t>
            </a:r>
            <a:r>
              <a:rPr lang="cs-CZ" dirty="0" smtClean="0"/>
              <a:t>nominálních hodnot </a:t>
            </a:r>
            <a:r>
              <a:rPr lang="cs-CZ" dirty="0"/>
              <a:t>všech emitovaných akcií tvoří </a:t>
            </a:r>
            <a:r>
              <a:rPr lang="cs-CZ" b="1" dirty="0"/>
              <a:t>základní kapitál</a:t>
            </a:r>
            <a:r>
              <a:rPr lang="cs-CZ" dirty="0"/>
              <a:t> společnosti</a:t>
            </a:r>
          </a:p>
          <a:p>
            <a:r>
              <a:rPr lang="cs-CZ" dirty="0" smtClean="0"/>
              <a:t>akcie </a:t>
            </a:r>
            <a:r>
              <a:rPr lang="cs-CZ" dirty="0"/>
              <a:t>se vydávají za tzv. </a:t>
            </a:r>
            <a:r>
              <a:rPr lang="cs-CZ" b="1" dirty="0"/>
              <a:t>emisní kurz</a:t>
            </a:r>
            <a:r>
              <a:rPr lang="cs-CZ" dirty="0"/>
              <a:t> </a:t>
            </a:r>
            <a:r>
              <a:rPr lang="cs-CZ" dirty="0" smtClean="0"/>
              <a:t>(nominální hodnotu)</a:t>
            </a:r>
          </a:p>
          <a:p>
            <a:r>
              <a:rPr lang="cs-CZ" dirty="0" smtClean="0"/>
              <a:t>pokud </a:t>
            </a:r>
            <a:r>
              <a:rPr lang="cs-CZ" dirty="0"/>
              <a:t>se při vydání (emisi) akcie prodávají </a:t>
            </a:r>
            <a:r>
              <a:rPr lang="cs-CZ" dirty="0" smtClean="0"/>
              <a:t>za</a:t>
            </a:r>
            <a:r>
              <a:rPr lang="cs-CZ" dirty="0"/>
              <a:t> vyšší než nominální hodnotu, vzniká tzv. </a:t>
            </a:r>
            <a:r>
              <a:rPr lang="cs-CZ" b="1" dirty="0"/>
              <a:t>emisní ážio</a:t>
            </a:r>
            <a:r>
              <a:rPr lang="cs-CZ" dirty="0"/>
              <a:t> (rozdíl mezi emisním kurzem a nominální hodnotou při prvním vydání</a:t>
            </a:r>
            <a:r>
              <a:rPr lang="cs-CZ" dirty="0" smtClean="0"/>
              <a:t>)</a:t>
            </a:r>
          </a:p>
          <a:p>
            <a:r>
              <a:rPr lang="cs-CZ" b="1" dirty="0"/>
              <a:t>t</a:t>
            </a:r>
            <a:r>
              <a:rPr lang="cs-CZ" b="1" dirty="0" smtClean="0"/>
              <a:t>ržní cena akcie </a:t>
            </a:r>
            <a:r>
              <a:rPr lang="cs-CZ" dirty="0" smtClean="0"/>
              <a:t>– cena, za kterou se akcie aktuálně prodávají na burze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ČLENĚNÍ AKCIÍ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AutoNum type="arabicPeriod"/>
            </a:pPr>
            <a:r>
              <a:rPr lang="cs-CZ" b="1" dirty="0" smtClean="0"/>
              <a:t>Podle </a:t>
            </a:r>
            <a:r>
              <a:rPr lang="cs-CZ" b="1" dirty="0"/>
              <a:t>fyzické podoby</a:t>
            </a:r>
            <a:r>
              <a:rPr lang="cs-CZ" b="1" dirty="0" smtClean="0"/>
              <a:t>: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listinné (papírové)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zaknihované (elektronická podoba, jejich evidenci zajišťuje Centrální depozitář cenných papírů)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ČLENĚNÍ AKCIÍ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2. </a:t>
            </a:r>
            <a:r>
              <a:rPr lang="cs-CZ" b="1" dirty="0"/>
              <a:t>P</a:t>
            </a:r>
            <a:r>
              <a:rPr lang="cs-CZ" b="1" dirty="0" smtClean="0"/>
              <a:t>odle </a:t>
            </a:r>
            <a:r>
              <a:rPr lang="cs-CZ" b="1" dirty="0"/>
              <a:t>formy: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na jméno (na listinných je přímo uvedeno, akcie jsou pak převoditelné </a:t>
            </a:r>
            <a:r>
              <a:rPr lang="cs-CZ" dirty="0" smtClean="0"/>
              <a:t>tzv. rubopisem</a:t>
            </a:r>
            <a:r>
              <a:rPr lang="cs-CZ" dirty="0"/>
              <a:t>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na majitele (převoditelné předáním)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ČLENĚNÍ AKCIÍ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b="1" dirty="0" smtClean="0"/>
              <a:t>3. Podle </a:t>
            </a:r>
            <a:r>
              <a:rPr lang="cs-CZ" b="1" dirty="0"/>
              <a:t>druhu: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kmenové – běžné, standardní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zaměstnanecké – vždy na jméno, převoditelné pouze mezi zaměstnanci, lze vydávat max. do hodnoty 5% </a:t>
            </a:r>
            <a:r>
              <a:rPr lang="cs-CZ" dirty="0" smtClean="0"/>
              <a:t>základního kapitálu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prioritní – majitel má přednostní právo na výplatu dividend, má omezená </a:t>
            </a:r>
            <a:r>
              <a:rPr lang="cs-CZ" dirty="0" smtClean="0"/>
              <a:t>ostatní </a:t>
            </a:r>
            <a:r>
              <a:rPr lang="cs-CZ" dirty="0"/>
              <a:t>práva, zejména hlasování na </a:t>
            </a:r>
            <a:r>
              <a:rPr lang="cs-CZ" dirty="0" smtClean="0"/>
              <a:t>VH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Složení listinné akcie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</a:t>
            </a:r>
            <a:r>
              <a:rPr lang="cs-CZ" dirty="0"/>
              <a:t>/ </a:t>
            </a:r>
            <a:r>
              <a:rPr lang="cs-CZ" b="1" dirty="0"/>
              <a:t>plášť</a:t>
            </a:r>
            <a:r>
              <a:rPr lang="cs-CZ" dirty="0"/>
              <a:t> – obsahuje zákonem stanovené náležitosti CP</a:t>
            </a:r>
          </a:p>
          <a:p>
            <a:pPr>
              <a:buNone/>
            </a:pPr>
            <a:r>
              <a:rPr lang="cs-CZ" dirty="0"/>
              <a:t>2/ </a:t>
            </a:r>
            <a:r>
              <a:rPr lang="cs-CZ" b="1" dirty="0"/>
              <a:t>kupónový arch </a:t>
            </a:r>
            <a:r>
              <a:rPr lang="cs-CZ" dirty="0"/>
              <a:t>– skládá se z jednotlivých kupónů, po předložení kupónu je majiteli vyplacena dividenda</a:t>
            </a:r>
          </a:p>
          <a:p>
            <a:pPr>
              <a:buNone/>
            </a:pPr>
            <a:r>
              <a:rPr lang="cs-CZ" dirty="0"/>
              <a:t>3/ </a:t>
            </a:r>
            <a:r>
              <a:rPr lang="cs-CZ" b="1" dirty="0"/>
              <a:t>talón</a:t>
            </a:r>
            <a:r>
              <a:rPr lang="cs-CZ" dirty="0"/>
              <a:t> – slouží pro vydání nového kupónového archu, pokud dojdou kupóny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6" name="Zástupný symbol pro obsah 5" descr="strojtex akc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484784"/>
            <a:ext cx="7128792" cy="509199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akcie 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573863"/>
            <a:ext cx="6912767" cy="4883877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akcie 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710530"/>
            <a:ext cx="6840760" cy="4831287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jitona akc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772816"/>
            <a:ext cx="6552727" cy="4600608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metalsrot akc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700808"/>
            <a:ext cx="6938994" cy="4775123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6" name="Zástupný symbol pro obsah 5" descr="Otidea_akcie-specim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00200"/>
            <a:ext cx="7416824" cy="524251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prioritni akc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691876"/>
            <a:ext cx="6883395" cy="516612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nbcs_akc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844824"/>
            <a:ext cx="6862956" cy="4683968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zb_akcie star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806420"/>
            <a:ext cx="6264696" cy="480293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akcie star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700808"/>
            <a:ext cx="7064580" cy="4591977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UKÁZKY AKCIÍ</a:t>
            </a:r>
            <a:endParaRPr lang="cs-CZ" b="1" dirty="0"/>
          </a:p>
        </p:txBody>
      </p:sp>
      <p:pic>
        <p:nvPicPr>
          <p:cNvPr id="4" name="Zástupný symbol pro obsah 3" descr="1-Vyvoj_ceny_akcie_Noki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71617" y="1834928"/>
            <a:ext cx="7760823" cy="4554154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akcie?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3 základní práva má akcionář?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člení akcie podle formy?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instituce spravuje akcie, které mají zaknihovanou podobu?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částí se skládá listinná akcie?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emisní ážio a jak vzniká?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Obrázky dostupné na:</a:t>
            </a:r>
          </a:p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ceskeakcie.cz</a:t>
            </a:r>
            <a:r>
              <a:rPr lang="cs-CZ" dirty="0" smtClean="0">
                <a:hlinkClick r:id="rId2"/>
              </a:rPr>
              <a:t>/4.htm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http://zpravy.e15.cz/burzy-a-trhy/</a:t>
            </a:r>
            <a:r>
              <a:rPr lang="cs-CZ" dirty="0" err="1" smtClean="0">
                <a:hlinkClick r:id="rId2"/>
              </a:rPr>
              <a:t>zahranicni</a:t>
            </a:r>
            <a:r>
              <a:rPr lang="cs-CZ" dirty="0" smtClean="0">
                <a:hlinkClick r:id="rId2"/>
              </a:rPr>
              <a:t>-akcie/</a:t>
            </a:r>
            <a:r>
              <a:rPr lang="cs-CZ" dirty="0" err="1" smtClean="0">
                <a:hlinkClick r:id="rId2"/>
              </a:rPr>
              <a:t>technologicke</a:t>
            </a:r>
            <a:r>
              <a:rPr lang="cs-CZ" dirty="0" smtClean="0">
                <a:hlinkClick r:id="rId2"/>
              </a:rPr>
              <a:t>-akcie-ano-ale-</a:t>
            </a:r>
            <a:r>
              <a:rPr lang="cs-CZ" dirty="0" err="1" smtClean="0">
                <a:hlinkClick r:id="rId2"/>
              </a:rPr>
              <a:t>pozdeji</a:t>
            </a:r>
            <a:r>
              <a:rPr lang="cs-CZ" dirty="0" smtClean="0">
                <a:hlinkClick r:id="rId2"/>
              </a:rPr>
              <a:t>-692652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hornictvi.info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techpam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ckd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ckd.htm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cnb.cz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/o_</a:t>
            </a:r>
            <a:r>
              <a:rPr lang="cs-CZ" dirty="0" err="1" smtClean="0">
                <a:hlinkClick r:id="rId4"/>
              </a:rPr>
              <a:t>cnb</a:t>
            </a:r>
            <a:r>
              <a:rPr lang="cs-CZ" dirty="0" smtClean="0">
                <a:hlinkClick r:id="rId4"/>
              </a:rPr>
              <a:t>/archiv_</a:t>
            </a:r>
            <a:r>
              <a:rPr lang="cs-CZ" dirty="0" err="1" smtClean="0">
                <a:hlinkClick r:id="rId4"/>
              </a:rPr>
              <a:t>cnb</a:t>
            </a:r>
            <a:r>
              <a:rPr lang="cs-CZ" dirty="0" smtClean="0">
                <a:hlinkClick r:id="rId4"/>
              </a:rPr>
              <a:t>/fondy/</a:t>
            </a:r>
            <a:r>
              <a:rPr lang="cs-CZ" dirty="0" err="1" smtClean="0">
                <a:hlinkClick r:id="rId4"/>
              </a:rPr>
              <a:t>zb.html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cnb.cz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/o_</a:t>
            </a:r>
            <a:r>
              <a:rPr lang="cs-CZ" dirty="0" err="1" smtClean="0">
                <a:hlinkClick r:id="rId5"/>
              </a:rPr>
              <a:t>cnb</a:t>
            </a:r>
            <a:r>
              <a:rPr lang="cs-CZ" dirty="0" smtClean="0">
                <a:hlinkClick r:id="rId5"/>
              </a:rPr>
              <a:t>/archiv_</a:t>
            </a:r>
            <a:r>
              <a:rPr lang="cs-CZ" dirty="0" err="1" smtClean="0">
                <a:hlinkClick r:id="rId5"/>
              </a:rPr>
              <a:t>cnb</a:t>
            </a:r>
            <a:r>
              <a:rPr lang="cs-CZ" dirty="0" smtClean="0">
                <a:hlinkClick r:id="rId5"/>
              </a:rPr>
              <a:t>/fondy/</a:t>
            </a:r>
            <a:r>
              <a:rPr lang="cs-CZ" dirty="0" err="1" smtClean="0">
                <a:hlinkClick r:id="rId5"/>
              </a:rPr>
              <a:t>nbcs.html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http://ptcpraha.cz/spolecnost/specimeny.htm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r>
              <a:rPr lang="cs-CZ" dirty="0" smtClean="0">
                <a:hlinkClick r:id="rId3"/>
              </a:rPr>
              <a:t>http://vpdrahany.webnode.cz/akcie/prioritni-akcie/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r>
              <a:rPr lang="cs-CZ" dirty="0" smtClean="0">
                <a:hlinkClick r:id="rId4"/>
              </a:rPr>
              <a:t>http://cahoots.co.uk/investing-in-shares-for-novice-strategies-for-saving/</a:t>
            </a:r>
            <a:r>
              <a:rPr lang="cs-CZ" dirty="0" smtClean="0"/>
              <a:t> (cit. 29.12.20012)</a:t>
            </a:r>
          </a:p>
          <a:p>
            <a:pPr marL="514350" indent="-514350">
              <a:buNone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akciovaspolecnost.com</a:t>
            </a:r>
            <a:r>
              <a:rPr lang="cs-CZ" dirty="0" smtClean="0">
                <a:hlinkClick r:id="rId5"/>
              </a:rPr>
              <a:t>/akcie/</a:t>
            </a:r>
            <a:r>
              <a:rPr lang="cs-CZ" dirty="0" smtClean="0"/>
              <a:t> (cit. 29.12.2012)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612</Words>
  <Application>Microsoft Office PowerPoint</Application>
  <PresentationFormat>Předvádění na obrazovce (4:3)</PresentationFormat>
  <Paragraphs>113</Paragraphs>
  <Slides>26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sady Office</vt:lpstr>
      <vt:lpstr>Motiv systému Office</vt:lpstr>
      <vt:lpstr>Snímek 1</vt:lpstr>
      <vt:lpstr>Snímek 2</vt:lpstr>
      <vt:lpstr>AKCIE</vt:lpstr>
      <vt:lpstr>CO JE AKCIE?</vt:lpstr>
      <vt:lpstr>CO JE AKCIE?</vt:lpstr>
      <vt:lpstr>POJMY Z OBLASTI AKCIÍ</vt:lpstr>
      <vt:lpstr>ČLENĚNÍ AKCIÍ</vt:lpstr>
      <vt:lpstr>ČLENĚNÍ AKCIÍ</vt:lpstr>
      <vt:lpstr>ČLENĚNÍ AKCIÍ</vt:lpstr>
      <vt:lpstr>Složení listinné akcie</vt:lpstr>
      <vt:lpstr>UKÁZKY AKCIÍ</vt:lpstr>
      <vt:lpstr>UKÁZKY AKCIÍ</vt:lpstr>
      <vt:lpstr>UKÁZKY AKCIÍ</vt:lpstr>
      <vt:lpstr>UKÁZKY AKCIÍ</vt:lpstr>
      <vt:lpstr>UKÁZKY AKCIÍ</vt:lpstr>
      <vt:lpstr>UKÁZKY AKCIÍ</vt:lpstr>
      <vt:lpstr>UKÁZKY AKCIÍ</vt:lpstr>
      <vt:lpstr>UKÁZKY AKCIÍ</vt:lpstr>
      <vt:lpstr>UKÁZKY AKCIÍ</vt:lpstr>
      <vt:lpstr>UKÁZKY AKCIÍ</vt:lpstr>
      <vt:lpstr>UKÁZKY AKCIÍ</vt:lpstr>
      <vt:lpstr>OTÁZKY NA ZÁVĚR</vt:lpstr>
      <vt:lpstr>POUŽITÉ ZDROJE</vt:lpstr>
      <vt:lpstr>POUŽITÉ ZDROJE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AKCIE</dc:title>
  <dc:creator>Štěpánka</dc:creator>
  <cp:lastModifiedBy>Štěpánka</cp:lastModifiedBy>
  <cp:revision>13</cp:revision>
  <dcterms:created xsi:type="dcterms:W3CDTF">2012-12-29T12:16:13Z</dcterms:created>
  <dcterms:modified xsi:type="dcterms:W3CDTF">2013-06-04T19:15:22Z</dcterms:modified>
</cp:coreProperties>
</file>