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71" r:id="rId3"/>
    <p:sldId id="272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0" r:id="rId16"/>
    <p:sldId id="268" r:id="rId17"/>
    <p:sldId id="269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636" autoAdjust="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6580C-8166-4542-A073-CD17C20F326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820D09-2A97-47A2-8133-DF32EA128C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820D09-2A97-47A2-8133-DF32EA128C6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inky.cz/kariera/266850-podnikani-v-cesku-je-domenou-muzu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1.12.2012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„Družstvo“, </a:t>
            </a:r>
            <a:r>
              <a:rPr lang="cs-CZ" i="1" dirty="0" smtClean="0"/>
              <a:t>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</a:t>
            </a:r>
            <a:r>
              <a:rPr lang="cs-CZ" i="1" dirty="0" smtClean="0"/>
              <a:t>15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ZK …. základní kapitál</a:t>
            </a:r>
          </a:p>
          <a:p>
            <a:pPr>
              <a:buNone/>
            </a:pPr>
            <a:r>
              <a:rPr lang="cs-CZ" i="1" dirty="0" smtClean="0"/>
              <a:t>VH …. </a:t>
            </a:r>
            <a:r>
              <a:rPr lang="cs-CZ" i="1" dirty="0" smtClean="0"/>
              <a:t>v</a:t>
            </a:r>
            <a:r>
              <a:rPr lang="cs-CZ" i="1" dirty="0" smtClean="0"/>
              <a:t>alná hromada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45000"/>
            <a:lum/>
          </a:blip>
          <a:srcRect/>
          <a:stretch>
            <a:fillRect l="-1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cap="all" dirty="0" smtClean="0"/>
              <a:t>družstvo</a:t>
            </a:r>
            <a:endParaRPr lang="cs-CZ" sz="5400" b="1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  <a:miter lim="800000"/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družstvo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PO, ale </a:t>
            </a:r>
            <a:r>
              <a:rPr lang="cs-CZ" b="1" dirty="0" smtClean="0"/>
              <a:t>nejedná</a:t>
            </a:r>
            <a:r>
              <a:rPr lang="cs-CZ" dirty="0" smtClean="0"/>
              <a:t> se o obchodní společnost</a:t>
            </a:r>
          </a:p>
          <a:p>
            <a:r>
              <a:rPr lang="cs-CZ" b="1" dirty="0" smtClean="0"/>
              <a:t>společenství neuzavřeného počtu osob </a:t>
            </a:r>
            <a:r>
              <a:rPr lang="cs-CZ" dirty="0" smtClean="0"/>
              <a:t>založené za účelem podnikání nebo zajišťování hospodářských, sociálních nebo jiných potřeb svých členů</a:t>
            </a:r>
          </a:p>
          <a:p>
            <a:r>
              <a:rPr lang="cs-CZ" i="1" dirty="0" smtClean="0"/>
              <a:t>v průběhu činnosti mohou členové libovolně do družstva vstupovat nebo vystupovat, aniž se změna musí psát do OR (to je zásadní rozdíl oproti obchodním společnostem)</a:t>
            </a:r>
          </a:p>
          <a:p>
            <a:r>
              <a:rPr lang="cs-CZ" dirty="0" smtClean="0"/>
              <a:t> v názvu slovo „</a:t>
            </a:r>
            <a:r>
              <a:rPr lang="cs-CZ" b="1" dirty="0" smtClean="0"/>
              <a:t>družstvo</a:t>
            </a:r>
            <a:r>
              <a:rPr lang="cs-CZ" dirty="0" smtClean="0"/>
              <a:t>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POČET ZAKLADATELŮ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minimální počet zakladatelů: </a:t>
            </a:r>
            <a:r>
              <a:rPr lang="cs-CZ" b="1" dirty="0" smtClean="0"/>
              <a:t>5 FO </a:t>
            </a:r>
            <a:r>
              <a:rPr lang="cs-CZ" dirty="0" smtClean="0"/>
              <a:t>nebo </a:t>
            </a:r>
            <a:r>
              <a:rPr lang="cs-CZ" b="1" dirty="0" smtClean="0"/>
              <a:t>2 PO</a:t>
            </a:r>
          </a:p>
          <a:p>
            <a:r>
              <a:rPr lang="cs-CZ" dirty="0" smtClean="0"/>
              <a:t>členem družstva může být </a:t>
            </a:r>
            <a:r>
              <a:rPr lang="cs-CZ" b="1" dirty="0" smtClean="0"/>
              <a:t>osoba nad 15 let </a:t>
            </a:r>
            <a:r>
              <a:rPr lang="cs-CZ" dirty="0" smtClean="0"/>
              <a:t>věku, která ukončila povinnou docházku do ZŠ</a:t>
            </a:r>
          </a:p>
          <a:p>
            <a:r>
              <a:rPr lang="cs-CZ" dirty="0" smtClean="0"/>
              <a:t>podmínkou členství je zaplacení členského vkladu</a:t>
            </a:r>
          </a:p>
          <a:p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ZALOŽENÍ DRUŽSTVA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konáním </a:t>
            </a:r>
            <a:r>
              <a:rPr lang="cs-CZ" b="1" dirty="0" smtClean="0"/>
              <a:t>ustavující schůze </a:t>
            </a:r>
            <a:r>
              <a:rPr lang="cs-CZ" dirty="0" smtClean="0"/>
              <a:t>družstva</a:t>
            </a:r>
          </a:p>
          <a:p>
            <a:r>
              <a:rPr lang="cs-CZ" dirty="0" smtClean="0"/>
              <a:t>ze schůze se pořizuje notářský zápis (návrh na zápis do obchodního rejstříku pak podává statutární orgán družstva)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VZNIK DRUŽSTVA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/>
              <a:t>dnem zápisu </a:t>
            </a:r>
            <a:r>
              <a:rPr lang="cs-CZ" dirty="0" smtClean="0"/>
              <a:t>do obchodního rejstříku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POČÁTEČNÍ KAPITÁL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dirty="0" smtClean="0"/>
              <a:t>minimální výše – </a:t>
            </a:r>
            <a:r>
              <a:rPr lang="cs-CZ" b="1" dirty="0" smtClean="0"/>
              <a:t>50.000 Kč</a:t>
            </a:r>
          </a:p>
          <a:p>
            <a:r>
              <a:rPr lang="cs-CZ" dirty="0" smtClean="0"/>
              <a:t>tvoří ho </a:t>
            </a:r>
            <a:r>
              <a:rPr lang="cs-CZ" b="1" dirty="0" smtClean="0"/>
              <a:t>souhrn členských vkladů</a:t>
            </a:r>
          </a:p>
          <a:p>
            <a:r>
              <a:rPr lang="cs-CZ" i="1" dirty="0" smtClean="0"/>
              <a:t>pro všechny členy je vklad stejný, proto i mají všichni členové družstva stejná hlasovací práva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KOMPETENCE A ŘÍZENÍ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lvl="0" indent="-514350">
              <a:buFont typeface="+mj-lt"/>
              <a:buAutoNum type="arabicParenR"/>
            </a:pPr>
            <a:r>
              <a:rPr lang="cs-CZ" b="1" dirty="0" smtClean="0"/>
              <a:t>členská schůze </a:t>
            </a:r>
            <a:r>
              <a:rPr lang="cs-CZ" dirty="0" smtClean="0"/>
              <a:t>= nejvyšší orgán, schází se min. 1x za rok (jako valná hromada u a.s.)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b="1" dirty="0" smtClean="0"/>
              <a:t>představenstvo</a:t>
            </a:r>
            <a:r>
              <a:rPr lang="cs-CZ" dirty="0" smtClean="0"/>
              <a:t> = statutární orgán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b="1" dirty="0" smtClean="0"/>
              <a:t>kontrolní komise </a:t>
            </a:r>
            <a:r>
              <a:rPr lang="cs-CZ" dirty="0" smtClean="0"/>
              <a:t>= kontrolní orgán (jako dozorčí rada)</a:t>
            </a:r>
          </a:p>
          <a:p>
            <a:pPr marL="514350" lvl="0" indent="-514350">
              <a:buNone/>
            </a:pPr>
            <a:endParaRPr lang="cs-CZ" dirty="0" smtClean="0"/>
          </a:p>
          <a:p>
            <a:r>
              <a:rPr lang="cs-CZ" i="1" dirty="0" smtClean="0"/>
              <a:t>funkční období členů všech orgánů družstva je maximálně 5 let</a:t>
            </a:r>
          </a:p>
          <a:p>
            <a:r>
              <a:rPr lang="cs-CZ" i="1" dirty="0" smtClean="0"/>
              <a:t>pro členy představenstva a kontrolní komise platí zákaz konkurence v oboru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ZPŮSOB RUČENÍ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družstvo ručí za své závazky celým svým majetkem</a:t>
            </a:r>
          </a:p>
          <a:p>
            <a:r>
              <a:rPr lang="cs-CZ" b="1" dirty="0" smtClean="0"/>
              <a:t>členové za závazky družstva neručí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ROZDĚLENÍ ZISKU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zisk k rozdělení schvaluje členská schůze</a:t>
            </a:r>
          </a:p>
          <a:p>
            <a:r>
              <a:rPr lang="cs-CZ" dirty="0" smtClean="0"/>
              <a:t>tvoří se povinně </a:t>
            </a:r>
            <a:r>
              <a:rPr lang="cs-CZ" b="1" dirty="0" smtClean="0"/>
              <a:t>nedělitelný fond </a:t>
            </a:r>
            <a:r>
              <a:rPr lang="cs-CZ" dirty="0" smtClean="0"/>
              <a:t>(jako RF u kapitálových společností) až do celkové výše </a:t>
            </a:r>
            <a:r>
              <a:rPr lang="cs-CZ" b="1" dirty="0" smtClean="0"/>
              <a:t>½ základního kapitálu</a:t>
            </a:r>
            <a:r>
              <a:rPr lang="cs-CZ" dirty="0" smtClean="0"/>
              <a:t> postupně ze zisku</a:t>
            </a:r>
          </a:p>
          <a:p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cap="all" dirty="0" smtClean="0"/>
              <a:t>ZRUŠENÍ</a:t>
            </a:r>
            <a:r>
              <a:rPr lang="cs-CZ" b="1" dirty="0" smtClean="0"/>
              <a:t> </a:t>
            </a:r>
            <a:r>
              <a:rPr lang="cs-CZ" b="1" cap="all" dirty="0" smtClean="0"/>
              <a:t>družstva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obecné důvody, obdobné jako u obchodních společností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ZÁNIK DRUŽSTVA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dnem výmazu </a:t>
            </a:r>
            <a:r>
              <a:rPr lang="cs-CZ" dirty="0" smtClean="0"/>
              <a:t>z obchodního rejstříku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OBORY, VE KTERÝCH DRUŽSTVA NEJČASTĚJI PODNIKAJÍ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bytová družstva</a:t>
            </a:r>
          </a:p>
          <a:p>
            <a:pPr lvl="0"/>
            <a:r>
              <a:rPr lang="cs-CZ" dirty="0" smtClean="0"/>
              <a:t>zemědělská družstva</a:t>
            </a:r>
          </a:p>
          <a:p>
            <a:pPr lvl="0"/>
            <a:r>
              <a:rPr lang="cs-CZ" dirty="0" smtClean="0"/>
              <a:t>výrobní družstva</a:t>
            </a:r>
          </a:p>
          <a:p>
            <a:pPr lvl="0"/>
            <a:r>
              <a:rPr lang="cs-CZ" dirty="0" smtClean="0"/>
              <a:t>obchodní, spotřební družstva (Jednota)</a:t>
            </a:r>
          </a:p>
          <a:p>
            <a:pPr lvl="0"/>
            <a:r>
              <a:rPr lang="cs-CZ" dirty="0" smtClean="0"/>
              <a:t>spořitelní a úvěrová družstva („kampeličky“) – speciální regulace a dohled</a:t>
            </a:r>
          </a:p>
          <a:p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OTÁZKY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zakladatelů je třeba k založení družstva?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může být členem družstva?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statutárním orgánem družstva?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 je kontrolním orgánem družstva?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minimální základní kapitál družstva?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nedělitelný fond a k čemu slouží?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Použité zdroje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513/1991 Sb., obchodní zákoník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Titulní obrázek dostupný na: </a:t>
            </a:r>
            <a:r>
              <a:rPr lang="cs-CZ" dirty="0" smtClean="0">
                <a:hlinkClick r:id="rId2"/>
              </a:rPr>
              <a:t>http://www.novinky.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/kariera/266850-</a:t>
            </a:r>
            <a:r>
              <a:rPr lang="cs-CZ" dirty="0" err="1" smtClean="0">
                <a:hlinkClick r:id="rId2"/>
              </a:rPr>
              <a:t>podnikani</a:t>
            </a:r>
            <a:r>
              <a:rPr lang="cs-CZ" dirty="0" smtClean="0">
                <a:hlinkClick r:id="rId2"/>
              </a:rPr>
              <a:t>-v-</a:t>
            </a:r>
            <a:r>
              <a:rPr lang="cs-CZ" dirty="0" err="1" smtClean="0">
                <a:hlinkClick r:id="rId2"/>
              </a:rPr>
              <a:t>cesku</a:t>
            </a:r>
            <a:r>
              <a:rPr lang="cs-CZ" dirty="0" smtClean="0">
                <a:hlinkClick r:id="rId2"/>
              </a:rPr>
              <a:t>-je-</a:t>
            </a:r>
            <a:r>
              <a:rPr lang="cs-CZ" dirty="0" err="1" smtClean="0">
                <a:hlinkClick r:id="rId2"/>
              </a:rPr>
              <a:t>domenou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muzu.html</a:t>
            </a:r>
            <a:r>
              <a:rPr lang="cs-CZ" dirty="0" smtClean="0"/>
              <a:t> (cit. 1.12.2012)</a:t>
            </a:r>
            <a:br>
              <a:rPr lang="cs-CZ" dirty="0" smtClean="0"/>
            </a:br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br>
              <a:rPr lang="cs-CZ" b="1" dirty="0" smtClean="0"/>
            </a:b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497</Words>
  <Application>Microsoft Office PowerPoint</Application>
  <PresentationFormat>Předvádění na obrazovce (4:3)</PresentationFormat>
  <Paragraphs>91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Motiv systému Office</vt:lpstr>
      <vt:lpstr>Snímek 1</vt:lpstr>
      <vt:lpstr>Snímek 2</vt:lpstr>
      <vt:lpstr>družstvo</vt:lpstr>
      <vt:lpstr>družstvo</vt:lpstr>
      <vt:lpstr>POČET ZAKLADATELŮ</vt:lpstr>
      <vt:lpstr>ZALOŽENÍ DRUŽSTVA</vt:lpstr>
      <vt:lpstr>VZNIK DRUŽSTVA</vt:lpstr>
      <vt:lpstr>POČÁTEČNÍ KAPITÁL</vt:lpstr>
      <vt:lpstr>KOMPETENCE A ŘÍZENÍ</vt:lpstr>
      <vt:lpstr>ZPŮSOB RUČENÍ</vt:lpstr>
      <vt:lpstr>ROZDĚLENÍ ZISKU</vt:lpstr>
      <vt:lpstr>ZRUŠENÍ družstva</vt:lpstr>
      <vt:lpstr>ZÁNIK DRUŽSTVA</vt:lpstr>
      <vt:lpstr>OBORY, VE KTERÝCH DRUŽSTVA NEJČASTĚJI PODNIKAJÍ</vt:lpstr>
      <vt:lpstr>OTÁZKY NA ZÁVĚR</vt:lpstr>
      <vt:lpstr>Použité zdroje</vt:lpstr>
      <vt:lpstr>Děkuji vám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VEŘEJNÁ OBCHODNÍ SPOLEČNOST</dc:title>
  <dc:creator>Štěpánka</dc:creator>
  <cp:lastModifiedBy>Štěpánka</cp:lastModifiedBy>
  <cp:revision>22</cp:revision>
  <dcterms:created xsi:type="dcterms:W3CDTF">2012-12-06T19:19:29Z</dcterms:created>
  <dcterms:modified xsi:type="dcterms:W3CDTF">2013-06-04T18:35:39Z</dcterms:modified>
</cp:coreProperties>
</file>